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03_14CC8D31.xml" ContentType="application/vnd.ms-powerpoint.comments+xml"/>
  <Override PartName="/ppt/comments/modernComment_119_3617678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291" r:id="rId7"/>
    <p:sldId id="292" r:id="rId8"/>
    <p:sldId id="293" r:id="rId9"/>
    <p:sldId id="295" r:id="rId10"/>
    <p:sldId id="259" r:id="rId11"/>
    <p:sldId id="281" r:id="rId12"/>
    <p:sldId id="29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A9549-DC72-2A43-9747-E5CB7C0C5F0A}" name="Parada, Aeisa (Avison Young - CA)" initials="PA(YC" userId="S::Aeisa.Parada@avisonyoung.com::db1b157b-42d9-4d35-bbbf-d80573d54b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49A"/>
    <a:srgbClr val="EF6528"/>
    <a:srgbClr val="222A3A"/>
    <a:srgbClr val="FCE2D4"/>
    <a:srgbClr val="7D7370"/>
    <a:srgbClr val="4DB595"/>
    <a:srgbClr val="7E9FD1"/>
    <a:srgbClr val="38445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88161-3565-45E5-B38C-B103A52FA42D}" v="1" dt="2024-02-06T05:08:38.964"/>
    <p1510:client id="{B33C17FA-9058-4A8A-AD49-3C1A976651D7}" v="57" dt="2024-02-06T05:06:10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modernComment_103_14CC8D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AFDC8D-C7C5-446A-91B2-7E45E4312772}" authorId="{96DA9549-DC72-2A43-9747-E5CB7C0C5F0A}" created="2023-03-03T16:23:15.245">
    <pc:sldMkLst xmlns:pc="http://schemas.microsoft.com/office/powerpoint/2013/main/command">
      <pc:docMk/>
      <pc:sldMk cId="348949809" sldId="259"/>
    </pc:sldMkLst>
    <p188:txBody>
      <a:bodyPr/>
      <a:lstStyle/>
      <a:p>
        <a:r>
          <a:rPr lang="en-CA"/>
          <a:t>Ted</a:t>
        </a:r>
      </a:p>
    </p188:txBody>
  </p188:cm>
</p188:cmLst>
</file>

<file path=ppt/comments/modernComment_119_361767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7FFDAC-54BD-44AE-87B7-7F820A3C7A5A}" authorId="{96DA9549-DC72-2A43-9747-E5CB7C0C5F0A}" created="2023-03-03T15:59:44.770">
    <pc:sldMkLst xmlns:pc="http://schemas.microsoft.com/office/powerpoint/2013/main/command">
      <pc:docMk/>
      <pc:sldMk cId="907503501" sldId="281"/>
    </pc:sldMkLst>
    <p188:txBody>
      <a:bodyPr/>
      <a:lstStyle/>
      <a:p>
        <a:r>
          <a:rPr lang="en-CA"/>
          <a:t>Sydney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A5539-1A48-486D-BF3A-6EF0F1F47A4A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EBCE4-9502-4CAE-B875-FCC7FF6600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1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3DD24-24F3-0145-90E6-42F560A3C04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CF7AF-672C-42FA-BAE3-52B687732D1D}" type="slidenum">
              <a:rPr lang="en-IN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24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67D4-89D8-40AA-B5B2-04EE72AA1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902D-32A1-4063-B101-0677EC545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484E-35CE-4755-85D2-17BB9C29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3AD5C-37FC-4D04-A4AD-54ECE0E9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D4D6-6662-4832-ADED-FBD20947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40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71B3-A920-490B-968A-F0034861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10E09-7102-49AB-9F35-4A54EAAF7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628F-9081-40EA-BB45-A0880358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9536-F3DE-4A6C-AEB1-2CEF5AD3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AA14-51ED-4D27-8FAF-AD849F82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38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A2B69-5274-43B0-8515-7F0BB97C2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E8000-702F-428F-B2E5-6322D56F4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A11E-0E65-4874-BF1E-040802B1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26F1E-AC5E-4A91-A754-95D3AE72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B7E8-966E-4DDD-9D30-F750DAE4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95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d83e32-698c-4d1f-be65-959bedb2bb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293602" y="1873682"/>
            <a:ext cx="4403255" cy="2114702"/>
          </a:xfrm>
        </p:spPr>
        <p:txBody>
          <a:bodyPr lIns="0" rIns="0" anchor="t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97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b10d255-e092-4f0a-8d6e-70f81293f3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A8790EA2-A5EC-4899-8D41-F37F6433F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52" y="248204"/>
            <a:ext cx="11431548" cy="456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392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Placeholder for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642FF6-75EC-4354-94FB-356C26DE16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453" y="663922"/>
            <a:ext cx="11403490" cy="3669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92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3059" indent="-227686">
              <a:buFont typeface="Myriad Pro Light" panose="020B0403030403020204" pitchFamily="34" charset="0"/>
              <a:buChar char="−"/>
              <a:defRPr>
                <a:solidFill>
                  <a:srgbClr val="353F52"/>
                </a:solidFill>
              </a:defRPr>
            </a:lvl2pPr>
            <a:lvl3pPr>
              <a:defRPr>
                <a:solidFill>
                  <a:srgbClr val="353F52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BBCAB26-7D91-499C-B67A-B74F80A74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167" y="6549151"/>
            <a:ext cx="451757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96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C768D0AA-C22F-4580-BB84-68CE220B8E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7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0648-F1E8-4B4C-8F75-594EFF44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5DFC-FDF0-4E47-88A0-096ACFFAE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29361-FA38-4383-93B6-CA77DCB1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0B54D-4CB8-4E0F-8EC9-F739FAB9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1911-2193-40AD-BCC4-1B88952C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47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D91-0644-49F3-A970-21F9033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D0286-0E1F-4F65-9F00-CEEC1D43F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4B4F6-8D8A-4944-BB80-C21D3434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1B028-8AD8-4FA6-A356-53459A25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0932-FDE2-4AFC-B30F-D0344E40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01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B8DF-3763-48FE-B58F-8AACD018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3A9A-5E63-4A40-912F-DCAAD1D06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A793-E7C0-4BC4-976B-F81719E66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3D69C-C2D5-4267-8DF9-3B5E163F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A8029-F0EF-46D0-A8AA-98E6F6E2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4C51A-9368-431F-A4C1-C685AB1C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0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483F-71E9-4C0B-9644-B9B53B18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2E4B4-CFC7-4ECC-935E-3BFD42CA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C7A57-1E71-4D7C-B873-ABF1AB2B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1F594-DA94-483E-9BD3-722D6A70B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2301F-DCEA-40B4-BF46-64A711F07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BC503-E2EA-42FB-BCA3-6035899C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02EF3-D5D6-4DBF-9C51-91A4343B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70C80-D9A6-4741-A017-E655430F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8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F2D6-9675-4132-83A4-FBECFF6D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D6665-C1B2-48B5-B116-482BEEBC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592C0-6BC0-4B54-97F8-E482FA9E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30007-9718-4421-B4C8-273FCB9E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6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8AA99-1366-4F31-8A42-2B24BC51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66D2F-D365-4234-B1C3-24EF322A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6AE33-EF9D-4EE9-89B4-9A1FFD29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23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A925-86D9-4AA2-8E34-FD41B144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2814-D678-41EC-A13B-7CE8CA9B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BC59F-A10A-4100-9534-1F684DFAA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864E0-B142-48AB-886E-34CD1ED8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3166D-BD4B-44CF-9FBC-A2040046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2CF2B-9C63-41B6-90B7-B039FBA3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3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B0F7-76C8-4D31-AE7D-2344FF29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04443-F868-45DE-B9FD-29D8A7983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353D7-4256-485F-8B5E-94B3E4D4F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281A7-3C45-4B4E-A1B4-34D0C8BA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B59F0-98D3-45DA-9A4F-F630F21B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39DAA-6C08-45D2-9426-CFBE42E8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84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4836B-E9FA-47B0-8FE4-BA37BBBB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0FF8-4C79-4818-AD46-2F0DBC13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B061-83B4-4511-B511-41165CC5A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5DE3C-402C-4E97-9461-BE7BED8A4A9B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97B6-4653-4636-9E37-96E0DB0F7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73C67-A404-4082-8452-20788FEF7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F244-97F5-4C1D-96F0-58EB2DB54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79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.xml"/><Relationship Id="rId5" Type="http://schemas.openxmlformats.org/officeDocument/2006/relationships/image" Target="../media/image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Relationship Id="rId6" Type="http://schemas.openxmlformats.org/officeDocument/2006/relationships/image" Target="../media/image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14CC8D3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9_3617678D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D9B5E4-623D-469B-B1AC-2C8C1EE6CAB3}"/>
              </a:ext>
            </a:extLst>
          </p:cNvPr>
          <p:cNvSpPr/>
          <p:nvPr/>
        </p:nvSpPr>
        <p:spPr>
          <a:xfrm>
            <a:off x="0" y="0"/>
            <a:ext cx="12191999" cy="494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214CD8-3C62-4311-8A0E-D13D94397725}"/>
              </a:ext>
            </a:extLst>
          </p:cNvPr>
          <p:cNvSpPr txBox="1">
            <a:spLocks/>
          </p:cNvSpPr>
          <p:nvPr/>
        </p:nvSpPr>
        <p:spPr>
          <a:xfrm>
            <a:off x="567690" y="1554951"/>
            <a:ext cx="9510533" cy="2554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latin typeface="+mj-lt"/>
              </a:rPr>
              <a:t>EDCO Conference Session Review:  Investment Evaluation on the Back of a Napkin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8087F18-C65F-46C0-82DE-B1441BE34B9F}"/>
              </a:ext>
            </a:extLst>
          </p:cNvPr>
          <p:cNvSpPr txBox="1">
            <a:spLocks/>
          </p:cNvSpPr>
          <p:nvPr/>
        </p:nvSpPr>
        <p:spPr>
          <a:xfrm>
            <a:off x="567690" y="5418485"/>
            <a:ext cx="6464038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0000"/>
                </a:solidFill>
              </a:rPr>
              <a:t>Ted L. Davis, </a:t>
            </a:r>
            <a:r>
              <a:rPr lang="en-US" sz="2000" dirty="0">
                <a:solidFill>
                  <a:srgbClr val="000000"/>
                </a:solidFill>
              </a:rPr>
              <a:t>CCIM, SIOR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Principal &amp; Chief Operating Officer, Canada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02239-06AD-4566-AC19-93349C4F6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40" y="5461027"/>
            <a:ext cx="1361270" cy="8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A4747A-EEC3-42E3-A204-0AC3149C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0" y="-50800"/>
            <a:ext cx="12192000" cy="6908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1727426-A9C8-433F-83D2-31FB42D9C807}"/>
              </a:ext>
            </a:extLst>
          </p:cNvPr>
          <p:cNvGrpSpPr>
            <a:grpSpLocks/>
          </p:cNvGrpSpPr>
          <p:nvPr/>
        </p:nvGrpSpPr>
        <p:grpSpPr>
          <a:xfrm>
            <a:off x="680961" y="5255658"/>
            <a:ext cx="2592000" cy="981806"/>
            <a:chOff x="7964031" y="380069"/>
            <a:chExt cx="3301589" cy="9818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12FD6E-2259-4AC1-9F64-4BC0C8A34868}"/>
                </a:ext>
              </a:extLst>
            </p:cNvPr>
            <p:cNvSpPr txBox="1"/>
            <p:nvPr/>
          </p:nvSpPr>
          <p:spPr>
            <a:xfrm>
              <a:off x="8027763" y="380069"/>
              <a:ext cx="3237857" cy="7571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4800" b="1" dirty="0">
                  <a:latin typeface="+mj-lt"/>
                  <a:ea typeface="Roboto Slab Light" charset="0"/>
                  <a:cs typeface="Roboto Slab Light" charset="0"/>
                </a:rPr>
                <a:t>5,000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057175-0683-45A8-AF42-1C7D2F37C117}"/>
                </a:ext>
              </a:extLst>
            </p:cNvPr>
            <p:cNvSpPr/>
            <p:nvPr/>
          </p:nvSpPr>
          <p:spPr>
            <a:xfrm>
              <a:off x="7964031" y="1054098"/>
              <a:ext cx="22300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ea typeface="Roboto Slab Light" charset="0"/>
                  <a:cs typeface="Roboto Slab Light" charset="0"/>
                </a:rPr>
                <a:t>real estate professionals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A4CD8F-09CC-4F95-8AAF-CEAC7BC48B37}"/>
              </a:ext>
            </a:extLst>
          </p:cNvPr>
          <p:cNvGrpSpPr>
            <a:grpSpLocks/>
          </p:cNvGrpSpPr>
          <p:nvPr/>
        </p:nvGrpSpPr>
        <p:grpSpPr>
          <a:xfrm>
            <a:off x="3618895" y="5255658"/>
            <a:ext cx="2592000" cy="981806"/>
            <a:chOff x="7964031" y="380069"/>
            <a:chExt cx="3301589" cy="9818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DE6757-BA07-4754-8597-946F9C22491C}"/>
                </a:ext>
              </a:extLst>
            </p:cNvPr>
            <p:cNvSpPr txBox="1"/>
            <p:nvPr/>
          </p:nvSpPr>
          <p:spPr>
            <a:xfrm>
              <a:off x="8027763" y="380069"/>
              <a:ext cx="3237857" cy="7571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4800" b="1" dirty="0">
                  <a:latin typeface="+mj-lt"/>
                  <a:ea typeface="Roboto Slab Light" charset="0"/>
                  <a:cs typeface="Roboto Slab Light" charset="0"/>
                </a:rPr>
                <a:t>18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D583F7-1477-4D61-B1FA-40E0C11B5C3E}"/>
                </a:ext>
              </a:extLst>
            </p:cNvPr>
            <p:cNvSpPr/>
            <p:nvPr/>
          </p:nvSpPr>
          <p:spPr>
            <a:xfrm>
              <a:off x="7964031" y="1054098"/>
              <a:ext cx="24057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ea typeface="Roboto Slab Light" charset="0"/>
                </a:rPr>
                <a:t>countries worldwide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BEF89F-BA1D-47E4-A14C-55BF172D9AAB}"/>
              </a:ext>
            </a:extLst>
          </p:cNvPr>
          <p:cNvGrpSpPr>
            <a:grpSpLocks/>
          </p:cNvGrpSpPr>
          <p:nvPr/>
        </p:nvGrpSpPr>
        <p:grpSpPr>
          <a:xfrm>
            <a:off x="6556829" y="5255658"/>
            <a:ext cx="2591999" cy="1197249"/>
            <a:chOff x="7964032" y="1414980"/>
            <a:chExt cx="3632632" cy="11972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3ED65F-F540-463D-9235-2E1352425CF8}"/>
                </a:ext>
              </a:extLst>
            </p:cNvPr>
            <p:cNvSpPr txBox="1"/>
            <p:nvPr/>
          </p:nvSpPr>
          <p:spPr>
            <a:xfrm>
              <a:off x="8027763" y="1414980"/>
              <a:ext cx="3568901" cy="7571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4800" b="1" dirty="0">
                  <a:latin typeface="+mj-lt"/>
                  <a:ea typeface="Roboto Slab Light" charset="0"/>
                  <a:cs typeface="Roboto Slab Light" charset="0"/>
                </a:rPr>
                <a:t>283M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673922-6429-4A6A-9F39-502A489212E2}"/>
                </a:ext>
              </a:extLst>
            </p:cNvPr>
            <p:cNvSpPr/>
            <p:nvPr/>
          </p:nvSpPr>
          <p:spPr>
            <a:xfrm>
              <a:off x="7964032" y="2089009"/>
              <a:ext cx="34953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ea typeface="Roboto Slab Light" charset="0"/>
                  <a:cs typeface="Roboto Slab Light" charset="0"/>
                </a:rPr>
                <a:t>square feet under </a:t>
              </a:r>
              <a:br>
                <a:rPr lang="en-US" sz="1400" dirty="0">
                  <a:ea typeface="Roboto Slab Light" charset="0"/>
                  <a:cs typeface="Roboto Slab Light" charset="0"/>
                </a:rPr>
              </a:br>
              <a:r>
                <a:rPr lang="en-US" sz="1400" dirty="0">
                  <a:ea typeface="Roboto Slab Light" charset="0"/>
                  <a:cs typeface="Roboto Slab Light" charset="0"/>
                </a:rPr>
                <a:t>property management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92708C-8AB8-4EEA-8DEA-E1B1CE590EB7}"/>
              </a:ext>
            </a:extLst>
          </p:cNvPr>
          <p:cNvGrpSpPr>
            <a:grpSpLocks/>
          </p:cNvGrpSpPr>
          <p:nvPr/>
        </p:nvGrpSpPr>
        <p:grpSpPr>
          <a:xfrm>
            <a:off x="9494761" y="5255658"/>
            <a:ext cx="2592000" cy="981806"/>
            <a:chOff x="7964031" y="380069"/>
            <a:chExt cx="3301589" cy="9818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6D1A3F-B1A2-4DA4-B169-FFEB57626B96}"/>
                </a:ext>
              </a:extLst>
            </p:cNvPr>
            <p:cNvSpPr txBox="1"/>
            <p:nvPr/>
          </p:nvSpPr>
          <p:spPr>
            <a:xfrm>
              <a:off x="8027763" y="380069"/>
              <a:ext cx="3237857" cy="7571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4800" b="1" dirty="0">
                  <a:latin typeface="+mj-lt"/>
                  <a:ea typeface="Roboto Slab Light" charset="0"/>
                  <a:cs typeface="Roboto Slab Light" charset="0"/>
                </a:rPr>
                <a:t>100+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4B6F9D3-149C-467A-8D45-A2E8CE85FC6C}"/>
                </a:ext>
              </a:extLst>
            </p:cNvPr>
            <p:cNvSpPr/>
            <p:nvPr/>
          </p:nvSpPr>
          <p:spPr>
            <a:xfrm>
              <a:off x="7964031" y="1054098"/>
              <a:ext cx="27528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ea typeface="Roboto Slab Light" charset="0"/>
                  <a:cs typeface="Roboto Slab Light" charset="0"/>
                </a:rPr>
                <a:t>offices across the world</a:t>
              </a:r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B66A3F-0A49-D020-3163-B2218D96CE76}"/>
              </a:ext>
            </a:extLst>
          </p:cNvPr>
          <p:cNvSpPr txBox="1">
            <a:spLocks/>
          </p:cNvSpPr>
          <p:nvPr/>
        </p:nvSpPr>
        <p:spPr>
          <a:xfrm>
            <a:off x="740534" y="3859134"/>
            <a:ext cx="91527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10" dirty="0">
                <a:latin typeface="+mj-lt"/>
              </a:rPr>
              <a:t>Our global presence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CF135-A3C3-FF33-4AE6-BBA76784AE67}"/>
              </a:ext>
            </a:extLst>
          </p:cNvPr>
          <p:cNvSpPr txBox="1">
            <a:spLocks/>
          </p:cNvSpPr>
          <p:nvPr/>
        </p:nvSpPr>
        <p:spPr>
          <a:xfrm>
            <a:off x="752475" y="0"/>
            <a:ext cx="2009775" cy="40957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CA" sz="1400" spc="300" dirty="0">
                <a:solidFill>
                  <a:schemeClr val="bg1"/>
                </a:solidFill>
              </a:rPr>
              <a:t>AT A GLANCE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144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BB3DFD1D-78F9-3873-90AC-0B445536B5F9}"/>
              </a:ext>
            </a:extLst>
          </p:cNvPr>
          <p:cNvSpPr txBox="1">
            <a:spLocks/>
          </p:cNvSpPr>
          <p:nvPr/>
        </p:nvSpPr>
        <p:spPr>
          <a:xfrm>
            <a:off x="697566" y="1875708"/>
            <a:ext cx="2922494" cy="8337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CA" sz="4000" spc="-110" dirty="0" err="1">
                <a:latin typeface="+mj-lt"/>
              </a:rPr>
              <a:t>What</a:t>
            </a:r>
            <a:r>
              <a:rPr lang="fr-CA" sz="4000" spc="-110" dirty="0">
                <a:latin typeface="+mj-lt"/>
              </a:rPr>
              <a:t> </a:t>
            </a:r>
            <a:r>
              <a:rPr lang="fr-CA" sz="4000" spc="-110" dirty="0" err="1">
                <a:latin typeface="+mj-lt"/>
              </a:rPr>
              <a:t>we</a:t>
            </a:r>
            <a:r>
              <a:rPr lang="fr-CA" sz="4000" spc="-110" dirty="0">
                <a:latin typeface="+mj-lt"/>
              </a:rPr>
              <a:t> do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A3194F9-F641-2CFA-B591-F68790519A19}"/>
              </a:ext>
            </a:extLst>
          </p:cNvPr>
          <p:cNvSpPr txBox="1">
            <a:spLocks/>
          </p:cNvSpPr>
          <p:nvPr/>
        </p:nvSpPr>
        <p:spPr>
          <a:xfrm>
            <a:off x="697566" y="2913816"/>
            <a:ext cx="2788584" cy="26609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b="0" i="0" dirty="0">
                <a:effectLst/>
                <a:latin typeface="open sans" panose="020B0606030504020204" pitchFamily="34" charset="0"/>
              </a:rPr>
              <a:t>Avison Young offers a comprehensive suite of commercial real estate services. We’ve designed our corporate structure to best serve our clients by enhancing collaboration across our </a:t>
            </a:r>
            <a:r>
              <a:rPr lang="en-US" sz="1400" b="0" i="0" dirty="0" err="1">
                <a:effectLst/>
                <a:latin typeface="open sans" panose="020B0606030504020204" pitchFamily="34" charset="0"/>
              </a:rPr>
              <a:t>organisation</a:t>
            </a:r>
            <a:r>
              <a:rPr lang="en-US" sz="14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1400" b="0" i="0" dirty="0">
                <a:effectLst/>
                <a:latin typeface="open sans" panose="020B0606030504020204" pitchFamily="34" charset="0"/>
              </a:rPr>
              <a:t>Our firm is </a:t>
            </a:r>
            <a:r>
              <a:rPr lang="en-US" sz="1400" b="0" i="0" dirty="0" err="1">
                <a:effectLst/>
                <a:latin typeface="open sans" panose="020B0606030504020204" pitchFamily="34" charset="0"/>
              </a:rPr>
              <a:t>organised</a:t>
            </a:r>
            <a:r>
              <a:rPr lang="en-US" sz="1400" b="0" i="0" dirty="0">
                <a:effectLst/>
                <a:latin typeface="open sans" panose="020B0606030504020204" pitchFamily="34" charset="0"/>
              </a:rPr>
              <a:t> to deliver truly integrated solutions to meet your unique needs.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169BE-FADA-4EFC-9625-16ACDF7B82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124" y="568977"/>
            <a:ext cx="7748206" cy="5720046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7581272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858" y="1966622"/>
            <a:ext cx="3355975" cy="12788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726440" marR="67310" indent="-535305">
              <a:lnSpc>
                <a:spcPts val="1720"/>
              </a:lnSpc>
              <a:spcBef>
                <a:spcPts val="305"/>
              </a:spcBef>
            </a:pPr>
            <a:r>
              <a:rPr sz="1550" b="1" dirty="0">
                <a:latin typeface="Open Sans"/>
                <a:cs typeface="Open Sans"/>
              </a:rPr>
              <a:t>Availability</a:t>
            </a:r>
            <a:r>
              <a:rPr sz="1550" b="1" spc="65" dirty="0">
                <a:latin typeface="Open Sans"/>
                <a:cs typeface="Open Sans"/>
              </a:rPr>
              <a:t> </a:t>
            </a:r>
            <a:r>
              <a:rPr sz="1550" b="1" dirty="0">
                <a:latin typeface="Open Sans"/>
                <a:cs typeface="Open Sans"/>
              </a:rPr>
              <a:t>rises</a:t>
            </a:r>
            <a:r>
              <a:rPr sz="1550" b="1" spc="60" dirty="0">
                <a:latin typeface="Open Sans"/>
                <a:cs typeface="Open Sans"/>
              </a:rPr>
              <a:t> </a:t>
            </a:r>
            <a:r>
              <a:rPr sz="1550" b="1" dirty="0">
                <a:latin typeface="Open Sans"/>
                <a:cs typeface="Open Sans"/>
              </a:rPr>
              <a:t>for</a:t>
            </a:r>
            <a:r>
              <a:rPr sz="1550" b="1" spc="35" dirty="0">
                <a:latin typeface="Open Sans"/>
                <a:cs typeface="Open Sans"/>
              </a:rPr>
              <a:t> </a:t>
            </a:r>
            <a:r>
              <a:rPr sz="1550" b="1" dirty="0">
                <a:latin typeface="Open Sans"/>
                <a:cs typeface="Open Sans"/>
              </a:rPr>
              <a:t>the</a:t>
            </a:r>
            <a:r>
              <a:rPr sz="1550" b="1" spc="55" dirty="0">
                <a:latin typeface="Open Sans"/>
                <a:cs typeface="Open Sans"/>
              </a:rPr>
              <a:t> </a:t>
            </a:r>
            <a:r>
              <a:rPr sz="1550" b="1" spc="-10" dirty="0">
                <a:latin typeface="Open Sans"/>
                <a:cs typeface="Open Sans"/>
              </a:rPr>
              <a:t>fourth </a:t>
            </a:r>
            <a:r>
              <a:rPr sz="1550" b="1" dirty="0">
                <a:latin typeface="Open Sans"/>
                <a:cs typeface="Open Sans"/>
              </a:rPr>
              <a:t>consecutive</a:t>
            </a:r>
            <a:r>
              <a:rPr sz="1550" b="1" spc="125" dirty="0">
                <a:latin typeface="Open Sans"/>
                <a:cs typeface="Open Sans"/>
              </a:rPr>
              <a:t> </a:t>
            </a:r>
            <a:r>
              <a:rPr sz="1550" b="1" spc="-10" dirty="0">
                <a:latin typeface="Open Sans"/>
                <a:cs typeface="Open Sans"/>
              </a:rPr>
              <a:t>quarter</a:t>
            </a:r>
            <a:endParaRPr sz="1550">
              <a:latin typeface="Open Sans"/>
              <a:cs typeface="Open Sans"/>
            </a:endParaRPr>
          </a:p>
          <a:p>
            <a:pPr marL="12700" marR="5080" indent="1905" algn="ctr">
              <a:lnSpc>
                <a:spcPct val="120000"/>
              </a:lnSpc>
              <a:spcBef>
                <a:spcPts val="1685"/>
              </a:spcBef>
            </a:pP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availability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rose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by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80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basis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points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(bps)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in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the </a:t>
            </a:r>
            <a:r>
              <a:rPr sz="1050" dirty="0">
                <a:latin typeface="Open Sans"/>
                <a:cs typeface="Open Sans"/>
              </a:rPr>
              <a:t>fourth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quarter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 3%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(28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million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sf).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This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10" dirty="0">
                <a:latin typeface="Open Sans"/>
                <a:cs typeface="Open Sans"/>
              </a:rPr>
              <a:t> highest </a:t>
            </a:r>
            <a:r>
              <a:rPr sz="1050" dirty="0">
                <a:latin typeface="Open Sans"/>
                <a:cs typeface="Open Sans"/>
              </a:rPr>
              <a:t>rate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since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Q2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2017,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when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availability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was</a:t>
            </a:r>
            <a:r>
              <a:rPr sz="1050" spc="-20" dirty="0">
                <a:latin typeface="Open Sans"/>
                <a:cs typeface="Open Sans"/>
              </a:rPr>
              <a:t> 3.2%.</a:t>
            </a:r>
            <a:endParaRPr sz="105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8970" y="1109840"/>
            <a:ext cx="3323590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5420" algn="ctr">
              <a:lnSpc>
                <a:spcPct val="100000"/>
              </a:lnSpc>
              <a:spcBef>
                <a:spcPts val="100"/>
              </a:spcBef>
            </a:pPr>
            <a:r>
              <a:rPr sz="5950" b="1" spc="-25" dirty="0">
                <a:solidFill>
                  <a:srgbClr val="4DB594"/>
                </a:solidFill>
                <a:latin typeface="GeoSlab703 Md BT"/>
                <a:cs typeface="GeoSlab703 Md BT"/>
              </a:rPr>
              <a:t>02</a:t>
            </a:r>
            <a:r>
              <a:rPr lang="en-US" sz="5950" spc="-25" dirty="0">
                <a:solidFill>
                  <a:srgbClr val="4DB594"/>
                </a:solidFill>
                <a:latin typeface="GeoSlab703 Md BT"/>
                <a:cs typeface="GeoSlab703 Md BT"/>
              </a:rPr>
              <a:t>         </a:t>
            </a:r>
            <a:r>
              <a:rPr lang="en-US" sz="1550" b="1" dirty="0">
                <a:latin typeface="Open Sans"/>
                <a:cs typeface="Open Sans"/>
              </a:rPr>
              <a:t>Rental</a:t>
            </a:r>
            <a:r>
              <a:rPr lang="en-US" sz="1550" b="1" spc="-30" dirty="0">
                <a:latin typeface="Open Sans"/>
                <a:cs typeface="Open Sans"/>
              </a:rPr>
              <a:t> </a:t>
            </a:r>
            <a:r>
              <a:rPr lang="en-US" sz="1550" b="1" dirty="0">
                <a:latin typeface="Open Sans"/>
                <a:cs typeface="Open Sans"/>
              </a:rPr>
              <a:t>rate</a:t>
            </a:r>
            <a:r>
              <a:rPr lang="en-US" sz="1550" b="1" spc="-25" dirty="0">
                <a:latin typeface="Open Sans"/>
                <a:cs typeface="Open Sans"/>
              </a:rPr>
              <a:t> </a:t>
            </a:r>
            <a:r>
              <a:rPr lang="en-US" sz="1550" b="1" dirty="0">
                <a:latin typeface="Open Sans"/>
                <a:cs typeface="Open Sans"/>
              </a:rPr>
              <a:t>growth</a:t>
            </a:r>
            <a:r>
              <a:rPr lang="en-US" sz="1550" b="1" spc="-45" dirty="0">
                <a:latin typeface="Open Sans"/>
                <a:cs typeface="Open Sans"/>
              </a:rPr>
              <a:t> </a:t>
            </a:r>
            <a:r>
              <a:rPr lang="en-US" sz="1550" b="1" dirty="0">
                <a:latin typeface="Open Sans"/>
                <a:cs typeface="Open Sans"/>
              </a:rPr>
              <a:t>has</a:t>
            </a:r>
            <a:r>
              <a:rPr lang="en-US" sz="1550" b="1" spc="-25" dirty="0">
                <a:latin typeface="Open Sans"/>
                <a:cs typeface="Open Sans"/>
              </a:rPr>
              <a:t> </a:t>
            </a:r>
            <a:r>
              <a:rPr lang="en-US" sz="1550" b="1" spc="-10" dirty="0">
                <a:latin typeface="Open Sans"/>
                <a:cs typeface="Open Sans"/>
              </a:rPr>
              <a:t>plateaued</a:t>
            </a:r>
            <a:endParaRPr lang="en-US" sz="155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4862" y="3940995"/>
            <a:ext cx="3343910" cy="256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algn="ctr">
              <a:lnSpc>
                <a:spcPts val="7084"/>
              </a:lnSpc>
              <a:spcBef>
                <a:spcPts val="100"/>
              </a:spcBef>
            </a:pPr>
            <a:r>
              <a:rPr sz="5950" b="1" spc="-25" dirty="0">
                <a:solidFill>
                  <a:srgbClr val="EE6428"/>
                </a:solidFill>
                <a:latin typeface="GeoSlab703 Md BT"/>
                <a:cs typeface="GeoSlab703 Md BT"/>
              </a:rPr>
              <a:t>03</a:t>
            </a:r>
            <a:endParaRPr sz="5950" dirty="0">
              <a:latin typeface="GeoSlab703 Md BT"/>
              <a:cs typeface="GeoSlab703 Md BT"/>
            </a:endParaRPr>
          </a:p>
          <a:p>
            <a:pPr marL="243840" marR="146685" algn="ctr">
              <a:lnSpc>
                <a:spcPts val="1720"/>
              </a:lnSpc>
              <a:spcBef>
                <a:spcPts val="120"/>
              </a:spcBef>
            </a:pPr>
            <a:r>
              <a:rPr sz="1550" b="1" dirty="0">
                <a:latin typeface="Open Sans"/>
                <a:cs typeface="Open Sans"/>
              </a:rPr>
              <a:t>Record</a:t>
            </a:r>
            <a:r>
              <a:rPr sz="1550" b="1" spc="70" dirty="0">
                <a:latin typeface="Open Sans"/>
                <a:cs typeface="Open Sans"/>
              </a:rPr>
              <a:t> </a:t>
            </a:r>
            <a:r>
              <a:rPr sz="1550" b="1" dirty="0">
                <a:latin typeface="Open Sans"/>
                <a:cs typeface="Open Sans"/>
              </a:rPr>
              <a:t>new</a:t>
            </a:r>
            <a:r>
              <a:rPr sz="1550" b="1" spc="70" dirty="0">
                <a:latin typeface="Open Sans"/>
                <a:cs typeface="Open Sans"/>
              </a:rPr>
              <a:t> </a:t>
            </a:r>
            <a:r>
              <a:rPr sz="1550" b="1" dirty="0">
                <a:latin typeface="Open Sans"/>
                <a:cs typeface="Open Sans"/>
              </a:rPr>
              <a:t>supply</a:t>
            </a:r>
            <a:r>
              <a:rPr sz="1550" b="1" spc="70" dirty="0">
                <a:latin typeface="Open Sans"/>
                <a:cs typeface="Open Sans"/>
              </a:rPr>
              <a:t> </a:t>
            </a:r>
            <a:r>
              <a:rPr sz="1550" b="1" dirty="0">
                <a:latin typeface="Open Sans"/>
                <a:cs typeface="Open Sans"/>
              </a:rPr>
              <a:t>arrives</a:t>
            </a:r>
            <a:r>
              <a:rPr sz="1550" b="1" spc="75" dirty="0">
                <a:latin typeface="Open Sans"/>
                <a:cs typeface="Open Sans"/>
              </a:rPr>
              <a:t> </a:t>
            </a:r>
            <a:r>
              <a:rPr sz="1550" b="1" spc="-25" dirty="0">
                <a:latin typeface="Open Sans"/>
                <a:cs typeface="Open Sans"/>
              </a:rPr>
              <a:t>on </a:t>
            </a:r>
            <a:r>
              <a:rPr sz="1550" b="1" spc="-10" dirty="0">
                <a:latin typeface="Open Sans"/>
                <a:cs typeface="Open Sans"/>
              </a:rPr>
              <a:t>market</a:t>
            </a:r>
            <a:endParaRPr sz="1550" dirty="0">
              <a:latin typeface="Open Sans"/>
              <a:cs typeface="Open Sans"/>
            </a:endParaRPr>
          </a:p>
          <a:p>
            <a:pPr marL="12065" marR="5080" algn="ctr">
              <a:lnSpc>
                <a:spcPct val="120000"/>
              </a:lnSpc>
              <a:spcBef>
                <a:spcPts val="1670"/>
              </a:spcBef>
            </a:pPr>
            <a:r>
              <a:rPr sz="1050" dirty="0">
                <a:latin typeface="Open Sans"/>
                <a:cs typeface="Open Sans"/>
              </a:rPr>
              <a:t>39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buildings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were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completed</a:t>
            </a:r>
            <a:r>
              <a:rPr sz="1050" spc="-4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during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Q4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100" dirty="0">
                <a:latin typeface="Open Sans"/>
                <a:cs typeface="Open Sans"/>
              </a:rPr>
              <a:t>–</a:t>
            </a:r>
            <a:r>
              <a:rPr sz="110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bringing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8.8 </a:t>
            </a:r>
            <a:r>
              <a:rPr sz="1050" dirty="0">
                <a:latin typeface="Open Sans"/>
                <a:cs typeface="Open Sans"/>
              </a:rPr>
              <a:t>million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sf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(33%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leased)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 market.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This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the </a:t>
            </a:r>
            <a:r>
              <a:rPr sz="1050" dirty="0">
                <a:latin typeface="Open Sans"/>
                <a:cs typeface="Open Sans"/>
              </a:rPr>
              <a:t>highest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volume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of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completions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recorded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in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one </a:t>
            </a:r>
            <a:r>
              <a:rPr sz="1050" dirty="0">
                <a:latin typeface="Open Sans"/>
                <a:cs typeface="Open Sans"/>
              </a:rPr>
              <a:t>quarter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for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more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than</a:t>
            </a:r>
            <a:r>
              <a:rPr sz="1050" spc="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decade.</a:t>
            </a:r>
            <a:r>
              <a:rPr sz="1050" spc="-50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Currently,</a:t>
            </a:r>
            <a:endParaRPr sz="1050" dirty="0">
              <a:latin typeface="Open Sans"/>
              <a:cs typeface="Open Sans"/>
            </a:endParaRPr>
          </a:p>
          <a:p>
            <a:pPr marL="108585">
              <a:lnSpc>
                <a:spcPct val="100000"/>
              </a:lnSpc>
              <a:spcBef>
                <a:spcPts val="254"/>
              </a:spcBef>
            </a:pPr>
            <a:r>
              <a:rPr sz="1050" dirty="0">
                <a:latin typeface="Open Sans"/>
                <a:cs typeface="Open Sans"/>
              </a:rPr>
              <a:t>11.3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million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sf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is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under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construction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(44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buildings).</a:t>
            </a:r>
            <a:endParaRPr sz="105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2275" y="2643664"/>
            <a:ext cx="3245485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20000"/>
              </a:lnSpc>
              <a:spcBef>
                <a:spcPts val="95"/>
              </a:spcBef>
            </a:pPr>
            <a:r>
              <a:rPr sz="1050" dirty="0">
                <a:latin typeface="Open Sans"/>
                <a:cs typeface="Open Sans"/>
              </a:rPr>
              <a:t>Average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rental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rates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declined</a:t>
            </a:r>
            <a:r>
              <a:rPr sz="1050" spc="-5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by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$0.01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during</a:t>
            </a:r>
            <a:r>
              <a:rPr sz="1050" spc="-25" dirty="0">
                <a:latin typeface="Open Sans"/>
                <a:cs typeface="Open Sans"/>
              </a:rPr>
              <a:t> the </a:t>
            </a:r>
            <a:r>
              <a:rPr sz="1050" dirty="0">
                <a:latin typeface="Open Sans"/>
                <a:cs typeface="Open Sans"/>
              </a:rPr>
              <a:t>quarter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$18.37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psf.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This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marks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the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first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time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in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25 </a:t>
            </a:r>
            <a:r>
              <a:rPr sz="1050" dirty="0">
                <a:latin typeface="Open Sans"/>
                <a:cs typeface="Open Sans"/>
              </a:rPr>
              <a:t>quarters</a:t>
            </a:r>
            <a:r>
              <a:rPr sz="1050" spc="-4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that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rental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rate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growth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has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stabilized.</a:t>
            </a:r>
            <a:endParaRPr sz="1050">
              <a:latin typeface="Open Sans"/>
              <a:cs typeface="Open Sans"/>
            </a:endParaRPr>
          </a:p>
          <a:p>
            <a:pPr marL="157480" marR="151130" algn="ctr">
              <a:lnSpc>
                <a:spcPct val="120000"/>
              </a:lnSpc>
              <a:spcBef>
                <a:spcPts val="5"/>
              </a:spcBef>
            </a:pPr>
            <a:r>
              <a:rPr sz="1050" dirty="0">
                <a:latin typeface="Open Sans"/>
                <a:cs typeface="Open Sans"/>
              </a:rPr>
              <a:t>Rates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have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risen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by</a:t>
            </a:r>
            <a:r>
              <a:rPr sz="1050" spc="-3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an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average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of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30%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per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20" dirty="0">
                <a:latin typeface="Open Sans"/>
                <a:cs typeface="Open Sans"/>
              </a:rPr>
              <a:t>year </a:t>
            </a:r>
            <a:r>
              <a:rPr sz="1050" dirty="0">
                <a:latin typeface="Open Sans"/>
                <a:cs typeface="Open Sans"/>
              </a:rPr>
              <a:t>from</a:t>
            </a:r>
            <a:r>
              <a:rPr sz="1050" spc="-3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2018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2023,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compared</a:t>
            </a:r>
            <a:r>
              <a:rPr sz="1050" spc="-5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 a</a:t>
            </a:r>
            <a:r>
              <a:rPr sz="1050" spc="-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total</a:t>
            </a:r>
            <a:r>
              <a:rPr sz="1050" spc="-1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of</a:t>
            </a:r>
            <a:r>
              <a:rPr sz="1050" spc="-15" dirty="0">
                <a:latin typeface="Open Sans"/>
                <a:cs typeface="Open Sans"/>
              </a:rPr>
              <a:t> </a:t>
            </a:r>
            <a:r>
              <a:rPr sz="1050" spc="-25" dirty="0">
                <a:latin typeface="Open Sans"/>
                <a:cs typeface="Open Sans"/>
              </a:rPr>
              <a:t>4% </a:t>
            </a:r>
            <a:r>
              <a:rPr sz="1050" dirty="0">
                <a:latin typeface="Open Sans"/>
                <a:cs typeface="Open Sans"/>
              </a:rPr>
              <a:t>between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2012</a:t>
            </a:r>
            <a:r>
              <a:rPr sz="1050" spc="-20" dirty="0">
                <a:latin typeface="Open Sans"/>
                <a:cs typeface="Open Sans"/>
              </a:rPr>
              <a:t> </a:t>
            </a:r>
            <a:r>
              <a:rPr sz="1050" dirty="0">
                <a:latin typeface="Open Sans"/>
                <a:cs typeface="Open Sans"/>
              </a:rPr>
              <a:t>and</a:t>
            </a:r>
            <a:r>
              <a:rPr sz="1050" spc="-25" dirty="0">
                <a:latin typeface="Open Sans"/>
                <a:cs typeface="Open Sans"/>
              </a:rPr>
              <a:t> </a:t>
            </a:r>
            <a:r>
              <a:rPr sz="1050" spc="-10" dirty="0">
                <a:latin typeface="Open Sans"/>
                <a:cs typeface="Open Sans"/>
              </a:rPr>
              <a:t>2017.</a:t>
            </a:r>
            <a:endParaRPr sz="105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8303" y="1117387"/>
            <a:ext cx="833119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b="1" spc="-25" dirty="0">
                <a:solidFill>
                  <a:srgbClr val="54479D"/>
                </a:solidFill>
                <a:latin typeface="GeoSlab703 Md BT"/>
                <a:cs typeface="GeoSlab703 Md BT"/>
              </a:rPr>
              <a:t>01</a:t>
            </a:r>
            <a:endParaRPr sz="5950">
              <a:latin typeface="GeoSlab703 Md BT"/>
              <a:cs typeface="GeoSlab703 Md B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8200" y="-54424"/>
            <a:ext cx="105156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Industrial</a:t>
            </a:r>
            <a:r>
              <a:rPr spc="-50" dirty="0"/>
              <a:t> </a:t>
            </a:r>
            <a:r>
              <a:rPr dirty="0"/>
              <a:t>market</a:t>
            </a:r>
            <a:r>
              <a:rPr spc="-55" dirty="0"/>
              <a:t> </a:t>
            </a:r>
            <a:r>
              <a:rPr spc="-10" dirty="0"/>
              <a:t>trends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20FC83C-86DA-1478-5831-054C5AA509BE}"/>
              </a:ext>
            </a:extLst>
          </p:cNvPr>
          <p:cNvSpPr/>
          <p:nvPr/>
        </p:nvSpPr>
        <p:spPr>
          <a:xfrm>
            <a:off x="8020811" y="0"/>
            <a:ext cx="4171315" cy="6858000"/>
          </a:xfrm>
          <a:custGeom>
            <a:avLst/>
            <a:gdLst/>
            <a:ahLst/>
            <a:cxnLst/>
            <a:rect l="l" t="t" r="r" b="b"/>
            <a:pathLst>
              <a:path w="4171315" h="6858000">
                <a:moveTo>
                  <a:pt x="4171200" y="0"/>
                </a:moveTo>
                <a:lnTo>
                  <a:pt x="0" y="0"/>
                </a:lnTo>
                <a:lnTo>
                  <a:pt x="0" y="6858000"/>
                </a:lnTo>
                <a:lnTo>
                  <a:pt x="4171200" y="6858000"/>
                </a:lnTo>
                <a:lnTo>
                  <a:pt x="4171200" y="0"/>
                </a:lnTo>
                <a:close/>
              </a:path>
            </a:pathLst>
          </a:custGeom>
          <a:solidFill>
            <a:srgbClr val="E9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F9DEA6-617F-F7A6-FAB4-F1650E21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415" y="438653"/>
            <a:ext cx="3889585" cy="59806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5005" y="1401857"/>
            <a:ext cx="35718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Open Sans"/>
                <a:cs typeface="Open Sans"/>
              </a:rPr>
              <a:t>Average</a:t>
            </a:r>
            <a:r>
              <a:rPr sz="1400" b="1" spc="-6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net</a:t>
            </a:r>
            <a:r>
              <a:rPr sz="1400" b="1" spc="-6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asking</a:t>
            </a:r>
            <a:r>
              <a:rPr sz="1400" b="1" spc="-6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rents</a:t>
            </a:r>
            <a:r>
              <a:rPr sz="1400" b="1" spc="-55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by</a:t>
            </a:r>
            <a:r>
              <a:rPr sz="1400" b="1" spc="-6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clear</a:t>
            </a:r>
            <a:r>
              <a:rPr sz="1400" b="1" spc="-65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height</a:t>
            </a:r>
            <a:endParaRPr sz="14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5265" y="2418460"/>
            <a:ext cx="4667250" cy="2463165"/>
            <a:chOff x="6565265" y="2418460"/>
            <a:chExt cx="4667250" cy="2463165"/>
          </a:xfrm>
        </p:grpSpPr>
        <p:sp>
          <p:nvSpPr>
            <p:cNvPr id="4" name="object 4"/>
            <p:cNvSpPr/>
            <p:nvPr/>
          </p:nvSpPr>
          <p:spPr>
            <a:xfrm>
              <a:off x="6568440" y="2645663"/>
              <a:ext cx="4660900" cy="2011680"/>
            </a:xfrm>
            <a:custGeom>
              <a:avLst/>
              <a:gdLst/>
              <a:ahLst/>
              <a:cxnLst/>
              <a:rect l="l" t="t" r="r" b="b"/>
              <a:pathLst>
                <a:path w="4660900" h="2011679">
                  <a:moveTo>
                    <a:pt x="3343655" y="2011680"/>
                  </a:moveTo>
                  <a:lnTo>
                    <a:pt x="4113276" y="2011680"/>
                  </a:lnTo>
                </a:path>
                <a:path w="4660900" h="2011679">
                  <a:moveTo>
                    <a:pt x="4274820" y="2011680"/>
                  </a:moveTo>
                  <a:lnTo>
                    <a:pt x="4660392" y="2011680"/>
                  </a:lnTo>
                </a:path>
                <a:path w="4660900" h="2011679">
                  <a:moveTo>
                    <a:pt x="3343655" y="1789176"/>
                  </a:moveTo>
                  <a:lnTo>
                    <a:pt x="4113276" y="1789176"/>
                  </a:lnTo>
                </a:path>
                <a:path w="4660900" h="2011679">
                  <a:moveTo>
                    <a:pt x="4274820" y="1789176"/>
                  </a:moveTo>
                  <a:lnTo>
                    <a:pt x="4660392" y="1789176"/>
                  </a:lnTo>
                </a:path>
                <a:path w="4660900" h="2011679">
                  <a:moveTo>
                    <a:pt x="3343655" y="1565148"/>
                  </a:moveTo>
                  <a:lnTo>
                    <a:pt x="4113276" y="1565148"/>
                  </a:lnTo>
                </a:path>
                <a:path w="4660900" h="2011679">
                  <a:moveTo>
                    <a:pt x="4274820" y="1565148"/>
                  </a:moveTo>
                  <a:lnTo>
                    <a:pt x="4660392" y="1565148"/>
                  </a:lnTo>
                </a:path>
                <a:path w="4660900" h="2011679">
                  <a:moveTo>
                    <a:pt x="3343655" y="1341120"/>
                  </a:moveTo>
                  <a:lnTo>
                    <a:pt x="4113276" y="1341120"/>
                  </a:lnTo>
                </a:path>
                <a:path w="4660900" h="2011679">
                  <a:moveTo>
                    <a:pt x="4274820" y="1341120"/>
                  </a:moveTo>
                  <a:lnTo>
                    <a:pt x="4660392" y="1341120"/>
                  </a:lnTo>
                </a:path>
                <a:path w="4660900" h="2011679">
                  <a:moveTo>
                    <a:pt x="3343655" y="1118616"/>
                  </a:moveTo>
                  <a:lnTo>
                    <a:pt x="4113276" y="1118616"/>
                  </a:lnTo>
                </a:path>
                <a:path w="4660900" h="2011679">
                  <a:moveTo>
                    <a:pt x="4274820" y="1118616"/>
                  </a:moveTo>
                  <a:lnTo>
                    <a:pt x="4660392" y="1118616"/>
                  </a:lnTo>
                </a:path>
                <a:path w="4660900" h="2011679">
                  <a:moveTo>
                    <a:pt x="3343655" y="894588"/>
                  </a:moveTo>
                  <a:lnTo>
                    <a:pt x="4113276" y="894588"/>
                  </a:lnTo>
                </a:path>
                <a:path w="4660900" h="2011679">
                  <a:moveTo>
                    <a:pt x="4274820" y="894588"/>
                  </a:moveTo>
                  <a:lnTo>
                    <a:pt x="4660392" y="894588"/>
                  </a:lnTo>
                </a:path>
                <a:path w="4660900" h="2011679">
                  <a:moveTo>
                    <a:pt x="3343655" y="670560"/>
                  </a:moveTo>
                  <a:lnTo>
                    <a:pt x="4113276" y="670560"/>
                  </a:lnTo>
                </a:path>
                <a:path w="4660900" h="2011679">
                  <a:moveTo>
                    <a:pt x="4274820" y="670560"/>
                  </a:moveTo>
                  <a:lnTo>
                    <a:pt x="4660392" y="670560"/>
                  </a:lnTo>
                </a:path>
                <a:path w="4660900" h="2011679">
                  <a:moveTo>
                    <a:pt x="3343655" y="446532"/>
                  </a:moveTo>
                  <a:lnTo>
                    <a:pt x="4113276" y="446532"/>
                  </a:lnTo>
                </a:path>
                <a:path w="4660900" h="2011679">
                  <a:moveTo>
                    <a:pt x="4274820" y="446532"/>
                  </a:moveTo>
                  <a:lnTo>
                    <a:pt x="4660392" y="446532"/>
                  </a:lnTo>
                </a:path>
                <a:path w="4660900" h="2011679">
                  <a:moveTo>
                    <a:pt x="0" y="0"/>
                  </a:moveTo>
                  <a:lnTo>
                    <a:pt x="1194815" y="0"/>
                  </a:lnTo>
                </a:path>
                <a:path w="4660900" h="2011679">
                  <a:moveTo>
                    <a:pt x="1627631" y="0"/>
                  </a:moveTo>
                  <a:lnTo>
                    <a:pt x="2113787" y="0"/>
                  </a:lnTo>
                </a:path>
                <a:path w="4660900" h="2011679">
                  <a:moveTo>
                    <a:pt x="2546604" y="0"/>
                  </a:moveTo>
                  <a:lnTo>
                    <a:pt x="3044952" y="0"/>
                  </a:lnTo>
                </a:path>
                <a:path w="4660900" h="2011679">
                  <a:moveTo>
                    <a:pt x="3477768" y="0"/>
                  </a:moveTo>
                  <a:lnTo>
                    <a:pt x="3951731" y="0"/>
                  </a:lnTo>
                </a:path>
              </a:pathLst>
            </a:custGeom>
            <a:ln w="6350">
              <a:solidFill>
                <a:srgbClr val="C7C8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68440" y="2421635"/>
              <a:ext cx="4660900" cy="0"/>
            </a:xfrm>
            <a:custGeom>
              <a:avLst/>
              <a:gdLst/>
              <a:ahLst/>
              <a:cxnLst/>
              <a:rect l="l" t="t" r="r" b="b"/>
              <a:pathLst>
                <a:path w="4660900">
                  <a:moveTo>
                    <a:pt x="0" y="0"/>
                  </a:moveTo>
                  <a:lnTo>
                    <a:pt x="4660392" y="0"/>
                  </a:lnTo>
                </a:path>
              </a:pathLst>
            </a:custGeom>
            <a:ln w="6350">
              <a:solidFill>
                <a:srgbClr val="C7C8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85176" y="2749295"/>
              <a:ext cx="2958465" cy="2132330"/>
            </a:xfrm>
            <a:custGeom>
              <a:avLst/>
              <a:gdLst/>
              <a:ahLst/>
              <a:cxnLst/>
              <a:rect l="l" t="t" r="r" b="b"/>
              <a:pathLst>
                <a:path w="2958465" h="2132329">
                  <a:moveTo>
                    <a:pt x="163068" y="196596"/>
                  </a:moveTo>
                  <a:lnTo>
                    <a:pt x="0" y="196596"/>
                  </a:lnTo>
                  <a:lnTo>
                    <a:pt x="0" y="2132076"/>
                  </a:lnTo>
                  <a:lnTo>
                    <a:pt x="163068" y="2132076"/>
                  </a:lnTo>
                  <a:lnTo>
                    <a:pt x="163068" y="196596"/>
                  </a:lnTo>
                  <a:close/>
                </a:path>
                <a:path w="2958465" h="2132329">
                  <a:moveTo>
                    <a:pt x="2026920" y="10668"/>
                  </a:moveTo>
                  <a:lnTo>
                    <a:pt x="1863852" y="10668"/>
                  </a:lnTo>
                  <a:lnTo>
                    <a:pt x="1863852" y="2132076"/>
                  </a:lnTo>
                  <a:lnTo>
                    <a:pt x="2026920" y="2132076"/>
                  </a:lnTo>
                  <a:lnTo>
                    <a:pt x="2026920" y="10668"/>
                  </a:lnTo>
                  <a:close/>
                </a:path>
                <a:path w="2958465" h="2132329">
                  <a:moveTo>
                    <a:pt x="2958084" y="0"/>
                  </a:moveTo>
                  <a:lnTo>
                    <a:pt x="2796540" y="0"/>
                  </a:lnTo>
                  <a:lnTo>
                    <a:pt x="2796540" y="2132076"/>
                  </a:lnTo>
                  <a:lnTo>
                    <a:pt x="2958084" y="2132076"/>
                  </a:lnTo>
                  <a:lnTo>
                    <a:pt x="2958084" y="0"/>
                  </a:lnTo>
                  <a:close/>
                </a:path>
              </a:pathLst>
            </a:custGeom>
            <a:solidFill>
              <a:srgbClr val="544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568440" y="2866517"/>
          <a:ext cx="4659625" cy="200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C7C8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447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C7C8C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830568" y="2644139"/>
            <a:ext cx="434340" cy="193675"/>
          </a:xfrm>
          <a:prstGeom prst="rect">
            <a:avLst/>
          </a:prstGeom>
          <a:solidFill>
            <a:srgbClr val="DCD7EC"/>
          </a:solidFill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900" spc="-10" dirty="0">
                <a:latin typeface="Open Sans"/>
                <a:cs typeface="Open Sans"/>
              </a:rPr>
              <a:t>$17.80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3256" y="2607564"/>
            <a:ext cx="433070" cy="193675"/>
          </a:xfrm>
          <a:prstGeom prst="rect">
            <a:avLst/>
          </a:prstGeom>
          <a:solidFill>
            <a:srgbClr val="DCD7EC"/>
          </a:solidFill>
        </p:spPr>
        <p:txBody>
          <a:bodyPr vert="horz" wrap="square" lIns="0" tIns="26034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4"/>
              </a:spcBef>
            </a:pPr>
            <a:r>
              <a:rPr sz="900" spc="-10" dirty="0">
                <a:latin typeface="Open Sans"/>
                <a:cs typeface="Open Sans"/>
              </a:rPr>
              <a:t>$17.32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2228" y="2558795"/>
            <a:ext cx="433070" cy="193675"/>
          </a:xfrm>
          <a:prstGeom prst="rect">
            <a:avLst/>
          </a:prstGeom>
          <a:solidFill>
            <a:srgbClr val="DCD7EC"/>
          </a:solidFill>
        </p:spPr>
        <p:txBody>
          <a:bodyPr vert="horz" wrap="square" lIns="0" tIns="2667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10"/>
              </a:spcBef>
            </a:pPr>
            <a:r>
              <a:rPr sz="900" spc="-10" dirty="0">
                <a:latin typeface="Open Sans"/>
                <a:cs typeface="Open Sans"/>
              </a:rPr>
              <a:t>$17.74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3392" y="2465832"/>
            <a:ext cx="433070" cy="193675"/>
          </a:xfrm>
          <a:prstGeom prst="rect">
            <a:avLst/>
          </a:prstGeom>
          <a:solidFill>
            <a:srgbClr val="DCD7EC"/>
          </a:solidFill>
        </p:spPr>
        <p:txBody>
          <a:bodyPr vert="horz" wrap="square" lIns="0" tIns="2667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10"/>
              </a:spcBef>
            </a:pPr>
            <a:r>
              <a:rPr sz="900" spc="-10" dirty="0">
                <a:latin typeface="Open Sans"/>
                <a:cs typeface="Open Sans"/>
              </a:rPr>
              <a:t>$18.98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20171" y="2464307"/>
            <a:ext cx="433070" cy="193675"/>
          </a:xfrm>
          <a:custGeom>
            <a:avLst/>
            <a:gdLst/>
            <a:ahLst/>
            <a:cxnLst/>
            <a:rect l="l" t="t" r="r" b="b"/>
            <a:pathLst>
              <a:path w="433070" h="193675">
                <a:moveTo>
                  <a:pt x="432816" y="0"/>
                </a:moveTo>
                <a:lnTo>
                  <a:pt x="0" y="0"/>
                </a:lnTo>
                <a:lnTo>
                  <a:pt x="0" y="193548"/>
                </a:lnTo>
                <a:lnTo>
                  <a:pt x="432816" y="193548"/>
                </a:lnTo>
                <a:lnTo>
                  <a:pt x="432816" y="0"/>
                </a:lnTo>
                <a:close/>
              </a:path>
            </a:pathLst>
          </a:custGeom>
          <a:solidFill>
            <a:srgbClr val="DCD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544705" y="2478083"/>
            <a:ext cx="697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895" algn="l"/>
              </a:tabLst>
            </a:pPr>
            <a:r>
              <a:rPr sz="900" dirty="0">
                <a:latin typeface="Open Sans"/>
                <a:cs typeface="Open Sans"/>
              </a:rPr>
              <a:t>$19.07 </a:t>
            </a:r>
            <a:r>
              <a:rPr sz="900" u="sng" dirty="0">
                <a:uFill>
                  <a:solidFill>
                    <a:srgbClr val="C7C8C4"/>
                  </a:solidFill>
                </a:uFill>
                <a:latin typeface="Open Sans"/>
                <a:cs typeface="Open Sans"/>
              </a:rPr>
              <a:t>	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6023" y="2336640"/>
            <a:ext cx="199390" cy="260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Open Sans"/>
                <a:cs typeface="Open Sans"/>
              </a:rPr>
              <a:t>$22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$20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$18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$16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$14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$12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$10</a:t>
            </a:r>
            <a:endParaRPr sz="800">
              <a:latin typeface="Open Sans"/>
              <a:cs typeface="Open Sans"/>
            </a:endParaRPr>
          </a:p>
          <a:p>
            <a:pPr marL="70485">
              <a:lnSpc>
                <a:spcPct val="100000"/>
              </a:lnSpc>
              <a:spcBef>
                <a:spcPts val="805"/>
              </a:spcBef>
            </a:pPr>
            <a:r>
              <a:rPr sz="800" spc="-25" dirty="0">
                <a:latin typeface="Open Sans"/>
                <a:cs typeface="Open Sans"/>
              </a:rPr>
              <a:t>$8</a:t>
            </a:r>
            <a:endParaRPr sz="800">
              <a:latin typeface="Open Sans"/>
              <a:cs typeface="Open Sans"/>
            </a:endParaRPr>
          </a:p>
          <a:p>
            <a:pPr marL="70485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$6</a:t>
            </a:r>
            <a:endParaRPr sz="800">
              <a:latin typeface="Open Sans"/>
              <a:cs typeface="Open Sans"/>
            </a:endParaRPr>
          </a:p>
          <a:p>
            <a:pPr marL="70485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$4</a:t>
            </a:r>
            <a:endParaRPr sz="800">
              <a:latin typeface="Open Sans"/>
              <a:cs typeface="Open Sans"/>
            </a:endParaRPr>
          </a:p>
          <a:p>
            <a:pPr marL="70485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$2</a:t>
            </a:r>
            <a:endParaRPr sz="800">
              <a:latin typeface="Open Sans"/>
              <a:cs typeface="Open Sans"/>
            </a:endParaRPr>
          </a:p>
          <a:p>
            <a:pPr marL="70485">
              <a:lnSpc>
                <a:spcPct val="100000"/>
              </a:lnSpc>
              <a:spcBef>
                <a:spcPts val="800"/>
              </a:spcBef>
            </a:pPr>
            <a:r>
              <a:rPr sz="800" spc="-25" dirty="0">
                <a:latin typeface="Open Sans"/>
                <a:cs typeface="Open Sans"/>
              </a:rPr>
              <a:t>$0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0024" y="4946622"/>
            <a:ext cx="82994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Open Sans"/>
                <a:cs typeface="Open Sans"/>
              </a:rPr>
              <a:t>Less</a:t>
            </a:r>
            <a:r>
              <a:rPr sz="800" spc="-2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than</a:t>
            </a:r>
            <a:r>
              <a:rPr sz="800" spc="-1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18</a:t>
            </a:r>
            <a:r>
              <a:rPr sz="800" spc="-30" dirty="0">
                <a:latin typeface="Open Sans"/>
                <a:cs typeface="Open Sans"/>
              </a:rPr>
              <a:t> </a:t>
            </a:r>
            <a:r>
              <a:rPr sz="800" spc="-20" dirty="0">
                <a:latin typeface="Open Sans"/>
                <a:cs typeface="Open Sans"/>
              </a:rPr>
              <a:t>feet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57238" y="4946622"/>
            <a:ext cx="619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Open Sans"/>
                <a:cs typeface="Open Sans"/>
              </a:rPr>
              <a:t>18</a:t>
            </a:r>
            <a:r>
              <a:rPr sz="800" spc="-20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to</a:t>
            </a:r>
            <a:r>
              <a:rPr sz="800" spc="-1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21</a:t>
            </a:r>
            <a:r>
              <a:rPr sz="800" spc="-25" dirty="0">
                <a:latin typeface="Open Sans"/>
                <a:cs typeface="Open Sans"/>
              </a:rPr>
              <a:t> </a:t>
            </a:r>
            <a:r>
              <a:rPr sz="800" spc="-20" dirty="0">
                <a:latin typeface="Open Sans"/>
                <a:cs typeface="Open Sans"/>
              </a:rPr>
              <a:t>feet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89279" y="4946622"/>
            <a:ext cx="619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Open Sans"/>
                <a:cs typeface="Open Sans"/>
              </a:rPr>
              <a:t>22</a:t>
            </a:r>
            <a:r>
              <a:rPr sz="800" spc="-20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to</a:t>
            </a:r>
            <a:r>
              <a:rPr sz="800" spc="-1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25</a:t>
            </a:r>
            <a:r>
              <a:rPr sz="800" spc="-25" dirty="0">
                <a:latin typeface="Open Sans"/>
                <a:cs typeface="Open Sans"/>
              </a:rPr>
              <a:t> </a:t>
            </a:r>
            <a:r>
              <a:rPr sz="800" spc="-20" dirty="0">
                <a:latin typeface="Open Sans"/>
                <a:cs typeface="Open Sans"/>
              </a:rPr>
              <a:t>feet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21321" y="4946622"/>
            <a:ext cx="619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Open Sans"/>
                <a:cs typeface="Open Sans"/>
              </a:rPr>
              <a:t>26</a:t>
            </a:r>
            <a:r>
              <a:rPr sz="800" spc="-20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to</a:t>
            </a:r>
            <a:r>
              <a:rPr sz="800" spc="-1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29</a:t>
            </a:r>
            <a:r>
              <a:rPr sz="800" spc="-25" dirty="0">
                <a:latin typeface="Open Sans"/>
                <a:cs typeface="Open Sans"/>
              </a:rPr>
              <a:t> </a:t>
            </a:r>
            <a:r>
              <a:rPr sz="800" spc="-20" dirty="0">
                <a:latin typeface="Open Sans"/>
                <a:cs typeface="Open Sans"/>
              </a:rPr>
              <a:t>feet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97035" y="4946622"/>
            <a:ext cx="930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Open Sans"/>
                <a:cs typeface="Open Sans"/>
              </a:rPr>
              <a:t>30</a:t>
            </a:r>
            <a:r>
              <a:rPr sz="800" spc="-1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feet</a:t>
            </a:r>
            <a:r>
              <a:rPr sz="800" spc="-1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and</a:t>
            </a:r>
            <a:r>
              <a:rPr sz="800" spc="-20" dirty="0">
                <a:latin typeface="Open Sans"/>
                <a:cs typeface="Open Sans"/>
              </a:rPr>
              <a:t> </a:t>
            </a:r>
            <a:r>
              <a:rPr sz="800" spc="-10" dirty="0">
                <a:latin typeface="Open Sans"/>
                <a:cs typeface="Open Sans"/>
              </a:rPr>
              <a:t>greater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84464" y="205282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544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13598" y="1998643"/>
            <a:ext cx="14319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Open Sans"/>
                <a:cs typeface="Open Sans"/>
              </a:rPr>
              <a:t>Average</a:t>
            </a:r>
            <a:r>
              <a:rPr sz="800" spc="-40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net</a:t>
            </a:r>
            <a:r>
              <a:rPr sz="800" spc="-2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asking</a:t>
            </a:r>
            <a:r>
              <a:rPr sz="800" spc="-2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rent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10" dirty="0">
                <a:latin typeface="Open Sans"/>
                <a:cs typeface="Open Sans"/>
              </a:rPr>
              <a:t>($psf)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20952" y="2423032"/>
            <a:ext cx="4648835" cy="2463165"/>
            <a:chOff x="1020952" y="2423032"/>
            <a:chExt cx="4648835" cy="2463165"/>
          </a:xfrm>
        </p:grpSpPr>
        <p:sp>
          <p:nvSpPr>
            <p:cNvPr id="23" name="object 23"/>
            <p:cNvSpPr/>
            <p:nvPr/>
          </p:nvSpPr>
          <p:spPr>
            <a:xfrm>
              <a:off x="1024127" y="2426207"/>
              <a:ext cx="4642485" cy="1964689"/>
            </a:xfrm>
            <a:custGeom>
              <a:avLst/>
              <a:gdLst/>
              <a:ahLst/>
              <a:cxnLst/>
              <a:rect l="l" t="t" r="r" b="b"/>
              <a:pathLst>
                <a:path w="4642485" h="1964689">
                  <a:moveTo>
                    <a:pt x="0" y="1964436"/>
                  </a:moveTo>
                  <a:lnTo>
                    <a:pt x="4642104" y="1964436"/>
                  </a:lnTo>
                </a:path>
                <a:path w="4642485" h="1964689">
                  <a:moveTo>
                    <a:pt x="0" y="1473708"/>
                  </a:moveTo>
                  <a:lnTo>
                    <a:pt x="4642104" y="1473708"/>
                  </a:lnTo>
                </a:path>
                <a:path w="4642485" h="1964689">
                  <a:moveTo>
                    <a:pt x="0" y="982980"/>
                  </a:moveTo>
                  <a:lnTo>
                    <a:pt x="4642104" y="982980"/>
                  </a:lnTo>
                </a:path>
                <a:path w="4642485" h="1964689">
                  <a:moveTo>
                    <a:pt x="0" y="490728"/>
                  </a:moveTo>
                  <a:lnTo>
                    <a:pt x="4642104" y="490728"/>
                  </a:lnTo>
                </a:path>
                <a:path w="4642485" h="1964689">
                  <a:moveTo>
                    <a:pt x="0" y="0"/>
                  </a:moveTo>
                  <a:lnTo>
                    <a:pt x="4642104" y="0"/>
                  </a:lnTo>
                </a:path>
              </a:pathLst>
            </a:custGeom>
            <a:ln w="6350">
              <a:solidFill>
                <a:srgbClr val="C7C8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7656" y="3076955"/>
              <a:ext cx="4575175" cy="1806575"/>
            </a:xfrm>
            <a:custGeom>
              <a:avLst/>
              <a:gdLst/>
              <a:ahLst/>
              <a:cxnLst/>
              <a:rect l="l" t="t" r="r" b="b"/>
              <a:pathLst>
                <a:path w="4575175" h="1806575">
                  <a:moveTo>
                    <a:pt x="45720" y="1239012"/>
                  </a:moveTo>
                  <a:lnTo>
                    <a:pt x="0" y="1239012"/>
                  </a:lnTo>
                  <a:lnTo>
                    <a:pt x="0" y="1805952"/>
                  </a:lnTo>
                  <a:lnTo>
                    <a:pt x="45720" y="1805952"/>
                  </a:lnTo>
                  <a:lnTo>
                    <a:pt x="45720" y="1239012"/>
                  </a:lnTo>
                  <a:close/>
                </a:path>
                <a:path w="4575175" h="1806575">
                  <a:moveTo>
                    <a:pt x="158496" y="1239012"/>
                  </a:moveTo>
                  <a:lnTo>
                    <a:pt x="114300" y="1239012"/>
                  </a:lnTo>
                  <a:lnTo>
                    <a:pt x="114300" y="1805952"/>
                  </a:lnTo>
                  <a:lnTo>
                    <a:pt x="158496" y="1805952"/>
                  </a:lnTo>
                  <a:lnTo>
                    <a:pt x="158496" y="1239012"/>
                  </a:lnTo>
                  <a:close/>
                </a:path>
                <a:path w="4575175" h="1806575">
                  <a:moveTo>
                    <a:pt x="272783" y="1235964"/>
                  </a:moveTo>
                  <a:lnTo>
                    <a:pt x="227076" y="1235964"/>
                  </a:lnTo>
                  <a:lnTo>
                    <a:pt x="227076" y="1805940"/>
                  </a:lnTo>
                  <a:lnTo>
                    <a:pt x="272783" y="1805940"/>
                  </a:lnTo>
                  <a:lnTo>
                    <a:pt x="272783" y="1235964"/>
                  </a:lnTo>
                  <a:close/>
                </a:path>
                <a:path w="4575175" h="1806575">
                  <a:moveTo>
                    <a:pt x="385572" y="1231392"/>
                  </a:moveTo>
                  <a:lnTo>
                    <a:pt x="339852" y="1231392"/>
                  </a:lnTo>
                  <a:lnTo>
                    <a:pt x="339852" y="1805952"/>
                  </a:lnTo>
                  <a:lnTo>
                    <a:pt x="385572" y="1805952"/>
                  </a:lnTo>
                  <a:lnTo>
                    <a:pt x="385572" y="1231392"/>
                  </a:lnTo>
                  <a:close/>
                </a:path>
                <a:path w="4575175" h="1806575">
                  <a:moveTo>
                    <a:pt x="498348" y="1225296"/>
                  </a:moveTo>
                  <a:lnTo>
                    <a:pt x="454152" y="1225296"/>
                  </a:lnTo>
                  <a:lnTo>
                    <a:pt x="454152" y="1805940"/>
                  </a:lnTo>
                  <a:lnTo>
                    <a:pt x="498348" y="1805940"/>
                  </a:lnTo>
                  <a:lnTo>
                    <a:pt x="498348" y="1225296"/>
                  </a:lnTo>
                  <a:close/>
                </a:path>
                <a:path w="4575175" h="1806575">
                  <a:moveTo>
                    <a:pt x="612648" y="1225296"/>
                  </a:moveTo>
                  <a:lnTo>
                    <a:pt x="566928" y="1225296"/>
                  </a:lnTo>
                  <a:lnTo>
                    <a:pt x="566928" y="1805940"/>
                  </a:lnTo>
                  <a:lnTo>
                    <a:pt x="612648" y="1805940"/>
                  </a:lnTo>
                  <a:lnTo>
                    <a:pt x="612648" y="1225296"/>
                  </a:lnTo>
                  <a:close/>
                </a:path>
                <a:path w="4575175" h="1806575">
                  <a:moveTo>
                    <a:pt x="725424" y="1220724"/>
                  </a:moveTo>
                  <a:lnTo>
                    <a:pt x="679704" y="1220724"/>
                  </a:lnTo>
                  <a:lnTo>
                    <a:pt x="679704" y="1805952"/>
                  </a:lnTo>
                  <a:lnTo>
                    <a:pt x="725424" y="1805952"/>
                  </a:lnTo>
                  <a:lnTo>
                    <a:pt x="725424" y="1220724"/>
                  </a:lnTo>
                  <a:close/>
                </a:path>
                <a:path w="4575175" h="1806575">
                  <a:moveTo>
                    <a:pt x="838200" y="1216152"/>
                  </a:moveTo>
                  <a:lnTo>
                    <a:pt x="792480" y="1216152"/>
                  </a:lnTo>
                  <a:lnTo>
                    <a:pt x="792480" y="1805940"/>
                  </a:lnTo>
                  <a:lnTo>
                    <a:pt x="838200" y="1805940"/>
                  </a:lnTo>
                  <a:lnTo>
                    <a:pt x="838200" y="1216152"/>
                  </a:lnTo>
                  <a:close/>
                </a:path>
                <a:path w="4575175" h="1806575">
                  <a:moveTo>
                    <a:pt x="950976" y="1208532"/>
                  </a:moveTo>
                  <a:lnTo>
                    <a:pt x="906780" y="1208532"/>
                  </a:lnTo>
                  <a:lnTo>
                    <a:pt x="906780" y="1805940"/>
                  </a:lnTo>
                  <a:lnTo>
                    <a:pt x="950976" y="1805940"/>
                  </a:lnTo>
                  <a:lnTo>
                    <a:pt x="950976" y="1208532"/>
                  </a:lnTo>
                  <a:close/>
                </a:path>
                <a:path w="4575175" h="1806575">
                  <a:moveTo>
                    <a:pt x="1065276" y="1196340"/>
                  </a:moveTo>
                  <a:lnTo>
                    <a:pt x="1019556" y="1196340"/>
                  </a:lnTo>
                  <a:lnTo>
                    <a:pt x="1019556" y="1805940"/>
                  </a:lnTo>
                  <a:lnTo>
                    <a:pt x="1065276" y="1805940"/>
                  </a:lnTo>
                  <a:lnTo>
                    <a:pt x="1065276" y="1196340"/>
                  </a:lnTo>
                  <a:close/>
                </a:path>
                <a:path w="4575175" h="1806575">
                  <a:moveTo>
                    <a:pt x="1178052" y="1178052"/>
                  </a:moveTo>
                  <a:lnTo>
                    <a:pt x="1132332" y="1178052"/>
                  </a:lnTo>
                  <a:lnTo>
                    <a:pt x="1132332" y="1805940"/>
                  </a:lnTo>
                  <a:lnTo>
                    <a:pt x="1178052" y="1805940"/>
                  </a:lnTo>
                  <a:lnTo>
                    <a:pt x="1178052" y="1178052"/>
                  </a:lnTo>
                  <a:close/>
                </a:path>
                <a:path w="4575175" h="1806575">
                  <a:moveTo>
                    <a:pt x="1290828" y="1158240"/>
                  </a:moveTo>
                  <a:lnTo>
                    <a:pt x="1246632" y="1158240"/>
                  </a:lnTo>
                  <a:lnTo>
                    <a:pt x="1246632" y="1805940"/>
                  </a:lnTo>
                  <a:lnTo>
                    <a:pt x="1290828" y="1805940"/>
                  </a:lnTo>
                  <a:lnTo>
                    <a:pt x="1290828" y="1158240"/>
                  </a:lnTo>
                  <a:close/>
                </a:path>
                <a:path w="4575175" h="1806575">
                  <a:moveTo>
                    <a:pt x="1405128" y="1147572"/>
                  </a:moveTo>
                  <a:lnTo>
                    <a:pt x="1359408" y="1147572"/>
                  </a:lnTo>
                  <a:lnTo>
                    <a:pt x="1359408" y="1805940"/>
                  </a:lnTo>
                  <a:lnTo>
                    <a:pt x="1405128" y="1805940"/>
                  </a:lnTo>
                  <a:lnTo>
                    <a:pt x="1405128" y="1147572"/>
                  </a:lnTo>
                  <a:close/>
                </a:path>
                <a:path w="4575175" h="1806575">
                  <a:moveTo>
                    <a:pt x="1517891" y="1164336"/>
                  </a:moveTo>
                  <a:lnTo>
                    <a:pt x="1472184" y="1164336"/>
                  </a:lnTo>
                  <a:lnTo>
                    <a:pt x="1472184" y="1805952"/>
                  </a:lnTo>
                  <a:lnTo>
                    <a:pt x="1517891" y="1805952"/>
                  </a:lnTo>
                  <a:lnTo>
                    <a:pt x="1517891" y="1164336"/>
                  </a:lnTo>
                  <a:close/>
                </a:path>
                <a:path w="4575175" h="1806575">
                  <a:moveTo>
                    <a:pt x="1630680" y="1175004"/>
                  </a:moveTo>
                  <a:lnTo>
                    <a:pt x="1584960" y="1175004"/>
                  </a:lnTo>
                  <a:lnTo>
                    <a:pt x="1584960" y="1805952"/>
                  </a:lnTo>
                  <a:lnTo>
                    <a:pt x="1630680" y="1805952"/>
                  </a:lnTo>
                  <a:lnTo>
                    <a:pt x="1630680" y="1175004"/>
                  </a:lnTo>
                  <a:close/>
                </a:path>
                <a:path w="4575175" h="1806575">
                  <a:moveTo>
                    <a:pt x="1743456" y="1153668"/>
                  </a:moveTo>
                  <a:lnTo>
                    <a:pt x="1699260" y="1153668"/>
                  </a:lnTo>
                  <a:lnTo>
                    <a:pt x="1699260" y="1805952"/>
                  </a:lnTo>
                  <a:lnTo>
                    <a:pt x="1743456" y="1805952"/>
                  </a:lnTo>
                  <a:lnTo>
                    <a:pt x="1743456" y="1153668"/>
                  </a:lnTo>
                  <a:close/>
                </a:path>
                <a:path w="4575175" h="1806575">
                  <a:moveTo>
                    <a:pt x="1857756" y="1147572"/>
                  </a:moveTo>
                  <a:lnTo>
                    <a:pt x="1812036" y="1147572"/>
                  </a:lnTo>
                  <a:lnTo>
                    <a:pt x="1812036" y="1805940"/>
                  </a:lnTo>
                  <a:lnTo>
                    <a:pt x="1857756" y="1805940"/>
                  </a:lnTo>
                  <a:lnTo>
                    <a:pt x="1857756" y="1147572"/>
                  </a:lnTo>
                  <a:close/>
                </a:path>
                <a:path w="4575175" h="1806575">
                  <a:moveTo>
                    <a:pt x="1970532" y="1114044"/>
                  </a:moveTo>
                  <a:lnTo>
                    <a:pt x="1924812" y="1114044"/>
                  </a:lnTo>
                  <a:lnTo>
                    <a:pt x="1924812" y="1805940"/>
                  </a:lnTo>
                  <a:lnTo>
                    <a:pt x="1970532" y="1805940"/>
                  </a:lnTo>
                  <a:lnTo>
                    <a:pt x="1970532" y="1114044"/>
                  </a:lnTo>
                  <a:close/>
                </a:path>
                <a:path w="4575175" h="1806575">
                  <a:moveTo>
                    <a:pt x="2083308" y="1097280"/>
                  </a:moveTo>
                  <a:lnTo>
                    <a:pt x="2039112" y="1097280"/>
                  </a:lnTo>
                  <a:lnTo>
                    <a:pt x="2039112" y="1805952"/>
                  </a:lnTo>
                  <a:lnTo>
                    <a:pt x="2083308" y="1805952"/>
                  </a:lnTo>
                  <a:lnTo>
                    <a:pt x="2083308" y="1097280"/>
                  </a:lnTo>
                  <a:close/>
                </a:path>
                <a:path w="4575175" h="1806575">
                  <a:moveTo>
                    <a:pt x="2197608" y="1091184"/>
                  </a:moveTo>
                  <a:lnTo>
                    <a:pt x="2151888" y="1091184"/>
                  </a:lnTo>
                  <a:lnTo>
                    <a:pt x="2151888" y="1805940"/>
                  </a:lnTo>
                  <a:lnTo>
                    <a:pt x="2197608" y="1805940"/>
                  </a:lnTo>
                  <a:lnTo>
                    <a:pt x="2197608" y="1091184"/>
                  </a:lnTo>
                  <a:close/>
                </a:path>
                <a:path w="4575175" h="1806575">
                  <a:moveTo>
                    <a:pt x="2310384" y="1086612"/>
                  </a:moveTo>
                  <a:lnTo>
                    <a:pt x="2264664" y="1086612"/>
                  </a:lnTo>
                  <a:lnTo>
                    <a:pt x="2264664" y="1805952"/>
                  </a:lnTo>
                  <a:lnTo>
                    <a:pt x="2310384" y="1805952"/>
                  </a:lnTo>
                  <a:lnTo>
                    <a:pt x="2310384" y="1086612"/>
                  </a:lnTo>
                  <a:close/>
                </a:path>
                <a:path w="4575175" h="1806575">
                  <a:moveTo>
                    <a:pt x="2423160" y="1054608"/>
                  </a:moveTo>
                  <a:lnTo>
                    <a:pt x="2377440" y="1054608"/>
                  </a:lnTo>
                  <a:lnTo>
                    <a:pt x="2377440" y="1805940"/>
                  </a:lnTo>
                  <a:lnTo>
                    <a:pt x="2423160" y="1805940"/>
                  </a:lnTo>
                  <a:lnTo>
                    <a:pt x="2423160" y="1054608"/>
                  </a:lnTo>
                  <a:close/>
                </a:path>
                <a:path w="4575175" h="1806575">
                  <a:moveTo>
                    <a:pt x="2535936" y="978408"/>
                  </a:moveTo>
                  <a:lnTo>
                    <a:pt x="2491740" y="978408"/>
                  </a:lnTo>
                  <a:lnTo>
                    <a:pt x="2491740" y="1805940"/>
                  </a:lnTo>
                  <a:lnTo>
                    <a:pt x="2535936" y="1805940"/>
                  </a:lnTo>
                  <a:lnTo>
                    <a:pt x="2535936" y="978408"/>
                  </a:lnTo>
                  <a:close/>
                </a:path>
                <a:path w="4575175" h="1806575">
                  <a:moveTo>
                    <a:pt x="2650236" y="926592"/>
                  </a:moveTo>
                  <a:lnTo>
                    <a:pt x="2604516" y="926592"/>
                  </a:lnTo>
                  <a:lnTo>
                    <a:pt x="2604516" y="1805952"/>
                  </a:lnTo>
                  <a:lnTo>
                    <a:pt x="2650236" y="1805952"/>
                  </a:lnTo>
                  <a:lnTo>
                    <a:pt x="2650236" y="926592"/>
                  </a:lnTo>
                  <a:close/>
                </a:path>
                <a:path w="4575175" h="1806575">
                  <a:moveTo>
                    <a:pt x="2763012" y="920496"/>
                  </a:moveTo>
                  <a:lnTo>
                    <a:pt x="2717292" y="920496"/>
                  </a:lnTo>
                  <a:lnTo>
                    <a:pt x="2717292" y="1805940"/>
                  </a:lnTo>
                  <a:lnTo>
                    <a:pt x="2763012" y="1805940"/>
                  </a:lnTo>
                  <a:lnTo>
                    <a:pt x="2763012" y="920496"/>
                  </a:lnTo>
                  <a:close/>
                </a:path>
                <a:path w="4575175" h="1806575">
                  <a:moveTo>
                    <a:pt x="2875788" y="871728"/>
                  </a:moveTo>
                  <a:lnTo>
                    <a:pt x="2831592" y="871728"/>
                  </a:lnTo>
                  <a:lnTo>
                    <a:pt x="2831592" y="1805940"/>
                  </a:lnTo>
                  <a:lnTo>
                    <a:pt x="2875788" y="1805940"/>
                  </a:lnTo>
                  <a:lnTo>
                    <a:pt x="2875788" y="871728"/>
                  </a:lnTo>
                  <a:close/>
                </a:path>
                <a:path w="4575175" h="1806575">
                  <a:moveTo>
                    <a:pt x="2990088" y="848868"/>
                  </a:moveTo>
                  <a:lnTo>
                    <a:pt x="2944368" y="848868"/>
                  </a:lnTo>
                  <a:lnTo>
                    <a:pt x="2944368" y="1805952"/>
                  </a:lnTo>
                  <a:lnTo>
                    <a:pt x="2990088" y="1805952"/>
                  </a:lnTo>
                  <a:lnTo>
                    <a:pt x="2990088" y="848868"/>
                  </a:lnTo>
                  <a:close/>
                </a:path>
                <a:path w="4575175" h="1806575">
                  <a:moveTo>
                    <a:pt x="3102864" y="842772"/>
                  </a:moveTo>
                  <a:lnTo>
                    <a:pt x="3057144" y="842772"/>
                  </a:lnTo>
                  <a:lnTo>
                    <a:pt x="3057144" y="1805940"/>
                  </a:lnTo>
                  <a:lnTo>
                    <a:pt x="3102864" y="1805940"/>
                  </a:lnTo>
                  <a:lnTo>
                    <a:pt x="3102864" y="842772"/>
                  </a:lnTo>
                  <a:close/>
                </a:path>
                <a:path w="4575175" h="1806575">
                  <a:moveTo>
                    <a:pt x="3215640" y="821436"/>
                  </a:moveTo>
                  <a:lnTo>
                    <a:pt x="3169920" y="821436"/>
                  </a:lnTo>
                  <a:lnTo>
                    <a:pt x="3169920" y="1805952"/>
                  </a:lnTo>
                  <a:lnTo>
                    <a:pt x="3215640" y="1805952"/>
                  </a:lnTo>
                  <a:lnTo>
                    <a:pt x="3215640" y="821436"/>
                  </a:lnTo>
                  <a:close/>
                </a:path>
                <a:path w="4575175" h="1806575">
                  <a:moveTo>
                    <a:pt x="3328416" y="774192"/>
                  </a:moveTo>
                  <a:lnTo>
                    <a:pt x="3284220" y="774192"/>
                  </a:lnTo>
                  <a:lnTo>
                    <a:pt x="3284220" y="1805952"/>
                  </a:lnTo>
                  <a:lnTo>
                    <a:pt x="3328416" y="1805952"/>
                  </a:lnTo>
                  <a:lnTo>
                    <a:pt x="3328416" y="774192"/>
                  </a:lnTo>
                  <a:close/>
                </a:path>
                <a:path w="4575175" h="1806575">
                  <a:moveTo>
                    <a:pt x="3442716" y="733044"/>
                  </a:moveTo>
                  <a:lnTo>
                    <a:pt x="3396996" y="733044"/>
                  </a:lnTo>
                  <a:lnTo>
                    <a:pt x="3396996" y="1805952"/>
                  </a:lnTo>
                  <a:lnTo>
                    <a:pt x="3442716" y="1805952"/>
                  </a:lnTo>
                  <a:lnTo>
                    <a:pt x="3442716" y="733044"/>
                  </a:lnTo>
                  <a:close/>
                </a:path>
                <a:path w="4575175" h="1806575">
                  <a:moveTo>
                    <a:pt x="3555492" y="662940"/>
                  </a:moveTo>
                  <a:lnTo>
                    <a:pt x="3509772" y="662940"/>
                  </a:lnTo>
                  <a:lnTo>
                    <a:pt x="3509772" y="1805940"/>
                  </a:lnTo>
                  <a:lnTo>
                    <a:pt x="3555492" y="1805940"/>
                  </a:lnTo>
                  <a:lnTo>
                    <a:pt x="3555492" y="662940"/>
                  </a:lnTo>
                  <a:close/>
                </a:path>
                <a:path w="4575175" h="1806575">
                  <a:moveTo>
                    <a:pt x="3668268" y="652272"/>
                  </a:moveTo>
                  <a:lnTo>
                    <a:pt x="3624072" y="652272"/>
                  </a:lnTo>
                  <a:lnTo>
                    <a:pt x="3624072" y="1805940"/>
                  </a:lnTo>
                  <a:lnTo>
                    <a:pt x="3668268" y="1805940"/>
                  </a:lnTo>
                  <a:lnTo>
                    <a:pt x="3668268" y="652272"/>
                  </a:lnTo>
                  <a:close/>
                </a:path>
                <a:path w="4575175" h="1806575">
                  <a:moveTo>
                    <a:pt x="3782568" y="464820"/>
                  </a:moveTo>
                  <a:lnTo>
                    <a:pt x="3736848" y="464820"/>
                  </a:lnTo>
                  <a:lnTo>
                    <a:pt x="3736848" y="1805940"/>
                  </a:lnTo>
                  <a:lnTo>
                    <a:pt x="3782568" y="1805940"/>
                  </a:lnTo>
                  <a:lnTo>
                    <a:pt x="3782568" y="464820"/>
                  </a:lnTo>
                  <a:close/>
                </a:path>
                <a:path w="4575175" h="1806575">
                  <a:moveTo>
                    <a:pt x="3895344" y="323088"/>
                  </a:moveTo>
                  <a:lnTo>
                    <a:pt x="3849624" y="323088"/>
                  </a:lnTo>
                  <a:lnTo>
                    <a:pt x="3849624" y="1805952"/>
                  </a:lnTo>
                  <a:lnTo>
                    <a:pt x="3895344" y="1805952"/>
                  </a:lnTo>
                  <a:lnTo>
                    <a:pt x="3895344" y="323088"/>
                  </a:lnTo>
                  <a:close/>
                </a:path>
                <a:path w="4575175" h="1806575">
                  <a:moveTo>
                    <a:pt x="4008120" y="217932"/>
                  </a:moveTo>
                  <a:lnTo>
                    <a:pt x="3963924" y="217932"/>
                  </a:lnTo>
                  <a:lnTo>
                    <a:pt x="3963924" y="1805952"/>
                  </a:lnTo>
                  <a:lnTo>
                    <a:pt x="4008120" y="1805952"/>
                  </a:lnTo>
                  <a:lnTo>
                    <a:pt x="4008120" y="217932"/>
                  </a:lnTo>
                  <a:close/>
                </a:path>
                <a:path w="4575175" h="1806575">
                  <a:moveTo>
                    <a:pt x="4122420" y="121920"/>
                  </a:moveTo>
                  <a:lnTo>
                    <a:pt x="4076700" y="121920"/>
                  </a:lnTo>
                  <a:lnTo>
                    <a:pt x="4076700" y="1805940"/>
                  </a:lnTo>
                  <a:lnTo>
                    <a:pt x="4122420" y="1805940"/>
                  </a:lnTo>
                  <a:lnTo>
                    <a:pt x="4122420" y="121920"/>
                  </a:lnTo>
                  <a:close/>
                </a:path>
                <a:path w="4575175" h="1806575">
                  <a:moveTo>
                    <a:pt x="4235196" y="50292"/>
                  </a:moveTo>
                  <a:lnTo>
                    <a:pt x="4189476" y="50292"/>
                  </a:lnTo>
                  <a:lnTo>
                    <a:pt x="4189476" y="1805952"/>
                  </a:lnTo>
                  <a:lnTo>
                    <a:pt x="4235196" y="1805952"/>
                  </a:lnTo>
                  <a:lnTo>
                    <a:pt x="4235196" y="50292"/>
                  </a:lnTo>
                  <a:close/>
                </a:path>
                <a:path w="4575175" h="1806575">
                  <a:moveTo>
                    <a:pt x="4347972" y="24384"/>
                  </a:moveTo>
                  <a:lnTo>
                    <a:pt x="4302252" y="24384"/>
                  </a:lnTo>
                  <a:lnTo>
                    <a:pt x="4302252" y="1805940"/>
                  </a:lnTo>
                  <a:lnTo>
                    <a:pt x="4347972" y="1805940"/>
                  </a:lnTo>
                  <a:lnTo>
                    <a:pt x="4347972" y="24384"/>
                  </a:lnTo>
                  <a:close/>
                </a:path>
                <a:path w="4575175" h="1806575">
                  <a:moveTo>
                    <a:pt x="4460748" y="0"/>
                  </a:moveTo>
                  <a:lnTo>
                    <a:pt x="4416552" y="0"/>
                  </a:lnTo>
                  <a:lnTo>
                    <a:pt x="4416552" y="1805940"/>
                  </a:lnTo>
                  <a:lnTo>
                    <a:pt x="4460748" y="1805940"/>
                  </a:lnTo>
                  <a:lnTo>
                    <a:pt x="4460748" y="0"/>
                  </a:lnTo>
                  <a:close/>
                </a:path>
                <a:path w="4575175" h="1806575">
                  <a:moveTo>
                    <a:pt x="4575048" y="0"/>
                  </a:moveTo>
                  <a:lnTo>
                    <a:pt x="4529328" y="0"/>
                  </a:lnTo>
                  <a:lnTo>
                    <a:pt x="4529328" y="1805940"/>
                  </a:lnTo>
                  <a:lnTo>
                    <a:pt x="4575048" y="1805940"/>
                  </a:lnTo>
                  <a:lnTo>
                    <a:pt x="4575048" y="0"/>
                  </a:lnTo>
                  <a:close/>
                </a:path>
              </a:pathLst>
            </a:custGeom>
            <a:solidFill>
              <a:srgbClr val="544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7656" y="2650235"/>
              <a:ext cx="4575175" cy="1666239"/>
            </a:xfrm>
            <a:custGeom>
              <a:avLst/>
              <a:gdLst/>
              <a:ahLst/>
              <a:cxnLst/>
              <a:rect l="l" t="t" r="r" b="b"/>
              <a:pathLst>
                <a:path w="4575175" h="1666239">
                  <a:moveTo>
                    <a:pt x="45720" y="1310640"/>
                  </a:moveTo>
                  <a:lnTo>
                    <a:pt x="0" y="1310640"/>
                  </a:lnTo>
                  <a:lnTo>
                    <a:pt x="0" y="1665732"/>
                  </a:lnTo>
                  <a:lnTo>
                    <a:pt x="45720" y="1665732"/>
                  </a:lnTo>
                  <a:lnTo>
                    <a:pt x="45720" y="1310640"/>
                  </a:lnTo>
                  <a:close/>
                </a:path>
                <a:path w="4575175" h="1666239">
                  <a:moveTo>
                    <a:pt x="158496" y="1309116"/>
                  </a:moveTo>
                  <a:lnTo>
                    <a:pt x="114300" y="1309116"/>
                  </a:lnTo>
                  <a:lnTo>
                    <a:pt x="114300" y="1665732"/>
                  </a:lnTo>
                  <a:lnTo>
                    <a:pt x="158496" y="1665732"/>
                  </a:lnTo>
                  <a:lnTo>
                    <a:pt x="158496" y="1309116"/>
                  </a:lnTo>
                  <a:close/>
                </a:path>
                <a:path w="4575175" h="1666239">
                  <a:moveTo>
                    <a:pt x="272783" y="1306068"/>
                  </a:moveTo>
                  <a:lnTo>
                    <a:pt x="227076" y="1306068"/>
                  </a:lnTo>
                  <a:lnTo>
                    <a:pt x="227076" y="1662696"/>
                  </a:lnTo>
                  <a:lnTo>
                    <a:pt x="272783" y="1662696"/>
                  </a:lnTo>
                  <a:lnTo>
                    <a:pt x="272783" y="1306068"/>
                  </a:lnTo>
                  <a:close/>
                </a:path>
                <a:path w="4575175" h="1666239">
                  <a:moveTo>
                    <a:pt x="385572" y="1298448"/>
                  </a:moveTo>
                  <a:lnTo>
                    <a:pt x="339852" y="1298448"/>
                  </a:lnTo>
                  <a:lnTo>
                    <a:pt x="339852" y="1658112"/>
                  </a:lnTo>
                  <a:lnTo>
                    <a:pt x="385572" y="1658112"/>
                  </a:lnTo>
                  <a:lnTo>
                    <a:pt x="385572" y="1298448"/>
                  </a:lnTo>
                  <a:close/>
                </a:path>
                <a:path w="4575175" h="1666239">
                  <a:moveTo>
                    <a:pt x="498348" y="1296924"/>
                  </a:moveTo>
                  <a:lnTo>
                    <a:pt x="454152" y="1296924"/>
                  </a:lnTo>
                  <a:lnTo>
                    <a:pt x="454152" y="1652028"/>
                  </a:lnTo>
                  <a:lnTo>
                    <a:pt x="498348" y="1652028"/>
                  </a:lnTo>
                  <a:lnTo>
                    <a:pt x="498348" y="1296924"/>
                  </a:lnTo>
                  <a:close/>
                </a:path>
                <a:path w="4575175" h="1666239">
                  <a:moveTo>
                    <a:pt x="612648" y="1292352"/>
                  </a:moveTo>
                  <a:lnTo>
                    <a:pt x="566928" y="1292352"/>
                  </a:lnTo>
                  <a:lnTo>
                    <a:pt x="566928" y="1652016"/>
                  </a:lnTo>
                  <a:lnTo>
                    <a:pt x="612648" y="1652016"/>
                  </a:lnTo>
                  <a:lnTo>
                    <a:pt x="612648" y="1292352"/>
                  </a:lnTo>
                  <a:close/>
                </a:path>
                <a:path w="4575175" h="1666239">
                  <a:moveTo>
                    <a:pt x="725424" y="1281684"/>
                  </a:moveTo>
                  <a:lnTo>
                    <a:pt x="679704" y="1281684"/>
                  </a:lnTo>
                  <a:lnTo>
                    <a:pt x="679704" y="1647444"/>
                  </a:lnTo>
                  <a:lnTo>
                    <a:pt x="725424" y="1647444"/>
                  </a:lnTo>
                  <a:lnTo>
                    <a:pt x="725424" y="1281684"/>
                  </a:lnTo>
                  <a:close/>
                </a:path>
                <a:path w="4575175" h="1666239">
                  <a:moveTo>
                    <a:pt x="838200" y="1274064"/>
                  </a:moveTo>
                  <a:lnTo>
                    <a:pt x="792480" y="1274064"/>
                  </a:lnTo>
                  <a:lnTo>
                    <a:pt x="792480" y="1642872"/>
                  </a:lnTo>
                  <a:lnTo>
                    <a:pt x="838200" y="1642872"/>
                  </a:lnTo>
                  <a:lnTo>
                    <a:pt x="838200" y="1274064"/>
                  </a:lnTo>
                  <a:close/>
                </a:path>
                <a:path w="4575175" h="1666239">
                  <a:moveTo>
                    <a:pt x="950976" y="1261872"/>
                  </a:moveTo>
                  <a:lnTo>
                    <a:pt x="906780" y="1261872"/>
                  </a:lnTo>
                  <a:lnTo>
                    <a:pt x="906780" y="1635252"/>
                  </a:lnTo>
                  <a:lnTo>
                    <a:pt x="950976" y="1635252"/>
                  </a:lnTo>
                  <a:lnTo>
                    <a:pt x="950976" y="1261872"/>
                  </a:lnTo>
                  <a:close/>
                </a:path>
                <a:path w="4575175" h="1666239">
                  <a:moveTo>
                    <a:pt x="1065276" y="1240536"/>
                  </a:moveTo>
                  <a:lnTo>
                    <a:pt x="1019556" y="1240536"/>
                  </a:lnTo>
                  <a:lnTo>
                    <a:pt x="1019556" y="1623072"/>
                  </a:lnTo>
                  <a:lnTo>
                    <a:pt x="1065276" y="1623072"/>
                  </a:lnTo>
                  <a:lnTo>
                    <a:pt x="1065276" y="1240536"/>
                  </a:lnTo>
                  <a:close/>
                </a:path>
                <a:path w="4575175" h="1666239">
                  <a:moveTo>
                    <a:pt x="1178052" y="1222248"/>
                  </a:moveTo>
                  <a:lnTo>
                    <a:pt x="1132332" y="1222248"/>
                  </a:lnTo>
                  <a:lnTo>
                    <a:pt x="1132332" y="1604772"/>
                  </a:lnTo>
                  <a:lnTo>
                    <a:pt x="1178052" y="1604772"/>
                  </a:lnTo>
                  <a:lnTo>
                    <a:pt x="1178052" y="1222248"/>
                  </a:lnTo>
                  <a:close/>
                </a:path>
                <a:path w="4575175" h="1666239">
                  <a:moveTo>
                    <a:pt x="1290828" y="1194816"/>
                  </a:moveTo>
                  <a:lnTo>
                    <a:pt x="1246632" y="1194816"/>
                  </a:lnTo>
                  <a:lnTo>
                    <a:pt x="1246632" y="1584960"/>
                  </a:lnTo>
                  <a:lnTo>
                    <a:pt x="1290828" y="1584960"/>
                  </a:lnTo>
                  <a:lnTo>
                    <a:pt x="1290828" y="1194816"/>
                  </a:lnTo>
                  <a:close/>
                </a:path>
                <a:path w="4575175" h="1666239">
                  <a:moveTo>
                    <a:pt x="1405128" y="1190244"/>
                  </a:moveTo>
                  <a:lnTo>
                    <a:pt x="1359408" y="1190244"/>
                  </a:lnTo>
                  <a:lnTo>
                    <a:pt x="1359408" y="1574304"/>
                  </a:lnTo>
                  <a:lnTo>
                    <a:pt x="1405128" y="1574304"/>
                  </a:lnTo>
                  <a:lnTo>
                    <a:pt x="1405128" y="1190244"/>
                  </a:lnTo>
                  <a:close/>
                </a:path>
                <a:path w="4575175" h="1666239">
                  <a:moveTo>
                    <a:pt x="1517891" y="1202436"/>
                  </a:moveTo>
                  <a:lnTo>
                    <a:pt x="1472184" y="1202436"/>
                  </a:lnTo>
                  <a:lnTo>
                    <a:pt x="1472184" y="1591056"/>
                  </a:lnTo>
                  <a:lnTo>
                    <a:pt x="1517891" y="1591056"/>
                  </a:lnTo>
                  <a:lnTo>
                    <a:pt x="1517891" y="1202436"/>
                  </a:lnTo>
                  <a:close/>
                </a:path>
                <a:path w="4575175" h="1666239">
                  <a:moveTo>
                    <a:pt x="1630680" y="1234440"/>
                  </a:moveTo>
                  <a:lnTo>
                    <a:pt x="1584960" y="1234440"/>
                  </a:lnTo>
                  <a:lnTo>
                    <a:pt x="1584960" y="1601724"/>
                  </a:lnTo>
                  <a:lnTo>
                    <a:pt x="1630680" y="1601724"/>
                  </a:lnTo>
                  <a:lnTo>
                    <a:pt x="1630680" y="1234440"/>
                  </a:lnTo>
                  <a:close/>
                </a:path>
                <a:path w="4575175" h="1666239">
                  <a:moveTo>
                    <a:pt x="1743456" y="1235964"/>
                  </a:moveTo>
                  <a:lnTo>
                    <a:pt x="1699260" y="1235964"/>
                  </a:lnTo>
                  <a:lnTo>
                    <a:pt x="1699260" y="1580388"/>
                  </a:lnTo>
                  <a:lnTo>
                    <a:pt x="1743456" y="1580388"/>
                  </a:lnTo>
                  <a:lnTo>
                    <a:pt x="1743456" y="1235964"/>
                  </a:lnTo>
                  <a:close/>
                </a:path>
                <a:path w="4575175" h="1666239">
                  <a:moveTo>
                    <a:pt x="1857756" y="1197864"/>
                  </a:moveTo>
                  <a:lnTo>
                    <a:pt x="1812036" y="1197864"/>
                  </a:lnTo>
                  <a:lnTo>
                    <a:pt x="1812036" y="1574292"/>
                  </a:lnTo>
                  <a:lnTo>
                    <a:pt x="1857756" y="1574292"/>
                  </a:lnTo>
                  <a:lnTo>
                    <a:pt x="1857756" y="1197864"/>
                  </a:lnTo>
                  <a:close/>
                </a:path>
                <a:path w="4575175" h="1666239">
                  <a:moveTo>
                    <a:pt x="1970532" y="1181100"/>
                  </a:moveTo>
                  <a:lnTo>
                    <a:pt x="1924812" y="1181100"/>
                  </a:lnTo>
                  <a:lnTo>
                    <a:pt x="1924812" y="1540764"/>
                  </a:lnTo>
                  <a:lnTo>
                    <a:pt x="1970532" y="1540764"/>
                  </a:lnTo>
                  <a:lnTo>
                    <a:pt x="1970532" y="1181100"/>
                  </a:lnTo>
                  <a:close/>
                </a:path>
                <a:path w="4575175" h="1666239">
                  <a:moveTo>
                    <a:pt x="2083308" y="1158240"/>
                  </a:moveTo>
                  <a:lnTo>
                    <a:pt x="2039112" y="1158240"/>
                  </a:lnTo>
                  <a:lnTo>
                    <a:pt x="2039112" y="1524000"/>
                  </a:lnTo>
                  <a:lnTo>
                    <a:pt x="2083308" y="1524000"/>
                  </a:lnTo>
                  <a:lnTo>
                    <a:pt x="2083308" y="1158240"/>
                  </a:lnTo>
                  <a:close/>
                </a:path>
                <a:path w="4575175" h="1666239">
                  <a:moveTo>
                    <a:pt x="2197608" y="1153668"/>
                  </a:moveTo>
                  <a:lnTo>
                    <a:pt x="2151888" y="1153668"/>
                  </a:lnTo>
                  <a:lnTo>
                    <a:pt x="2151888" y="1517916"/>
                  </a:lnTo>
                  <a:lnTo>
                    <a:pt x="2197608" y="1517916"/>
                  </a:lnTo>
                  <a:lnTo>
                    <a:pt x="2197608" y="1153668"/>
                  </a:lnTo>
                  <a:close/>
                </a:path>
                <a:path w="4575175" h="1666239">
                  <a:moveTo>
                    <a:pt x="2310384" y="1150620"/>
                  </a:moveTo>
                  <a:lnTo>
                    <a:pt x="2264664" y="1150620"/>
                  </a:lnTo>
                  <a:lnTo>
                    <a:pt x="2264664" y="1513332"/>
                  </a:lnTo>
                  <a:lnTo>
                    <a:pt x="2310384" y="1513332"/>
                  </a:lnTo>
                  <a:lnTo>
                    <a:pt x="2310384" y="1150620"/>
                  </a:lnTo>
                  <a:close/>
                </a:path>
                <a:path w="4575175" h="1666239">
                  <a:moveTo>
                    <a:pt x="2423160" y="1094232"/>
                  </a:moveTo>
                  <a:lnTo>
                    <a:pt x="2377440" y="1094232"/>
                  </a:lnTo>
                  <a:lnTo>
                    <a:pt x="2377440" y="1481328"/>
                  </a:lnTo>
                  <a:lnTo>
                    <a:pt x="2423160" y="1481328"/>
                  </a:lnTo>
                  <a:lnTo>
                    <a:pt x="2423160" y="1094232"/>
                  </a:lnTo>
                  <a:close/>
                </a:path>
                <a:path w="4575175" h="1666239">
                  <a:moveTo>
                    <a:pt x="2535936" y="1040892"/>
                  </a:moveTo>
                  <a:lnTo>
                    <a:pt x="2491740" y="1040892"/>
                  </a:lnTo>
                  <a:lnTo>
                    <a:pt x="2491740" y="1405128"/>
                  </a:lnTo>
                  <a:lnTo>
                    <a:pt x="2535936" y="1405128"/>
                  </a:lnTo>
                  <a:lnTo>
                    <a:pt x="2535936" y="1040892"/>
                  </a:lnTo>
                  <a:close/>
                </a:path>
                <a:path w="4575175" h="1666239">
                  <a:moveTo>
                    <a:pt x="2650236" y="1013460"/>
                  </a:moveTo>
                  <a:lnTo>
                    <a:pt x="2604516" y="1013460"/>
                  </a:lnTo>
                  <a:lnTo>
                    <a:pt x="2604516" y="1353312"/>
                  </a:lnTo>
                  <a:lnTo>
                    <a:pt x="2650236" y="1353312"/>
                  </a:lnTo>
                  <a:lnTo>
                    <a:pt x="2650236" y="1013460"/>
                  </a:lnTo>
                  <a:close/>
                </a:path>
                <a:path w="4575175" h="1666239">
                  <a:moveTo>
                    <a:pt x="2763012" y="1004316"/>
                  </a:moveTo>
                  <a:lnTo>
                    <a:pt x="2717292" y="1004316"/>
                  </a:lnTo>
                  <a:lnTo>
                    <a:pt x="2717292" y="1347216"/>
                  </a:lnTo>
                  <a:lnTo>
                    <a:pt x="2763012" y="1347216"/>
                  </a:lnTo>
                  <a:lnTo>
                    <a:pt x="2763012" y="1004316"/>
                  </a:lnTo>
                  <a:close/>
                </a:path>
                <a:path w="4575175" h="1666239">
                  <a:moveTo>
                    <a:pt x="2875788" y="944880"/>
                  </a:moveTo>
                  <a:lnTo>
                    <a:pt x="2831592" y="944880"/>
                  </a:lnTo>
                  <a:lnTo>
                    <a:pt x="2831592" y="1298448"/>
                  </a:lnTo>
                  <a:lnTo>
                    <a:pt x="2875788" y="1298448"/>
                  </a:lnTo>
                  <a:lnTo>
                    <a:pt x="2875788" y="944880"/>
                  </a:lnTo>
                  <a:close/>
                </a:path>
                <a:path w="4575175" h="1666239">
                  <a:moveTo>
                    <a:pt x="2990088" y="914400"/>
                  </a:moveTo>
                  <a:lnTo>
                    <a:pt x="2944368" y="914400"/>
                  </a:lnTo>
                  <a:lnTo>
                    <a:pt x="2944368" y="1275588"/>
                  </a:lnTo>
                  <a:lnTo>
                    <a:pt x="2990088" y="1275588"/>
                  </a:lnTo>
                  <a:lnTo>
                    <a:pt x="2990088" y="914400"/>
                  </a:lnTo>
                  <a:close/>
                </a:path>
                <a:path w="4575175" h="1666239">
                  <a:moveTo>
                    <a:pt x="3102864" y="909828"/>
                  </a:moveTo>
                  <a:lnTo>
                    <a:pt x="3057144" y="909828"/>
                  </a:lnTo>
                  <a:lnTo>
                    <a:pt x="3057144" y="1269492"/>
                  </a:lnTo>
                  <a:lnTo>
                    <a:pt x="3102864" y="1269492"/>
                  </a:lnTo>
                  <a:lnTo>
                    <a:pt x="3102864" y="909828"/>
                  </a:lnTo>
                  <a:close/>
                </a:path>
                <a:path w="4575175" h="1666239">
                  <a:moveTo>
                    <a:pt x="3215640" y="885444"/>
                  </a:moveTo>
                  <a:lnTo>
                    <a:pt x="3169920" y="885444"/>
                  </a:lnTo>
                  <a:lnTo>
                    <a:pt x="3169920" y="1248156"/>
                  </a:lnTo>
                  <a:lnTo>
                    <a:pt x="3215640" y="1248156"/>
                  </a:lnTo>
                  <a:lnTo>
                    <a:pt x="3215640" y="885444"/>
                  </a:lnTo>
                  <a:close/>
                </a:path>
                <a:path w="4575175" h="1666239">
                  <a:moveTo>
                    <a:pt x="3328416" y="848868"/>
                  </a:moveTo>
                  <a:lnTo>
                    <a:pt x="3284220" y="848868"/>
                  </a:lnTo>
                  <a:lnTo>
                    <a:pt x="3284220" y="1200912"/>
                  </a:lnTo>
                  <a:lnTo>
                    <a:pt x="3328416" y="1200912"/>
                  </a:lnTo>
                  <a:lnTo>
                    <a:pt x="3328416" y="848868"/>
                  </a:lnTo>
                  <a:close/>
                </a:path>
                <a:path w="4575175" h="1666239">
                  <a:moveTo>
                    <a:pt x="3442716" y="797052"/>
                  </a:moveTo>
                  <a:lnTo>
                    <a:pt x="3396996" y="797052"/>
                  </a:lnTo>
                  <a:lnTo>
                    <a:pt x="3396996" y="1159764"/>
                  </a:lnTo>
                  <a:lnTo>
                    <a:pt x="3442716" y="1159764"/>
                  </a:lnTo>
                  <a:lnTo>
                    <a:pt x="3442716" y="797052"/>
                  </a:lnTo>
                  <a:close/>
                </a:path>
                <a:path w="4575175" h="1666239">
                  <a:moveTo>
                    <a:pt x="3555492" y="720852"/>
                  </a:moveTo>
                  <a:lnTo>
                    <a:pt x="3509772" y="720852"/>
                  </a:lnTo>
                  <a:lnTo>
                    <a:pt x="3509772" y="1089660"/>
                  </a:lnTo>
                  <a:lnTo>
                    <a:pt x="3555492" y="1089660"/>
                  </a:lnTo>
                  <a:lnTo>
                    <a:pt x="3555492" y="720852"/>
                  </a:lnTo>
                  <a:close/>
                </a:path>
                <a:path w="4575175" h="1666239">
                  <a:moveTo>
                    <a:pt x="3668268" y="697992"/>
                  </a:moveTo>
                  <a:lnTo>
                    <a:pt x="3624072" y="697992"/>
                  </a:lnTo>
                  <a:lnTo>
                    <a:pt x="3624072" y="1078992"/>
                  </a:lnTo>
                  <a:lnTo>
                    <a:pt x="3668268" y="1078992"/>
                  </a:lnTo>
                  <a:lnTo>
                    <a:pt x="3668268" y="697992"/>
                  </a:lnTo>
                  <a:close/>
                </a:path>
                <a:path w="4575175" h="1666239">
                  <a:moveTo>
                    <a:pt x="3782568" y="426720"/>
                  </a:moveTo>
                  <a:lnTo>
                    <a:pt x="3736848" y="426720"/>
                  </a:lnTo>
                  <a:lnTo>
                    <a:pt x="3736848" y="891540"/>
                  </a:lnTo>
                  <a:lnTo>
                    <a:pt x="3782568" y="891540"/>
                  </a:lnTo>
                  <a:lnTo>
                    <a:pt x="3782568" y="426720"/>
                  </a:lnTo>
                  <a:close/>
                </a:path>
                <a:path w="4575175" h="1666239">
                  <a:moveTo>
                    <a:pt x="3895344" y="368808"/>
                  </a:moveTo>
                  <a:lnTo>
                    <a:pt x="3849624" y="368808"/>
                  </a:lnTo>
                  <a:lnTo>
                    <a:pt x="3849624" y="749808"/>
                  </a:lnTo>
                  <a:lnTo>
                    <a:pt x="3895344" y="749808"/>
                  </a:lnTo>
                  <a:lnTo>
                    <a:pt x="3895344" y="368808"/>
                  </a:lnTo>
                  <a:close/>
                </a:path>
                <a:path w="4575175" h="1666239">
                  <a:moveTo>
                    <a:pt x="4008120" y="262128"/>
                  </a:moveTo>
                  <a:lnTo>
                    <a:pt x="3963924" y="262128"/>
                  </a:lnTo>
                  <a:lnTo>
                    <a:pt x="3963924" y="644652"/>
                  </a:lnTo>
                  <a:lnTo>
                    <a:pt x="4008120" y="644652"/>
                  </a:lnTo>
                  <a:lnTo>
                    <a:pt x="4008120" y="262128"/>
                  </a:lnTo>
                  <a:close/>
                </a:path>
                <a:path w="4575175" h="1666239">
                  <a:moveTo>
                    <a:pt x="4122420" y="160020"/>
                  </a:moveTo>
                  <a:lnTo>
                    <a:pt x="4076700" y="160020"/>
                  </a:lnTo>
                  <a:lnTo>
                    <a:pt x="4076700" y="548640"/>
                  </a:lnTo>
                  <a:lnTo>
                    <a:pt x="4122420" y="548640"/>
                  </a:lnTo>
                  <a:lnTo>
                    <a:pt x="4122420" y="160020"/>
                  </a:lnTo>
                  <a:close/>
                </a:path>
                <a:path w="4575175" h="1666239">
                  <a:moveTo>
                    <a:pt x="4235196" y="67056"/>
                  </a:moveTo>
                  <a:lnTo>
                    <a:pt x="4189476" y="67056"/>
                  </a:lnTo>
                  <a:lnTo>
                    <a:pt x="4189476" y="477012"/>
                  </a:lnTo>
                  <a:lnTo>
                    <a:pt x="4235196" y="477012"/>
                  </a:lnTo>
                  <a:lnTo>
                    <a:pt x="4235196" y="67056"/>
                  </a:lnTo>
                  <a:close/>
                </a:path>
                <a:path w="4575175" h="1666239">
                  <a:moveTo>
                    <a:pt x="4347972" y="53340"/>
                  </a:moveTo>
                  <a:lnTo>
                    <a:pt x="4302252" y="53340"/>
                  </a:lnTo>
                  <a:lnTo>
                    <a:pt x="4302252" y="451104"/>
                  </a:lnTo>
                  <a:lnTo>
                    <a:pt x="4347972" y="451104"/>
                  </a:lnTo>
                  <a:lnTo>
                    <a:pt x="4347972" y="53340"/>
                  </a:lnTo>
                  <a:close/>
                </a:path>
                <a:path w="4575175" h="1666239">
                  <a:moveTo>
                    <a:pt x="4460748" y="0"/>
                  </a:moveTo>
                  <a:lnTo>
                    <a:pt x="4416552" y="0"/>
                  </a:lnTo>
                  <a:lnTo>
                    <a:pt x="4416552" y="426732"/>
                  </a:lnTo>
                  <a:lnTo>
                    <a:pt x="4460748" y="426732"/>
                  </a:lnTo>
                  <a:lnTo>
                    <a:pt x="4460748" y="0"/>
                  </a:lnTo>
                  <a:close/>
                </a:path>
                <a:path w="4575175" h="1666239">
                  <a:moveTo>
                    <a:pt x="4575048" y="35052"/>
                  </a:moveTo>
                  <a:lnTo>
                    <a:pt x="4529328" y="35052"/>
                  </a:lnTo>
                  <a:lnTo>
                    <a:pt x="4529328" y="426720"/>
                  </a:lnTo>
                  <a:lnTo>
                    <a:pt x="4575048" y="426720"/>
                  </a:lnTo>
                  <a:lnTo>
                    <a:pt x="4575048" y="35052"/>
                  </a:lnTo>
                  <a:close/>
                </a:path>
              </a:pathLst>
            </a:custGeom>
            <a:solidFill>
              <a:srgbClr val="4DB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4127" y="4882895"/>
              <a:ext cx="4642485" cy="0"/>
            </a:xfrm>
            <a:custGeom>
              <a:avLst/>
              <a:gdLst/>
              <a:ahLst/>
              <a:cxnLst/>
              <a:rect l="l" t="t" r="r" b="b"/>
              <a:pathLst>
                <a:path w="4642485">
                  <a:moveTo>
                    <a:pt x="0" y="0"/>
                  </a:moveTo>
                  <a:lnTo>
                    <a:pt x="464210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2670" y="4797432"/>
            <a:ext cx="1289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Open Sans"/>
                <a:cs typeface="Open Sans"/>
              </a:rPr>
              <a:t>$0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670" y="4306089"/>
            <a:ext cx="1289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Open Sans"/>
                <a:cs typeface="Open Sans"/>
              </a:rPr>
              <a:t>$5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571" y="3814745"/>
            <a:ext cx="186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Open Sans"/>
                <a:cs typeface="Open Sans"/>
              </a:rPr>
              <a:t>$10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4571" y="3323401"/>
            <a:ext cx="1866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Open Sans"/>
                <a:cs typeface="Open Sans"/>
              </a:rPr>
              <a:t>$15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4571" y="2832057"/>
            <a:ext cx="1866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Open Sans"/>
                <a:cs typeface="Open Sans"/>
              </a:rPr>
              <a:t>$20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4571" y="2340714"/>
            <a:ext cx="1866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Open Sans"/>
                <a:cs typeface="Open Sans"/>
              </a:rPr>
              <a:t>$25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8045" y="4941456"/>
            <a:ext cx="4637167" cy="524637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dirty="0">
                <a:latin typeface="Open Sans"/>
                <a:cs typeface="Open Sans"/>
              </a:rPr>
              <a:t>2013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en-CA" sz="800" dirty="0">
                <a:latin typeface="Open Sans"/>
                <a:cs typeface="Open Sans"/>
              </a:rPr>
              <a:t>2014</a:t>
            </a:r>
            <a:r>
              <a:rPr lang="en-CA" sz="800" spc="-35" dirty="0">
                <a:latin typeface="Open Sans"/>
                <a:cs typeface="Open Sans"/>
              </a:rPr>
              <a:t> </a:t>
            </a:r>
            <a:r>
              <a:rPr lang="en-CA" sz="800" spc="-25" dirty="0">
                <a:latin typeface="Open Sans"/>
                <a:cs typeface="Open Sans"/>
              </a:rPr>
              <a:t>Q2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lang="en-CA" sz="800" dirty="0">
                <a:latin typeface="Open Sans"/>
                <a:cs typeface="Open Sans"/>
              </a:rPr>
              <a:t>2014</a:t>
            </a:r>
            <a:r>
              <a:rPr lang="en-CA" sz="800" spc="-35" dirty="0">
                <a:latin typeface="Open Sans"/>
                <a:cs typeface="Open Sans"/>
              </a:rPr>
              <a:t> </a:t>
            </a:r>
            <a:r>
              <a:rPr lang="en-CA" sz="800" spc="-25" dirty="0">
                <a:latin typeface="Open Sans"/>
                <a:cs typeface="Open Sans"/>
              </a:rPr>
              <a:t>Q4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en-CA" sz="800" dirty="0">
                <a:latin typeface="Open Sans"/>
                <a:cs typeface="Open Sans"/>
              </a:rPr>
              <a:t>2015</a:t>
            </a:r>
            <a:r>
              <a:rPr lang="en-CA" sz="800" spc="-35" dirty="0">
                <a:latin typeface="Open Sans"/>
                <a:cs typeface="Open Sans"/>
              </a:rPr>
              <a:t> </a:t>
            </a:r>
            <a:r>
              <a:rPr lang="en-CA" sz="800" spc="-25" dirty="0">
                <a:latin typeface="Open Sans"/>
                <a:cs typeface="Open Sans"/>
              </a:rPr>
              <a:t>Q2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lang="en-CA" sz="800" dirty="0">
                <a:latin typeface="Open Sans"/>
                <a:cs typeface="Open Sans"/>
              </a:rPr>
              <a:t>2015</a:t>
            </a:r>
            <a:r>
              <a:rPr lang="en-CA" sz="800" spc="-35" dirty="0">
                <a:latin typeface="Open Sans"/>
                <a:cs typeface="Open Sans"/>
              </a:rPr>
              <a:t> </a:t>
            </a:r>
            <a:r>
              <a:rPr lang="en-CA" sz="800" spc="-25" dirty="0">
                <a:latin typeface="Open Sans"/>
                <a:cs typeface="Open Sans"/>
              </a:rPr>
              <a:t>Q4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lang="en-CA" sz="800" dirty="0">
                <a:latin typeface="Open Sans"/>
                <a:cs typeface="Open Sans"/>
              </a:rPr>
              <a:t>2016</a:t>
            </a:r>
            <a:r>
              <a:rPr lang="en-CA" sz="800" spc="-35" dirty="0">
                <a:latin typeface="Open Sans"/>
                <a:cs typeface="Open Sans"/>
              </a:rPr>
              <a:t> </a:t>
            </a:r>
            <a:r>
              <a:rPr lang="en-CA" sz="800" spc="-25" dirty="0">
                <a:latin typeface="Open Sans"/>
                <a:cs typeface="Open Sans"/>
              </a:rPr>
              <a:t>Q2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en-CA" sz="800" dirty="0">
                <a:latin typeface="Open Sans"/>
                <a:cs typeface="Open Sans"/>
              </a:rPr>
              <a:t>2016</a:t>
            </a:r>
            <a:r>
              <a:rPr lang="en-CA" sz="800" spc="-35" dirty="0">
                <a:latin typeface="Open Sans"/>
                <a:cs typeface="Open Sans"/>
              </a:rPr>
              <a:t> </a:t>
            </a:r>
            <a:r>
              <a:rPr lang="en-CA" sz="800" spc="-25" dirty="0">
                <a:latin typeface="Open Sans"/>
                <a:cs typeface="Open Sans"/>
              </a:rPr>
              <a:t>Q4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lang="en-CA" sz="800" dirty="0">
                <a:latin typeface="Open Sans"/>
                <a:cs typeface="Open Sans"/>
              </a:rPr>
              <a:t>2017</a:t>
            </a:r>
            <a:r>
              <a:rPr lang="en-CA" sz="800" spc="-35" dirty="0">
                <a:latin typeface="Open Sans"/>
                <a:cs typeface="Open Sans"/>
              </a:rPr>
              <a:t> </a:t>
            </a:r>
            <a:r>
              <a:rPr lang="en-CA" sz="800" spc="-25" dirty="0">
                <a:latin typeface="Open Sans"/>
                <a:cs typeface="Open Sans"/>
              </a:rPr>
              <a:t>Q2</a:t>
            </a:r>
            <a:endParaRPr lang="en-CA"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dirty="0">
                <a:latin typeface="Open Sans"/>
                <a:cs typeface="Open Sans"/>
              </a:rPr>
              <a:t>2017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dirty="0">
                <a:latin typeface="Open Sans"/>
                <a:cs typeface="Open Sans"/>
              </a:rPr>
              <a:t>2018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Q2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dirty="0">
                <a:latin typeface="Open Sans"/>
                <a:cs typeface="Open Sans"/>
              </a:rPr>
              <a:t>2018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dirty="0">
                <a:latin typeface="Open Sans"/>
                <a:cs typeface="Open Sans"/>
              </a:rPr>
              <a:t>2019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Q2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dirty="0">
                <a:latin typeface="Open Sans"/>
                <a:cs typeface="Open Sans"/>
              </a:rPr>
              <a:t>2019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dirty="0">
                <a:latin typeface="Open Sans"/>
                <a:cs typeface="Open Sans"/>
              </a:rPr>
              <a:t>2020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Q2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dirty="0">
                <a:latin typeface="Open Sans"/>
                <a:cs typeface="Open Sans"/>
              </a:rPr>
              <a:t>2020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dirty="0">
                <a:latin typeface="Open Sans"/>
                <a:cs typeface="Open Sans"/>
              </a:rPr>
              <a:t>2021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Q2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dirty="0">
                <a:latin typeface="Open Sans"/>
                <a:cs typeface="Open Sans"/>
              </a:rPr>
              <a:t>2021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dirty="0">
                <a:latin typeface="Open Sans"/>
                <a:cs typeface="Open Sans"/>
              </a:rPr>
              <a:t>2022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Q2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dirty="0">
                <a:latin typeface="Open Sans"/>
                <a:cs typeface="Open Sans"/>
              </a:rPr>
              <a:t>2022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dirty="0">
                <a:latin typeface="Open Sans"/>
                <a:cs typeface="Open Sans"/>
              </a:rPr>
              <a:t>2023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Q2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dirty="0">
                <a:latin typeface="Open Sans"/>
                <a:cs typeface="Open Sans"/>
              </a:rPr>
              <a:t>2023</a:t>
            </a:r>
            <a:r>
              <a:rPr sz="800" spc="-35" dirty="0">
                <a:latin typeface="Open Sans"/>
                <a:cs typeface="Open Sans"/>
              </a:rPr>
              <a:t> </a:t>
            </a:r>
            <a:r>
              <a:rPr sz="800" spc="-25" dirty="0">
                <a:latin typeface="Open Sans"/>
                <a:cs typeface="Open Sans"/>
              </a:rPr>
              <a:t>Q4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43683" y="2048255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60960" y="0"/>
                </a:moveTo>
                <a:lnTo>
                  <a:pt x="0" y="0"/>
                </a:lnTo>
                <a:lnTo>
                  <a:pt x="0" y="62484"/>
                </a:lnTo>
                <a:lnTo>
                  <a:pt x="60960" y="62484"/>
                </a:lnTo>
                <a:lnTo>
                  <a:pt x="60960" y="0"/>
                </a:lnTo>
                <a:close/>
              </a:path>
            </a:pathLst>
          </a:custGeom>
          <a:solidFill>
            <a:srgbClr val="544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31647" y="1994355"/>
            <a:ext cx="10248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Open Sans"/>
                <a:cs typeface="Open Sans"/>
              </a:rPr>
              <a:t>Net</a:t>
            </a:r>
            <a:r>
              <a:rPr sz="800" spc="-20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asking</a:t>
            </a:r>
            <a:r>
              <a:rPr sz="800" spc="-25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rent</a:t>
            </a:r>
            <a:r>
              <a:rPr sz="800" spc="-20" dirty="0">
                <a:latin typeface="Open Sans"/>
                <a:cs typeface="Open Sans"/>
              </a:rPr>
              <a:t> </a:t>
            </a:r>
            <a:r>
              <a:rPr sz="800" spc="-10" dirty="0">
                <a:latin typeface="Open Sans"/>
                <a:cs typeface="Open Sans"/>
              </a:rPr>
              <a:t>($psf)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28415" y="20482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4D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417289" y="1994355"/>
            <a:ext cx="100774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Open Sans"/>
                <a:cs typeface="Open Sans"/>
              </a:rPr>
              <a:t>Additional</a:t>
            </a:r>
            <a:r>
              <a:rPr sz="800" spc="-30" dirty="0">
                <a:latin typeface="Open Sans"/>
                <a:cs typeface="Open Sans"/>
              </a:rPr>
              <a:t> </a:t>
            </a:r>
            <a:r>
              <a:rPr sz="800" dirty="0">
                <a:latin typeface="Open Sans"/>
                <a:cs typeface="Open Sans"/>
              </a:rPr>
              <a:t>rent</a:t>
            </a:r>
            <a:r>
              <a:rPr sz="800" spc="-30" dirty="0">
                <a:latin typeface="Open Sans"/>
                <a:cs typeface="Open Sans"/>
              </a:rPr>
              <a:t> </a:t>
            </a:r>
            <a:r>
              <a:rPr sz="800" spc="-10" dirty="0">
                <a:latin typeface="Open Sans"/>
                <a:cs typeface="Open Sans"/>
              </a:rPr>
              <a:t>($psf)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82105" y="1264158"/>
            <a:ext cx="5401310" cy="4244340"/>
          </a:xfrm>
          <a:custGeom>
            <a:avLst/>
            <a:gdLst/>
            <a:ahLst/>
            <a:cxnLst/>
            <a:rect l="l" t="t" r="r" b="b"/>
            <a:pathLst>
              <a:path w="5401309" h="4244340">
                <a:moveTo>
                  <a:pt x="0" y="0"/>
                </a:moveTo>
                <a:lnTo>
                  <a:pt x="5401056" y="0"/>
                </a:lnTo>
                <a:lnTo>
                  <a:pt x="5401056" y="4244340"/>
                </a:lnTo>
                <a:lnTo>
                  <a:pt x="0" y="42443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8837" y="1264158"/>
            <a:ext cx="5401310" cy="4244340"/>
          </a:xfrm>
          <a:custGeom>
            <a:avLst/>
            <a:gdLst/>
            <a:ahLst/>
            <a:cxnLst/>
            <a:rect l="l" t="t" r="r" b="b"/>
            <a:pathLst>
              <a:path w="5401310" h="4244340">
                <a:moveTo>
                  <a:pt x="0" y="0"/>
                </a:moveTo>
                <a:lnTo>
                  <a:pt x="5401056" y="0"/>
                </a:lnTo>
                <a:lnTo>
                  <a:pt x="5401056" y="4244340"/>
                </a:lnTo>
                <a:lnTo>
                  <a:pt x="0" y="42443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302802" y="1391904"/>
            <a:ext cx="18624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Open Sans"/>
                <a:cs typeface="Open Sans"/>
              </a:rPr>
              <a:t>Average</a:t>
            </a:r>
            <a:r>
              <a:rPr sz="1400" b="1" spc="-80" dirty="0">
                <a:latin typeface="Open Sans"/>
                <a:cs typeface="Open Sans"/>
              </a:rPr>
              <a:t> </a:t>
            </a:r>
            <a:r>
              <a:rPr sz="1400" b="1" dirty="0">
                <a:latin typeface="Open Sans"/>
                <a:cs typeface="Open Sans"/>
              </a:rPr>
              <a:t>asking</a:t>
            </a:r>
            <a:r>
              <a:rPr sz="1400" b="1" spc="-80" dirty="0">
                <a:latin typeface="Open Sans"/>
                <a:cs typeface="Open Sans"/>
              </a:rPr>
              <a:t> </a:t>
            </a:r>
            <a:r>
              <a:rPr sz="1400" b="1" spc="-10" dirty="0">
                <a:latin typeface="Open Sans"/>
                <a:cs typeface="Open Sans"/>
              </a:rPr>
              <a:t>rents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1306601" y="6449385"/>
            <a:ext cx="304863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en-US" spc="-10"/>
              <a:t>Greater</a:t>
            </a:r>
            <a:r>
              <a:rPr lang="en-US" spc="-50"/>
              <a:t> </a:t>
            </a:r>
            <a:r>
              <a:rPr lang="en-US"/>
              <a:t>Toronto</a:t>
            </a:r>
            <a:r>
              <a:rPr lang="en-US" spc="-25"/>
              <a:t> </a:t>
            </a:r>
            <a:r>
              <a:rPr lang="en-US"/>
              <a:t>industrial</a:t>
            </a:r>
            <a:r>
              <a:rPr lang="en-US" spc="-35"/>
              <a:t> </a:t>
            </a:r>
            <a:r>
              <a:rPr lang="en-US"/>
              <a:t>market</a:t>
            </a:r>
            <a:r>
              <a:rPr lang="en-US" spc="-40"/>
              <a:t> </a:t>
            </a:r>
            <a:r>
              <a:rPr lang="en-US"/>
              <a:t>report</a:t>
            </a:r>
            <a:r>
              <a:rPr lang="en-US" spc="-35"/>
              <a:t> </a:t>
            </a:r>
            <a:r>
              <a:rPr lang="en-US"/>
              <a:t>|</a:t>
            </a:r>
            <a:r>
              <a:rPr lang="en-US" spc="-20"/>
              <a:t> </a:t>
            </a:r>
            <a:r>
              <a:rPr lang="en-US"/>
              <a:t>Q4</a:t>
            </a:r>
            <a:r>
              <a:rPr lang="en-US" spc="-20"/>
              <a:t> 2023</a:t>
            </a:r>
            <a:endParaRPr spc="-20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586023" y="6458441"/>
            <a:ext cx="558800" cy="184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1" i="0">
                <a:solidFill>
                  <a:schemeClr val="tx1"/>
                </a:solidFill>
                <a:latin typeface="GeoSlab703 Md BT"/>
                <a:cs typeface="GeoSlab703 Md BT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CA"/>
              <a:t>page</a:t>
            </a:r>
            <a:r>
              <a:rPr lang="en-CA" spc="-70"/>
              <a:t> </a:t>
            </a:r>
            <a:fld id="{81D60167-4931-47E6-BA6A-407CBD079E47}" type="slidenum">
              <a:rPr spc="-25" smtClean="0"/>
              <a:pPr marL="12700">
                <a:spcBef>
                  <a:spcPts val="55"/>
                </a:spcBef>
              </a:pPr>
              <a:t>5</a:t>
            </a:fld>
            <a:endParaRPr spc="-25" dirty="0"/>
          </a:p>
        </p:txBody>
      </p:sp>
      <p:sp>
        <p:nvSpPr>
          <p:cNvPr id="41" name="object 41"/>
          <p:cNvSpPr txBox="1"/>
          <p:nvPr/>
        </p:nvSpPr>
        <p:spPr>
          <a:xfrm>
            <a:off x="596908" y="5693393"/>
            <a:ext cx="18370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Open Sans"/>
                <a:cs typeface="Open Sans"/>
              </a:rPr>
              <a:t>Source:</a:t>
            </a:r>
            <a:r>
              <a:rPr sz="700" spc="-25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Altus</a:t>
            </a:r>
            <a:r>
              <a:rPr sz="700" spc="-25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Data Studio</a:t>
            </a:r>
            <a:r>
              <a:rPr sz="700" spc="-30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and</a:t>
            </a:r>
            <a:r>
              <a:rPr sz="700" spc="-20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Avison</a:t>
            </a:r>
            <a:r>
              <a:rPr sz="700" spc="-25" dirty="0">
                <a:latin typeface="Open Sans"/>
                <a:cs typeface="Open Sans"/>
              </a:rPr>
              <a:t> </a:t>
            </a:r>
            <a:r>
              <a:rPr sz="700" spc="-10" dirty="0">
                <a:latin typeface="Open Sans"/>
                <a:cs typeface="Open Sans"/>
              </a:rPr>
              <a:t>Young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67637" y="5693393"/>
            <a:ext cx="34836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Open Sans"/>
                <a:cs typeface="Open Sans"/>
              </a:rPr>
              <a:t>Source:</a:t>
            </a:r>
            <a:r>
              <a:rPr sz="700" spc="-20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Altus</a:t>
            </a:r>
            <a:r>
              <a:rPr sz="700" spc="-25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Data</a:t>
            </a:r>
            <a:r>
              <a:rPr sz="700" spc="5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Studio</a:t>
            </a:r>
            <a:r>
              <a:rPr sz="700" spc="-30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and</a:t>
            </a:r>
            <a:r>
              <a:rPr sz="700" spc="-25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Avison</a:t>
            </a:r>
            <a:r>
              <a:rPr sz="700" spc="-20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Young.</a:t>
            </a:r>
            <a:r>
              <a:rPr sz="700" spc="140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10,000 sf</a:t>
            </a:r>
            <a:r>
              <a:rPr sz="700" spc="-15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and</a:t>
            </a:r>
            <a:r>
              <a:rPr sz="700" spc="-20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greater</a:t>
            </a:r>
            <a:r>
              <a:rPr sz="700" spc="-25" dirty="0">
                <a:latin typeface="Open Sans"/>
                <a:cs typeface="Open Sans"/>
              </a:rPr>
              <a:t> </a:t>
            </a:r>
            <a:r>
              <a:rPr sz="700" dirty="0">
                <a:latin typeface="Open Sans"/>
                <a:cs typeface="Open Sans"/>
              </a:rPr>
              <a:t>available</a:t>
            </a:r>
            <a:r>
              <a:rPr sz="700" spc="-35" dirty="0">
                <a:latin typeface="Open Sans"/>
                <a:cs typeface="Open Sans"/>
              </a:rPr>
              <a:t> </a:t>
            </a:r>
            <a:r>
              <a:rPr sz="700" spc="-10" dirty="0">
                <a:latin typeface="Open Sans"/>
                <a:cs typeface="Open Sans"/>
              </a:rPr>
              <a:t>listings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98045" y="391393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Greater</a:t>
            </a:r>
            <a:r>
              <a:rPr sz="3600" spc="-60" dirty="0"/>
              <a:t> </a:t>
            </a:r>
            <a:r>
              <a:rPr sz="3600" dirty="0"/>
              <a:t>Toronto</a:t>
            </a:r>
            <a:r>
              <a:rPr sz="3600" spc="-45" dirty="0"/>
              <a:t> </a:t>
            </a:r>
            <a:r>
              <a:rPr sz="3600" dirty="0"/>
              <a:t>industrial</a:t>
            </a:r>
            <a:r>
              <a:rPr sz="3600" spc="-25" dirty="0"/>
              <a:t> </a:t>
            </a:r>
            <a:r>
              <a:rPr sz="3600" dirty="0"/>
              <a:t>market</a:t>
            </a:r>
            <a:r>
              <a:rPr sz="3600" spc="-45" dirty="0"/>
              <a:t> </a:t>
            </a:r>
            <a:r>
              <a:rPr sz="3600" spc="-10" dirty="0"/>
              <a:t>indicators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49DAF1-BA7F-409B-81D7-2947349FAB62}"/>
              </a:ext>
            </a:extLst>
          </p:cNvPr>
          <p:cNvSpPr/>
          <p:nvPr/>
        </p:nvSpPr>
        <p:spPr>
          <a:xfrm>
            <a:off x="567691" y="699620"/>
            <a:ext cx="200755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VALUATION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F9CFF5-D61F-11F5-4B7F-56C3693372FF}"/>
              </a:ext>
            </a:extLst>
          </p:cNvPr>
          <p:cNvSpPr txBox="1">
            <a:spLocks/>
          </p:cNvSpPr>
          <p:nvPr/>
        </p:nvSpPr>
        <p:spPr>
          <a:xfrm>
            <a:off x="309505" y="1581763"/>
            <a:ext cx="4383186" cy="908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Market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Comparable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B8663D-BFBB-E688-0CAC-A655E5BB490A}"/>
              </a:ext>
            </a:extLst>
          </p:cNvPr>
          <p:cNvSpPr txBox="1">
            <a:spLocks/>
          </p:cNvSpPr>
          <p:nvPr/>
        </p:nvSpPr>
        <p:spPr>
          <a:xfrm>
            <a:off x="7735976" y="1581763"/>
            <a:ext cx="4383186" cy="908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Replacement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0D87FD8-604A-AE6F-880F-624C7F37664B}"/>
              </a:ext>
            </a:extLst>
          </p:cNvPr>
          <p:cNvSpPr txBox="1">
            <a:spLocks/>
          </p:cNvSpPr>
          <p:nvPr/>
        </p:nvSpPr>
        <p:spPr>
          <a:xfrm>
            <a:off x="3904407" y="1581763"/>
            <a:ext cx="4383186" cy="908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Income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Approach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4E663-D3C8-50CC-BF29-FD3FD776B383}"/>
              </a:ext>
            </a:extLst>
          </p:cNvPr>
          <p:cNvSpPr txBox="1"/>
          <p:nvPr/>
        </p:nvSpPr>
        <p:spPr>
          <a:xfrm>
            <a:off x="1011219" y="3055172"/>
            <a:ext cx="3119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of sales or leases comparable to the subject property</a:t>
            </a:r>
          </a:p>
          <a:p>
            <a:endParaRPr lang="en-US" dirty="0"/>
          </a:p>
          <a:p>
            <a:r>
              <a:rPr lang="en-US" dirty="0"/>
              <a:t>Reflection of a steady market </a:t>
            </a:r>
          </a:p>
          <a:p>
            <a:endParaRPr lang="en-US" dirty="0"/>
          </a:p>
          <a:p>
            <a:r>
              <a:rPr lang="en-US" dirty="0"/>
              <a:t>Most common application</a:t>
            </a:r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3C4F6-1D2E-399B-317B-6177F5862E0C}"/>
              </a:ext>
            </a:extLst>
          </p:cNvPr>
          <p:cNvSpPr txBox="1"/>
          <p:nvPr/>
        </p:nvSpPr>
        <p:spPr>
          <a:xfrm>
            <a:off x="4536141" y="2969706"/>
            <a:ext cx="3119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for income producing properties, or have the ability to be income producing</a:t>
            </a:r>
          </a:p>
          <a:p>
            <a:endParaRPr lang="en-US" dirty="0"/>
          </a:p>
          <a:p>
            <a:r>
              <a:rPr lang="en-US" dirty="0"/>
              <a:t>Use cap rate to determine</a:t>
            </a:r>
          </a:p>
          <a:p>
            <a:endParaRPr lang="en-US" dirty="0"/>
          </a:p>
          <a:p>
            <a:r>
              <a:rPr lang="en-US" dirty="0"/>
              <a:t>Rent and cap rate are moving variables directly reflecting risk based on asset class and geography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99007-7ECB-29BC-2787-B4F17FF674D9}"/>
              </a:ext>
            </a:extLst>
          </p:cNvPr>
          <p:cNvSpPr txBox="1"/>
          <p:nvPr/>
        </p:nvSpPr>
        <p:spPr>
          <a:xfrm>
            <a:off x="8367710" y="2969706"/>
            <a:ext cx="3119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to replace property</a:t>
            </a:r>
          </a:p>
          <a:p>
            <a:endParaRPr lang="en-US" dirty="0"/>
          </a:p>
          <a:p>
            <a:r>
              <a:rPr lang="en-US" dirty="0"/>
              <a:t>Construction costs, soft costs, land costs all used</a:t>
            </a:r>
          </a:p>
          <a:p>
            <a:endParaRPr lang="en-US" dirty="0"/>
          </a:p>
          <a:p>
            <a:r>
              <a:rPr lang="en-US" dirty="0"/>
              <a:t>Depreciation required for existing buildings</a:t>
            </a:r>
          </a:p>
          <a:p>
            <a:endParaRPr lang="en-US" dirty="0"/>
          </a:p>
          <a:p>
            <a:r>
              <a:rPr lang="en-US" dirty="0"/>
              <a:t>Replacement value used in reverse engineering to determine land prices</a:t>
            </a:r>
            <a:endParaRPr lang="en-CA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A316CE-B9AF-600B-12EC-4BD5D78645CD}"/>
              </a:ext>
            </a:extLst>
          </p:cNvPr>
          <p:cNvCxnSpPr/>
          <p:nvPr/>
        </p:nvCxnSpPr>
        <p:spPr>
          <a:xfrm>
            <a:off x="4130936" y="2226833"/>
            <a:ext cx="0" cy="24742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BFE6FC-86B1-F175-0EB0-3B2BB0AC5335}"/>
              </a:ext>
            </a:extLst>
          </p:cNvPr>
          <p:cNvCxnSpPr/>
          <p:nvPr/>
        </p:nvCxnSpPr>
        <p:spPr>
          <a:xfrm>
            <a:off x="7930178" y="2239379"/>
            <a:ext cx="0" cy="24742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98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378000-08A1-4994-9B1E-01B7AD2A1C3C}"/>
              </a:ext>
            </a:extLst>
          </p:cNvPr>
          <p:cNvSpPr/>
          <p:nvPr/>
        </p:nvSpPr>
        <p:spPr>
          <a:xfrm>
            <a:off x="567691" y="699620"/>
            <a:ext cx="2007558" cy="461665"/>
          </a:xfrm>
          <a:prstGeom prst="rect">
            <a:avLst/>
          </a:prstGeom>
          <a:solidFill>
            <a:srgbClr val="4D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LAND PRICE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A15F77-1E9B-A028-5A81-957647BC64DA}"/>
              </a:ext>
            </a:extLst>
          </p:cNvPr>
          <p:cNvSpPr txBox="1">
            <a:spLocks/>
          </p:cNvSpPr>
          <p:nvPr/>
        </p:nvSpPr>
        <p:spPr>
          <a:xfrm>
            <a:off x="2678653" y="930452"/>
            <a:ext cx="9729430" cy="568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How to value land in fluctuating markets – back of the napkin math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A894C-9D4D-FB7D-FEB0-4834A6425128}"/>
              </a:ext>
            </a:extLst>
          </p:cNvPr>
          <p:cNvSpPr txBox="1"/>
          <p:nvPr/>
        </p:nvSpPr>
        <p:spPr>
          <a:xfrm>
            <a:off x="567691" y="2274838"/>
            <a:ext cx="4671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Consumer Sale Price</a:t>
            </a:r>
          </a:p>
          <a:p>
            <a:r>
              <a:rPr lang="en-CA" b="1" dirty="0"/>
              <a:t>	</a:t>
            </a:r>
            <a:r>
              <a:rPr lang="en-CA" b="1" i="1" dirty="0"/>
              <a:t>Less: construction cost</a:t>
            </a:r>
          </a:p>
          <a:p>
            <a:r>
              <a:rPr lang="en-CA" b="1" i="1" dirty="0"/>
              <a:t>	Less: soft costs &amp; development 	charges</a:t>
            </a:r>
          </a:p>
          <a:p>
            <a:r>
              <a:rPr lang="en-CA" b="1" i="1" dirty="0"/>
              <a:t>	Less: servicing, grading, carrying </a:t>
            </a:r>
            <a:r>
              <a:rPr lang="en-CA" b="1" i="1" u="sng" dirty="0"/>
              <a:t>	costs </a:t>
            </a:r>
          </a:p>
          <a:p>
            <a:r>
              <a:rPr lang="en-CA" b="1" u="dbl" dirty="0"/>
              <a:t>Land Price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B42AD-6868-0FF2-FB36-D2CE21BB38C5}"/>
              </a:ext>
            </a:extLst>
          </p:cNvPr>
          <p:cNvSpPr txBox="1"/>
          <p:nvPr/>
        </p:nvSpPr>
        <p:spPr>
          <a:xfrm>
            <a:off x="5335122" y="2274837"/>
            <a:ext cx="4671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$500 per sq. ft.</a:t>
            </a:r>
          </a:p>
          <a:p>
            <a:r>
              <a:rPr lang="en-CA" b="1" dirty="0"/>
              <a:t>	</a:t>
            </a:r>
            <a:r>
              <a:rPr lang="en-CA" i="1" dirty="0"/>
              <a:t>$250 per sq. ft.</a:t>
            </a:r>
          </a:p>
          <a:p>
            <a:r>
              <a:rPr lang="en-CA" b="1" i="1" dirty="0"/>
              <a:t>	</a:t>
            </a:r>
          </a:p>
          <a:p>
            <a:r>
              <a:rPr lang="en-CA" b="1" i="1" dirty="0"/>
              <a:t>	</a:t>
            </a:r>
            <a:r>
              <a:rPr lang="en-CA" i="1" dirty="0"/>
              <a:t>$75 per sq. ft.</a:t>
            </a:r>
          </a:p>
          <a:p>
            <a:r>
              <a:rPr lang="en-CA" b="1" i="1" dirty="0"/>
              <a:t>	</a:t>
            </a:r>
          </a:p>
          <a:p>
            <a:r>
              <a:rPr lang="en-CA" b="1" i="1" u="sng" dirty="0"/>
              <a:t>	</a:t>
            </a:r>
            <a:r>
              <a:rPr lang="en-CA" i="1" u="sng" dirty="0"/>
              <a:t>$100 per sq. ft.</a:t>
            </a:r>
          </a:p>
          <a:p>
            <a:r>
              <a:rPr lang="en-CA" u="dbl" dirty="0"/>
              <a:t>$75 per sq. ft. ($3,267,000.00 per acre)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8EF82-AC7A-C54F-06EE-E5E10018245C}"/>
              </a:ext>
            </a:extLst>
          </p:cNvPr>
          <p:cNvSpPr txBox="1"/>
          <p:nvPr/>
        </p:nvSpPr>
        <p:spPr>
          <a:xfrm>
            <a:off x="569479" y="5127414"/>
            <a:ext cx="4671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Consumer Sale Price</a:t>
            </a:r>
          </a:p>
          <a:p>
            <a:r>
              <a:rPr lang="en-CA" b="1" dirty="0"/>
              <a:t>	</a:t>
            </a:r>
            <a:r>
              <a:rPr lang="en-CA" b="1" i="1" dirty="0"/>
              <a:t>Add: Tenant Improvement Costs</a:t>
            </a:r>
          </a:p>
          <a:p>
            <a:r>
              <a:rPr lang="en-CA" b="1" i="1" dirty="0"/>
              <a:t>	Add: Leasing Fees</a:t>
            </a:r>
            <a:endParaRPr lang="en-CA" b="1" i="1" u="sng" dirty="0"/>
          </a:p>
          <a:p>
            <a:r>
              <a:rPr lang="en-CA" b="1" u="sng" dirty="0"/>
              <a:t>Total Costs</a:t>
            </a:r>
          </a:p>
          <a:p>
            <a:r>
              <a:rPr lang="en-CA" b="1" u="dbl" dirty="0"/>
              <a:t>Lease Rate @5% capitalization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CAECF-438E-93B2-3E0E-4C4B7E49E382}"/>
              </a:ext>
            </a:extLst>
          </p:cNvPr>
          <p:cNvSpPr txBox="1"/>
          <p:nvPr/>
        </p:nvSpPr>
        <p:spPr>
          <a:xfrm>
            <a:off x="5336910" y="5084379"/>
            <a:ext cx="4671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$500 per sq. ft.</a:t>
            </a:r>
          </a:p>
          <a:p>
            <a:r>
              <a:rPr lang="en-CA" b="1" dirty="0"/>
              <a:t>	</a:t>
            </a:r>
            <a:r>
              <a:rPr lang="en-CA" i="1" dirty="0"/>
              <a:t>$25 per sq. ft.</a:t>
            </a:r>
          </a:p>
          <a:p>
            <a:r>
              <a:rPr lang="en-CA" b="1" i="1" dirty="0"/>
              <a:t>	</a:t>
            </a:r>
            <a:r>
              <a:rPr lang="en-CA" i="1" dirty="0"/>
              <a:t>$5 per sq. ft.</a:t>
            </a:r>
          </a:p>
          <a:p>
            <a:r>
              <a:rPr lang="en-CA" u="sng" dirty="0"/>
              <a:t>$530 per sq. ft.</a:t>
            </a:r>
          </a:p>
          <a:p>
            <a:r>
              <a:rPr lang="en-CA" u="dbl" dirty="0"/>
              <a:t>$26.50 per sq. ft.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8770D-FB80-0B15-B1FF-422F07C9BC63}"/>
              </a:ext>
            </a:extLst>
          </p:cNvPr>
          <p:cNvSpPr txBox="1"/>
          <p:nvPr/>
        </p:nvSpPr>
        <p:spPr>
          <a:xfrm>
            <a:off x="567691" y="4620172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Investor</a:t>
            </a:r>
            <a:endParaRPr lang="en-CA" sz="24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F0AD5-95E1-EB5D-77F9-0ECC2DFF049D}"/>
              </a:ext>
            </a:extLst>
          </p:cNvPr>
          <p:cNvSpPr txBox="1"/>
          <p:nvPr/>
        </p:nvSpPr>
        <p:spPr>
          <a:xfrm>
            <a:off x="567691" y="1813172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Developer</a:t>
            </a:r>
            <a:endParaRPr lang="en-CA" sz="2400" b="1" u="sng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463401-520C-7BCA-F971-DD8F0CE281DA}"/>
              </a:ext>
            </a:extLst>
          </p:cNvPr>
          <p:cNvCxnSpPr/>
          <p:nvPr/>
        </p:nvCxnSpPr>
        <p:spPr>
          <a:xfrm>
            <a:off x="1147482" y="4491318"/>
            <a:ext cx="939501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035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A15F77-1E9B-A028-5A81-957647BC64DA}"/>
              </a:ext>
            </a:extLst>
          </p:cNvPr>
          <p:cNvSpPr txBox="1">
            <a:spLocks/>
          </p:cNvSpPr>
          <p:nvPr/>
        </p:nvSpPr>
        <p:spPr>
          <a:xfrm>
            <a:off x="2905120" y="592572"/>
            <a:ext cx="5959181" cy="568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Operating Costs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8EF82-AC7A-C54F-06EE-E5E10018245C}"/>
              </a:ext>
            </a:extLst>
          </p:cNvPr>
          <p:cNvSpPr txBox="1"/>
          <p:nvPr/>
        </p:nvSpPr>
        <p:spPr>
          <a:xfrm>
            <a:off x="569479" y="2287389"/>
            <a:ext cx="4671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</a:t>
            </a:r>
          </a:p>
          <a:p>
            <a:r>
              <a:rPr lang="en-US" dirty="0"/>
              <a:t>Consumer Sale Price (10,000 sq. ft.)</a:t>
            </a:r>
          </a:p>
          <a:p>
            <a:r>
              <a:rPr lang="en-CA" i="1" dirty="0"/>
              <a:t>	15% down</a:t>
            </a:r>
          </a:p>
          <a:p>
            <a:r>
              <a:rPr lang="en-CA" i="1" dirty="0"/>
              <a:t>25 year amortization</a:t>
            </a:r>
          </a:p>
          <a:p>
            <a:r>
              <a:rPr lang="en-CA" i="1" dirty="0"/>
              <a:t>5 year term</a:t>
            </a:r>
          </a:p>
          <a:p>
            <a:r>
              <a:rPr lang="en-CA" i="1" dirty="0"/>
              <a:t>5% interest</a:t>
            </a:r>
          </a:p>
          <a:p>
            <a:r>
              <a:rPr lang="en-CA" dirty="0"/>
              <a:t>Total term costs</a:t>
            </a:r>
          </a:p>
          <a:p>
            <a:r>
              <a:rPr lang="en-CA" b="1" u="dbl" dirty="0"/>
              <a:t>Per sq. ft. cost per annum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CAECF-438E-93B2-3E0E-4C4B7E49E382}"/>
              </a:ext>
            </a:extLst>
          </p:cNvPr>
          <p:cNvSpPr txBox="1"/>
          <p:nvPr/>
        </p:nvSpPr>
        <p:spPr>
          <a:xfrm>
            <a:off x="5336909" y="2564388"/>
            <a:ext cx="4671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$5,000,000</a:t>
            </a:r>
          </a:p>
          <a:p>
            <a:r>
              <a:rPr lang="en-US" i="1" dirty="0"/>
              <a:t>	$750,000</a:t>
            </a:r>
          </a:p>
          <a:p>
            <a:endParaRPr lang="en-CA" u="dbl" dirty="0"/>
          </a:p>
          <a:p>
            <a:endParaRPr lang="en-CA" u="dbl" dirty="0"/>
          </a:p>
          <a:p>
            <a:endParaRPr lang="en-CA" u="dbl" dirty="0"/>
          </a:p>
          <a:p>
            <a:r>
              <a:rPr lang="en-CA" u="sng" dirty="0"/>
              <a:t>$1,483,093 ($148.31 per sq. ft.)</a:t>
            </a:r>
          </a:p>
          <a:p>
            <a:r>
              <a:rPr lang="en-CA" b="1" u="dbl" dirty="0"/>
              <a:t>$29.66 per sq. ft.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8770D-FB80-0B15-B1FF-422F07C9BC63}"/>
              </a:ext>
            </a:extLst>
          </p:cNvPr>
          <p:cNvSpPr txBox="1"/>
          <p:nvPr/>
        </p:nvSpPr>
        <p:spPr>
          <a:xfrm>
            <a:off x="567691" y="1780147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User Decision | Occupancy Costs</a:t>
            </a:r>
            <a:endParaRPr lang="en-CA" sz="2400" b="1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FC70F-E6C7-7C57-1600-D6562ECF7229}"/>
              </a:ext>
            </a:extLst>
          </p:cNvPr>
          <p:cNvSpPr/>
          <p:nvPr/>
        </p:nvSpPr>
        <p:spPr>
          <a:xfrm>
            <a:off x="567691" y="699619"/>
            <a:ext cx="2007558" cy="461665"/>
          </a:xfrm>
          <a:prstGeom prst="rect">
            <a:avLst/>
          </a:prstGeom>
          <a:solidFill>
            <a:srgbClr val="A68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</a:t>
            </a:r>
            <a:r>
              <a:rPr lang="en-CA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ser Occupancy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1112E-5C24-1CC8-6D90-EC6E07A12DCC}"/>
              </a:ext>
            </a:extLst>
          </p:cNvPr>
          <p:cNvSpPr txBox="1"/>
          <p:nvPr/>
        </p:nvSpPr>
        <p:spPr>
          <a:xfrm>
            <a:off x="569479" y="5131867"/>
            <a:ext cx="4671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LEASE</a:t>
            </a:r>
          </a:p>
          <a:p>
            <a:r>
              <a:rPr lang="en-US" b="1" u="dbl" dirty="0"/>
              <a:t>Lease Rate (10,000 sq. ft.)</a:t>
            </a:r>
          </a:p>
          <a:p>
            <a:r>
              <a:rPr lang="en-US" dirty="0"/>
              <a:t>Total term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91C30-A330-9C49-9605-B59183FDB190}"/>
              </a:ext>
            </a:extLst>
          </p:cNvPr>
          <p:cNvSpPr txBox="1"/>
          <p:nvPr/>
        </p:nvSpPr>
        <p:spPr>
          <a:xfrm>
            <a:off x="5336910" y="5379404"/>
            <a:ext cx="467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$26.50 per sq. ft.</a:t>
            </a:r>
          </a:p>
          <a:p>
            <a:r>
              <a:rPr lang="en-US" dirty="0"/>
              <a:t>$1,325,000.00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F7B9E9-7D70-B756-674F-1C2D4F646344}"/>
              </a:ext>
            </a:extLst>
          </p:cNvPr>
          <p:cNvCxnSpPr/>
          <p:nvPr/>
        </p:nvCxnSpPr>
        <p:spPr>
          <a:xfrm>
            <a:off x="1147482" y="4903696"/>
            <a:ext cx="939501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8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FFA848-85CC-42B8-A7D3-F6A70A066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5A0E97F-5B85-4D85-9D1A-DA6D1CB6C500}"/>
              </a:ext>
            </a:extLst>
          </p:cNvPr>
          <p:cNvSpPr txBox="1">
            <a:spLocks/>
          </p:cNvSpPr>
          <p:nvPr/>
        </p:nvSpPr>
        <p:spPr>
          <a:xfrm>
            <a:off x="567691" y="623806"/>
            <a:ext cx="11056618" cy="5260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>
                <a:solidFill>
                  <a:schemeClr val="bg2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57354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Theme1">
  <a:themeElements>
    <a:clrScheme name="AY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4489D"/>
      </a:accent1>
      <a:accent2>
        <a:srgbClr val="353F52"/>
      </a:accent2>
      <a:accent3>
        <a:srgbClr val="4DB595"/>
      </a:accent3>
      <a:accent4>
        <a:srgbClr val="EF6528"/>
      </a:accent4>
      <a:accent5>
        <a:srgbClr val="7E9CD1"/>
      </a:accent5>
      <a:accent6>
        <a:srgbClr val="C8C9C4"/>
      </a:accent6>
      <a:hlink>
        <a:srgbClr val="000000"/>
      </a:hlink>
      <a:folHlink>
        <a:srgbClr val="000000"/>
      </a:folHlink>
    </a:clrScheme>
    <a:fontScheme name="AY Branding">
      <a:majorFont>
        <a:latin typeface="GeoSlab703 Md B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561FA9-196C-460D-856C-F8FF1619AC2A}" vid="{32D4BB68-C2E8-4050-84BD-BF7881870A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1FEBFB-7A6A-4E57-84F9-69AD7000D08C}">
  <we:reference id="wa200000729" version="3.9.283.0" store="en-US" storeType="OMEX"/>
  <we:alternateReferences>
    <we:reference id="wa200000729" version="3.9.283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0,"isValidatorEnabled":false,"isLocked":false,"elementsMetadata":[],"slideId":"638318725247802930","enableDocumentContentUpdater":true,"version":"1.14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20,"isValidatorEnabled":true,"isLocked":false,"elementsMetadata":[],"slideId":"637631051320907965","enableDocumentContentUpdater":true,"version":"1.14"}]]></TemplafySlideTemplateConfiguration>
</file>

<file path=customXml/itemProps1.xml><?xml version="1.0" encoding="utf-8"?>
<ds:datastoreItem xmlns:ds="http://schemas.openxmlformats.org/officeDocument/2006/customXml" ds:itemID="{49D9519E-7C0E-409A-AD10-8F6C8277A606}">
  <ds:schemaRefs/>
</ds:datastoreItem>
</file>

<file path=customXml/itemProps2.xml><?xml version="1.0" encoding="utf-8"?>
<ds:datastoreItem xmlns:ds="http://schemas.openxmlformats.org/officeDocument/2006/customXml" ds:itemID="{3AFB9A5A-E286-4C51-A027-4842C64D8C36}">
  <ds:schemaRefs/>
</ds:datastoreItem>
</file>

<file path=customXml/itemProps3.xml><?xml version="1.0" encoding="utf-8"?>
<ds:datastoreItem xmlns:ds="http://schemas.openxmlformats.org/officeDocument/2006/customXml" ds:itemID="{26DE2589-14B1-4341-B1B7-F2B958873393}">
  <ds:schemaRefs/>
</ds:datastoreItem>
</file>

<file path=customXml/itemProps4.xml><?xml version="1.0" encoding="utf-8"?>
<ds:datastoreItem xmlns:ds="http://schemas.openxmlformats.org/officeDocument/2006/customXml" ds:itemID="{97402BEA-CD8F-461D-B7C9-067628F1150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20832</TotalTime>
  <Words>774</Words>
  <Application>Microsoft Office PowerPoint</Application>
  <PresentationFormat>Widescreen</PresentationFormat>
  <Paragraphs>162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GeoSlab703 Md BT</vt:lpstr>
      <vt:lpstr>Myriad Pro Light</vt:lpstr>
      <vt:lpstr>open sans</vt:lpstr>
      <vt:lpstr>open sans</vt:lpstr>
      <vt:lpstr>Open Sans Light</vt:lpstr>
      <vt:lpstr>Open Sans SemiBold</vt:lpstr>
      <vt:lpstr>Roboto Slab Light</vt:lpstr>
      <vt:lpstr>Times New Roman</vt:lpstr>
      <vt:lpstr>Theme1</vt:lpstr>
      <vt:lpstr>PowerPoint Presentation</vt:lpstr>
      <vt:lpstr>PowerPoint Presentation</vt:lpstr>
      <vt:lpstr>PowerPoint Presentation</vt:lpstr>
      <vt:lpstr>Industrial market trends</vt:lpstr>
      <vt:lpstr>Greater Toronto industrial market indicators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Boland, Danielle (Avison Young - CA)</dc:creator>
  <cp:lastModifiedBy>Cindy Hick</cp:lastModifiedBy>
  <cp:revision>130</cp:revision>
  <dcterms:created xsi:type="dcterms:W3CDTF">2021-02-23T21:51:05Z</dcterms:created>
  <dcterms:modified xsi:type="dcterms:W3CDTF">2024-02-06T13:46:51Z</dcterms:modified>
</cp:coreProperties>
</file>