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5769" r:id="rId2"/>
    <p:sldId id="5765" r:id="rId3"/>
    <p:sldId id="5766" r:id="rId4"/>
    <p:sldId id="5767" r:id="rId5"/>
    <p:sldId id="264" r:id="rId6"/>
    <p:sldId id="266" r:id="rId7"/>
    <p:sldId id="267" r:id="rId8"/>
    <p:sldId id="268" r:id="rId9"/>
    <p:sldId id="5768" r:id="rId10"/>
    <p:sldId id="256" r:id="rId11"/>
    <p:sldId id="1709" r:id="rId12"/>
    <p:sldId id="5764" r:id="rId13"/>
    <p:sldId id="5763" r:id="rId14"/>
    <p:sldId id="5747" r:id="rId15"/>
    <p:sldId id="1309" r:id="rId16"/>
    <p:sldId id="1874" r:id="rId17"/>
    <p:sldId id="1883" r:id="rId18"/>
    <p:sldId id="1748" r:id="rId19"/>
    <p:sldId id="369" r:id="rId20"/>
    <p:sldId id="257" r:id="rId21"/>
    <p:sldId id="258" r:id="rId22"/>
    <p:sldId id="259" r:id="rId23"/>
    <p:sldId id="260" r:id="rId24"/>
    <p:sldId id="261" r:id="rId25"/>
    <p:sldId id="262" r:id="rId26"/>
    <p:sldId id="263" r:id="rId27"/>
    <p:sldId id="5770" r:id="rId28"/>
    <p:sldId id="577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54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CB84E0-8CEF-445A-A9F7-F6CD0890350C}" type="datetimeFigureOut">
              <a:rPr lang="en-CA" smtClean="0"/>
              <a:t>2024-02-05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632432-D25C-478A-BE57-876B91A638CF}" type="slidenum">
              <a:rPr lang="en-CA" smtClean="0"/>
              <a:t>‹#›</a:t>
            </a:fld>
            <a:endParaRPr lang="en-CA"/>
          </a:p>
        </p:txBody>
      </p:sp>
    </p:spTree>
    <p:extLst>
      <p:ext uri="{BB962C8B-B14F-4D97-AF65-F5344CB8AC3E}">
        <p14:creationId xmlns:p14="http://schemas.microsoft.com/office/powerpoint/2010/main" val="4131584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5CE3E7-0BAC-47AD-9E4D-2AE83E622193}" type="slidenum">
              <a:rPr lang="en-CA" smtClean="0"/>
              <a:t>2</a:t>
            </a:fld>
            <a:endParaRPr lang="en-CA"/>
          </a:p>
        </p:txBody>
      </p:sp>
    </p:spTree>
    <p:extLst>
      <p:ext uri="{BB962C8B-B14F-4D97-AF65-F5344CB8AC3E}">
        <p14:creationId xmlns:p14="http://schemas.microsoft.com/office/powerpoint/2010/main" val="3451645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aaea663ea2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aaea663ea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08309c808b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08309c808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6707bca99f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6707bca99f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075f4bc543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075f4bc54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c0fc859296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c0fc859296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c0fc859296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c0fc859296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D5CE3E7-0BAC-47AD-9E4D-2AE83E622193}" type="slidenum">
              <a:rPr lang="en-CA" smtClean="0"/>
              <a:t>3</a:t>
            </a:fld>
            <a:endParaRPr lang="en-CA"/>
          </a:p>
        </p:txBody>
      </p:sp>
    </p:spTree>
    <p:extLst>
      <p:ext uri="{BB962C8B-B14F-4D97-AF65-F5344CB8AC3E}">
        <p14:creationId xmlns:p14="http://schemas.microsoft.com/office/powerpoint/2010/main" val="598377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a:t>Working group creating plans</a:t>
            </a:r>
          </a:p>
        </p:txBody>
      </p:sp>
      <p:sp>
        <p:nvSpPr>
          <p:cNvPr id="4" name="Slide Number Placeholder 3"/>
          <p:cNvSpPr>
            <a:spLocks noGrp="1"/>
          </p:cNvSpPr>
          <p:nvPr>
            <p:ph type="sldNum" sz="quarter" idx="5"/>
          </p:nvPr>
        </p:nvSpPr>
        <p:spPr/>
        <p:txBody>
          <a:bodyPr/>
          <a:lstStyle/>
          <a:p>
            <a:fld id="{DD5CE3E7-0BAC-47AD-9E4D-2AE83E622193}" type="slidenum">
              <a:rPr lang="en-CA" smtClean="0"/>
              <a:t>4</a:t>
            </a:fld>
            <a:endParaRPr lang="en-CA"/>
          </a:p>
        </p:txBody>
      </p:sp>
    </p:spTree>
    <p:extLst>
      <p:ext uri="{BB962C8B-B14F-4D97-AF65-F5344CB8AC3E}">
        <p14:creationId xmlns:p14="http://schemas.microsoft.com/office/powerpoint/2010/main" val="3924098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a:t>Transportation: 49% of emissions in Dufferin</a:t>
            </a:r>
          </a:p>
          <a:p>
            <a:endParaRPr lang="en-CA" dirty="0"/>
          </a:p>
          <a:p>
            <a:r>
              <a:rPr lang="en-CA" dirty="0"/>
              <a:t>Charge Up in Dufferin was the first EV infrastructure project for the County, where we partnered with 7 out of 8 of our member </a:t>
            </a:r>
            <a:r>
              <a:rPr lang="en-CA" dirty="0" err="1"/>
              <a:t>munis</a:t>
            </a:r>
            <a:r>
              <a:rPr lang="en-CA" dirty="0"/>
              <a:t> to ensure there was a spread of available EV charging infrastructure across the county with the goal of increased accessibility to reduce range anxiety</a:t>
            </a:r>
          </a:p>
          <a:p>
            <a:endParaRPr lang="en-CA" dirty="0"/>
          </a:p>
          <a:p>
            <a:r>
              <a:rPr lang="en-CA" dirty="0"/>
              <a:t>Charging Ahead project was just completed and was a partnership with </a:t>
            </a:r>
          </a:p>
        </p:txBody>
      </p:sp>
      <p:sp>
        <p:nvSpPr>
          <p:cNvPr id="4" name="Slide Number Placeholder 3"/>
          <p:cNvSpPr>
            <a:spLocks noGrp="1"/>
          </p:cNvSpPr>
          <p:nvPr>
            <p:ph type="sldNum" sz="quarter" idx="5"/>
          </p:nvPr>
        </p:nvSpPr>
        <p:spPr/>
        <p:txBody>
          <a:bodyPr/>
          <a:lstStyle/>
          <a:p>
            <a:fld id="{DD5CE3E7-0BAC-47AD-9E4D-2AE83E622193}" type="slidenum">
              <a:rPr lang="en-CA" smtClean="0"/>
              <a:t>5</a:t>
            </a:fld>
            <a:endParaRPr lang="en-CA"/>
          </a:p>
        </p:txBody>
      </p:sp>
    </p:spTree>
    <p:extLst>
      <p:ext uri="{BB962C8B-B14F-4D97-AF65-F5344CB8AC3E}">
        <p14:creationId xmlns:p14="http://schemas.microsoft.com/office/powerpoint/2010/main" val="570604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a:p>
            <a:endParaRPr lang="en-CA" dirty="0"/>
          </a:p>
        </p:txBody>
      </p:sp>
      <p:sp>
        <p:nvSpPr>
          <p:cNvPr id="4" name="Slide Number Placeholder 3"/>
          <p:cNvSpPr>
            <a:spLocks noGrp="1"/>
          </p:cNvSpPr>
          <p:nvPr>
            <p:ph type="sldNum" sz="quarter" idx="5"/>
          </p:nvPr>
        </p:nvSpPr>
        <p:spPr/>
        <p:txBody>
          <a:bodyPr/>
          <a:lstStyle/>
          <a:p>
            <a:fld id="{DD5CE3E7-0BAC-47AD-9E4D-2AE83E622193}" type="slidenum">
              <a:rPr lang="en-CA" smtClean="0"/>
              <a:t>6</a:t>
            </a:fld>
            <a:endParaRPr lang="en-CA"/>
          </a:p>
        </p:txBody>
      </p:sp>
    </p:spTree>
    <p:extLst>
      <p:ext uri="{BB962C8B-B14F-4D97-AF65-F5344CB8AC3E}">
        <p14:creationId xmlns:p14="http://schemas.microsoft.com/office/powerpoint/2010/main" val="2580851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a:t>Rural Water Quality Program is administered through the Grand River Conservation Authority. We’re currently working on an update to the program to incorporate a climate lens to the initiatives covered in the program. Some </a:t>
            </a:r>
          </a:p>
        </p:txBody>
      </p:sp>
      <p:sp>
        <p:nvSpPr>
          <p:cNvPr id="4" name="Slide Number Placeholder 3"/>
          <p:cNvSpPr>
            <a:spLocks noGrp="1"/>
          </p:cNvSpPr>
          <p:nvPr>
            <p:ph type="sldNum" sz="quarter" idx="5"/>
          </p:nvPr>
        </p:nvSpPr>
        <p:spPr/>
        <p:txBody>
          <a:bodyPr/>
          <a:lstStyle/>
          <a:p>
            <a:fld id="{DD5CE3E7-0BAC-47AD-9E4D-2AE83E622193}" type="slidenum">
              <a:rPr lang="en-CA" smtClean="0"/>
              <a:t>7</a:t>
            </a:fld>
            <a:endParaRPr lang="en-CA"/>
          </a:p>
        </p:txBody>
      </p:sp>
    </p:spTree>
    <p:extLst>
      <p:ext uri="{BB962C8B-B14F-4D97-AF65-F5344CB8AC3E}">
        <p14:creationId xmlns:p14="http://schemas.microsoft.com/office/powerpoint/2010/main" val="391658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a:t>2024…</a:t>
            </a:r>
          </a:p>
        </p:txBody>
      </p:sp>
      <p:sp>
        <p:nvSpPr>
          <p:cNvPr id="4" name="Slide Number Placeholder 3"/>
          <p:cNvSpPr>
            <a:spLocks noGrp="1"/>
          </p:cNvSpPr>
          <p:nvPr>
            <p:ph type="sldNum" sz="quarter" idx="5"/>
          </p:nvPr>
        </p:nvSpPr>
        <p:spPr/>
        <p:txBody>
          <a:bodyPr/>
          <a:lstStyle/>
          <a:p>
            <a:fld id="{DD5CE3E7-0BAC-47AD-9E4D-2AE83E622193}" type="slidenum">
              <a:rPr lang="en-CA" smtClean="0"/>
              <a:t>8</a:t>
            </a:fld>
            <a:endParaRPr lang="en-CA"/>
          </a:p>
        </p:txBody>
      </p:sp>
    </p:spTree>
    <p:extLst>
      <p:ext uri="{BB962C8B-B14F-4D97-AF65-F5344CB8AC3E}">
        <p14:creationId xmlns:p14="http://schemas.microsoft.com/office/powerpoint/2010/main" val="1752248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5CE3E7-0BAC-47AD-9E4D-2AE83E622193}" type="slidenum">
              <a:rPr lang="en-CA" smtClean="0"/>
              <a:t>9</a:t>
            </a:fld>
            <a:endParaRPr lang="en-CA"/>
          </a:p>
        </p:txBody>
      </p:sp>
    </p:spTree>
    <p:extLst>
      <p:ext uri="{BB962C8B-B14F-4D97-AF65-F5344CB8AC3E}">
        <p14:creationId xmlns:p14="http://schemas.microsoft.com/office/powerpoint/2010/main" val="942502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3062" indent="-173062" eaLnBrk="1" hangingPunct="1">
              <a:spcBef>
                <a:spcPct val="0"/>
              </a:spcBef>
              <a:buFont typeface="Arial" pitchFamily="34" charset="0"/>
              <a:buChar char="•"/>
            </a:pPr>
            <a:endParaRPr lang="en-CA" dirty="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9934" indent="-288436" eaLnBrk="0" hangingPunct="0">
              <a:defRPr>
                <a:solidFill>
                  <a:schemeClr val="tx1"/>
                </a:solidFill>
                <a:latin typeface="Calibri" pitchFamily="34" charset="0"/>
              </a:defRPr>
            </a:lvl2pPr>
            <a:lvl3pPr marL="1153744" indent="-230749" eaLnBrk="0" hangingPunct="0">
              <a:defRPr>
                <a:solidFill>
                  <a:schemeClr val="tx1"/>
                </a:solidFill>
                <a:latin typeface="Calibri" pitchFamily="34" charset="0"/>
              </a:defRPr>
            </a:lvl3pPr>
            <a:lvl4pPr marL="1615242" indent="-230749" eaLnBrk="0" hangingPunct="0">
              <a:defRPr>
                <a:solidFill>
                  <a:schemeClr val="tx1"/>
                </a:solidFill>
                <a:latin typeface="Calibri" pitchFamily="34" charset="0"/>
              </a:defRPr>
            </a:lvl4pPr>
            <a:lvl5pPr marL="2076740" indent="-230749" eaLnBrk="0" hangingPunct="0">
              <a:defRPr>
                <a:solidFill>
                  <a:schemeClr val="tx1"/>
                </a:solidFill>
                <a:latin typeface="Calibri" pitchFamily="34" charset="0"/>
              </a:defRPr>
            </a:lvl5pPr>
            <a:lvl6pPr marL="2538237" indent="-230749" eaLnBrk="0" fontAlgn="base" hangingPunct="0">
              <a:spcBef>
                <a:spcPct val="0"/>
              </a:spcBef>
              <a:spcAft>
                <a:spcPct val="0"/>
              </a:spcAft>
              <a:defRPr>
                <a:solidFill>
                  <a:schemeClr val="tx1"/>
                </a:solidFill>
                <a:latin typeface="Calibri" pitchFamily="34" charset="0"/>
              </a:defRPr>
            </a:lvl6pPr>
            <a:lvl7pPr marL="2999735" indent="-230749" eaLnBrk="0" fontAlgn="base" hangingPunct="0">
              <a:spcBef>
                <a:spcPct val="0"/>
              </a:spcBef>
              <a:spcAft>
                <a:spcPct val="0"/>
              </a:spcAft>
              <a:defRPr>
                <a:solidFill>
                  <a:schemeClr val="tx1"/>
                </a:solidFill>
                <a:latin typeface="Calibri" pitchFamily="34" charset="0"/>
              </a:defRPr>
            </a:lvl7pPr>
            <a:lvl8pPr marL="3461233" indent="-230749" eaLnBrk="0" fontAlgn="base" hangingPunct="0">
              <a:spcBef>
                <a:spcPct val="0"/>
              </a:spcBef>
              <a:spcAft>
                <a:spcPct val="0"/>
              </a:spcAft>
              <a:defRPr>
                <a:solidFill>
                  <a:schemeClr val="tx1"/>
                </a:solidFill>
                <a:latin typeface="Calibri" pitchFamily="34" charset="0"/>
              </a:defRPr>
            </a:lvl8pPr>
            <a:lvl9pPr marL="3922730" indent="-230749" eaLnBrk="0" fontAlgn="base" hangingPunct="0">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30BA4C-7A7D-42EC-BBCF-B4F7F9990F61}" type="slidenum">
              <a:rPr kumimoji="0" lang="en-CA"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CA"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908143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D12CF-1B93-4078-A612-CA8C001454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4721D86C-ABDA-19D1-3615-464417348C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B0837C40-22F2-2947-482D-C8D5430D1AE8}"/>
              </a:ext>
            </a:extLst>
          </p:cNvPr>
          <p:cNvSpPr>
            <a:spLocks noGrp="1"/>
          </p:cNvSpPr>
          <p:nvPr>
            <p:ph type="dt" sz="half" idx="10"/>
          </p:nvPr>
        </p:nvSpPr>
        <p:spPr/>
        <p:txBody>
          <a:bodyPr/>
          <a:lstStyle/>
          <a:p>
            <a:fld id="{2745CABE-C826-4A9E-BC41-22035AAA40BB}" type="datetimeFigureOut">
              <a:rPr lang="en-CA" smtClean="0"/>
              <a:t>2024-02-05</a:t>
            </a:fld>
            <a:endParaRPr lang="en-CA"/>
          </a:p>
        </p:txBody>
      </p:sp>
      <p:sp>
        <p:nvSpPr>
          <p:cNvPr id="5" name="Footer Placeholder 4">
            <a:extLst>
              <a:ext uri="{FF2B5EF4-FFF2-40B4-BE49-F238E27FC236}">
                <a16:creationId xmlns:a16="http://schemas.microsoft.com/office/drawing/2014/main" id="{418F9521-A3F3-4B33-0E40-BC19A2AF1D0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48AE3BC-4215-6847-03B5-CBDED289011F}"/>
              </a:ext>
            </a:extLst>
          </p:cNvPr>
          <p:cNvSpPr>
            <a:spLocks noGrp="1"/>
          </p:cNvSpPr>
          <p:nvPr>
            <p:ph type="sldNum" sz="quarter" idx="12"/>
          </p:nvPr>
        </p:nvSpPr>
        <p:spPr/>
        <p:txBody>
          <a:bodyPr/>
          <a:lstStyle/>
          <a:p>
            <a:fld id="{9970D6F9-BB1D-4980-B593-B749C335107B}" type="slidenum">
              <a:rPr lang="en-CA" smtClean="0"/>
              <a:t>‹#›</a:t>
            </a:fld>
            <a:endParaRPr lang="en-CA"/>
          </a:p>
        </p:txBody>
      </p:sp>
    </p:spTree>
    <p:extLst>
      <p:ext uri="{BB962C8B-B14F-4D97-AF65-F5344CB8AC3E}">
        <p14:creationId xmlns:p14="http://schemas.microsoft.com/office/powerpoint/2010/main" val="3392214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456E0-3D3B-5FA2-A689-07AC33308541}"/>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B085622-CD15-F126-4E5D-05D1283F91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85AD220-FA48-9054-AAA7-7B5D8C79C33B}"/>
              </a:ext>
            </a:extLst>
          </p:cNvPr>
          <p:cNvSpPr>
            <a:spLocks noGrp="1"/>
          </p:cNvSpPr>
          <p:nvPr>
            <p:ph type="dt" sz="half" idx="10"/>
          </p:nvPr>
        </p:nvSpPr>
        <p:spPr/>
        <p:txBody>
          <a:bodyPr/>
          <a:lstStyle/>
          <a:p>
            <a:fld id="{2745CABE-C826-4A9E-BC41-22035AAA40BB}" type="datetimeFigureOut">
              <a:rPr lang="en-CA" smtClean="0"/>
              <a:t>2024-02-05</a:t>
            </a:fld>
            <a:endParaRPr lang="en-CA"/>
          </a:p>
        </p:txBody>
      </p:sp>
      <p:sp>
        <p:nvSpPr>
          <p:cNvPr id="5" name="Footer Placeholder 4">
            <a:extLst>
              <a:ext uri="{FF2B5EF4-FFF2-40B4-BE49-F238E27FC236}">
                <a16:creationId xmlns:a16="http://schemas.microsoft.com/office/drawing/2014/main" id="{6FCD0189-C6FF-37E3-B674-90A3ABCFDF4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BD6BF76-EFF6-1DAB-FE2E-C8C8F11E1BF6}"/>
              </a:ext>
            </a:extLst>
          </p:cNvPr>
          <p:cNvSpPr>
            <a:spLocks noGrp="1"/>
          </p:cNvSpPr>
          <p:nvPr>
            <p:ph type="sldNum" sz="quarter" idx="12"/>
          </p:nvPr>
        </p:nvSpPr>
        <p:spPr/>
        <p:txBody>
          <a:bodyPr/>
          <a:lstStyle/>
          <a:p>
            <a:fld id="{9970D6F9-BB1D-4980-B593-B749C335107B}" type="slidenum">
              <a:rPr lang="en-CA" smtClean="0"/>
              <a:t>‹#›</a:t>
            </a:fld>
            <a:endParaRPr lang="en-CA"/>
          </a:p>
        </p:txBody>
      </p:sp>
    </p:spTree>
    <p:extLst>
      <p:ext uri="{BB962C8B-B14F-4D97-AF65-F5344CB8AC3E}">
        <p14:creationId xmlns:p14="http://schemas.microsoft.com/office/powerpoint/2010/main" val="4156731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D32AF2-2247-8111-D1A7-BECB23654FB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E53BD09-8AEA-6215-EDD3-0710A21847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C5F66F5-692F-8FAB-7A80-DA08D3A67DE1}"/>
              </a:ext>
            </a:extLst>
          </p:cNvPr>
          <p:cNvSpPr>
            <a:spLocks noGrp="1"/>
          </p:cNvSpPr>
          <p:nvPr>
            <p:ph type="dt" sz="half" idx="10"/>
          </p:nvPr>
        </p:nvSpPr>
        <p:spPr/>
        <p:txBody>
          <a:bodyPr/>
          <a:lstStyle/>
          <a:p>
            <a:fld id="{2745CABE-C826-4A9E-BC41-22035AAA40BB}" type="datetimeFigureOut">
              <a:rPr lang="en-CA" smtClean="0"/>
              <a:t>2024-02-05</a:t>
            </a:fld>
            <a:endParaRPr lang="en-CA"/>
          </a:p>
        </p:txBody>
      </p:sp>
      <p:sp>
        <p:nvSpPr>
          <p:cNvPr id="5" name="Footer Placeholder 4">
            <a:extLst>
              <a:ext uri="{FF2B5EF4-FFF2-40B4-BE49-F238E27FC236}">
                <a16:creationId xmlns:a16="http://schemas.microsoft.com/office/drawing/2014/main" id="{5EA9021C-4D4B-AFE6-4E28-36E49834203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C446FCA-75DE-8609-4B0D-A99F14CD6F44}"/>
              </a:ext>
            </a:extLst>
          </p:cNvPr>
          <p:cNvSpPr>
            <a:spLocks noGrp="1"/>
          </p:cNvSpPr>
          <p:nvPr>
            <p:ph type="sldNum" sz="quarter" idx="12"/>
          </p:nvPr>
        </p:nvSpPr>
        <p:spPr/>
        <p:txBody>
          <a:bodyPr/>
          <a:lstStyle/>
          <a:p>
            <a:fld id="{9970D6F9-BB1D-4980-B593-B749C335107B}" type="slidenum">
              <a:rPr lang="en-CA" smtClean="0"/>
              <a:t>‹#›</a:t>
            </a:fld>
            <a:endParaRPr lang="en-CA"/>
          </a:p>
        </p:txBody>
      </p:sp>
    </p:spTree>
    <p:extLst>
      <p:ext uri="{BB962C8B-B14F-4D97-AF65-F5344CB8AC3E}">
        <p14:creationId xmlns:p14="http://schemas.microsoft.com/office/powerpoint/2010/main" val="3232831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3" name="Google Shape;23;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pic>
        <p:nvPicPr>
          <p:cNvPr id="24" name="Google Shape;24;p3"/>
          <p:cNvPicPr preferRelativeResize="0"/>
          <p:nvPr/>
        </p:nvPicPr>
        <p:blipFill rotWithShape="1">
          <a:blip r:embed="rId2">
            <a:alphaModFix/>
          </a:blip>
          <a:srcRect l="1913" r="1923"/>
          <a:stretch/>
        </p:blipFill>
        <p:spPr>
          <a:xfrm>
            <a:off x="373801" y="5730700"/>
            <a:ext cx="2177668" cy="973765"/>
          </a:xfrm>
          <a:prstGeom prst="rect">
            <a:avLst/>
          </a:prstGeom>
          <a:noFill/>
          <a:ln>
            <a:noFill/>
          </a:ln>
        </p:spPr>
      </p:pic>
      <p:pic>
        <p:nvPicPr>
          <p:cNvPr id="25" name="Google Shape;25;p3"/>
          <p:cNvPicPr preferRelativeResize="0"/>
          <p:nvPr/>
        </p:nvPicPr>
        <p:blipFill rotWithShape="1">
          <a:blip r:embed="rId3">
            <a:alphaModFix/>
          </a:blip>
          <a:srcRect t="28402" r="28861"/>
          <a:stretch/>
        </p:blipFill>
        <p:spPr>
          <a:xfrm>
            <a:off x="10301834" y="1"/>
            <a:ext cx="1890165" cy="1902236"/>
          </a:xfrm>
          <a:prstGeom prst="rect">
            <a:avLst/>
          </a:prstGeom>
          <a:noFill/>
          <a:ln>
            <a:noFill/>
          </a:ln>
        </p:spPr>
      </p:pic>
    </p:spTree>
    <p:extLst>
      <p:ext uri="{BB962C8B-B14F-4D97-AF65-F5344CB8AC3E}">
        <p14:creationId xmlns:p14="http://schemas.microsoft.com/office/powerpoint/2010/main" val="1546412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 Phot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AF4266-BCBF-45A8-A292-85A3511016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6700" y="6305549"/>
            <a:ext cx="222123" cy="291275"/>
          </a:xfrm>
          <a:prstGeom prst="rect">
            <a:avLst/>
          </a:prstGeom>
        </p:spPr>
      </p:pic>
      <p:sp>
        <p:nvSpPr>
          <p:cNvPr id="5" name="Text Placeholder 4">
            <a:extLst>
              <a:ext uri="{FF2B5EF4-FFF2-40B4-BE49-F238E27FC236}">
                <a16:creationId xmlns:a16="http://schemas.microsoft.com/office/drawing/2014/main" id="{3DE69238-E701-4908-BDFA-58814305A964}"/>
              </a:ext>
            </a:extLst>
          </p:cNvPr>
          <p:cNvSpPr>
            <a:spLocks noGrp="1"/>
          </p:cNvSpPr>
          <p:nvPr>
            <p:ph type="body" sz="quarter" idx="11" hasCustomPrompt="1"/>
          </p:nvPr>
        </p:nvSpPr>
        <p:spPr>
          <a:xfrm>
            <a:off x="749533" y="1248589"/>
            <a:ext cx="5290540" cy="411248"/>
          </a:xfrm>
        </p:spPr>
        <p:txBody>
          <a:bodyPr>
            <a:normAutofit/>
          </a:bodyPr>
          <a:lstStyle>
            <a:lvl1pPr marL="0" indent="0">
              <a:buNone/>
              <a:defRPr lang="en-CA" sz="2400" b="1" i="0" u="none" strike="noStrike" kern="1200" baseline="0" dirty="0">
                <a:solidFill>
                  <a:srgbClr val="0076B1"/>
                </a:solidFill>
                <a:latin typeface="Verdana-Bold"/>
                <a:ea typeface="+mj-ea"/>
                <a:cs typeface="+mj-cs"/>
              </a:defRPr>
            </a:lvl1pPr>
          </a:lstStyle>
          <a:p>
            <a:r>
              <a:rPr lang="en-CA" dirty="0"/>
              <a:t>Slide main title.</a:t>
            </a:r>
          </a:p>
        </p:txBody>
      </p:sp>
      <p:pic>
        <p:nvPicPr>
          <p:cNvPr id="9" name="Picture 8">
            <a:extLst>
              <a:ext uri="{FF2B5EF4-FFF2-40B4-BE49-F238E27FC236}">
                <a16:creationId xmlns:a16="http://schemas.microsoft.com/office/drawing/2014/main" id="{F2CFB0A6-EA32-4D3B-AAB0-8F3906D32D6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6700" y="6305549"/>
            <a:ext cx="222123" cy="291275"/>
          </a:xfrm>
          <a:prstGeom prst="rect">
            <a:avLst/>
          </a:prstGeom>
        </p:spPr>
      </p:pic>
      <p:sp>
        <p:nvSpPr>
          <p:cNvPr id="4" name="Picture Placeholder 3">
            <a:extLst>
              <a:ext uri="{FF2B5EF4-FFF2-40B4-BE49-F238E27FC236}">
                <a16:creationId xmlns:a16="http://schemas.microsoft.com/office/drawing/2014/main" id="{49F355A7-C8E1-4581-A7F9-89030BC14F55}"/>
              </a:ext>
            </a:extLst>
          </p:cNvPr>
          <p:cNvSpPr>
            <a:spLocks noGrp="1"/>
          </p:cNvSpPr>
          <p:nvPr>
            <p:ph type="pic" sz="quarter" idx="14" hasCustomPrompt="1"/>
          </p:nvPr>
        </p:nvSpPr>
        <p:spPr>
          <a:xfrm>
            <a:off x="6096000" y="0"/>
            <a:ext cx="6096000" cy="6858000"/>
          </a:xfrm>
        </p:spPr>
        <p:txBody>
          <a:bodyPr/>
          <a:lstStyle>
            <a:lvl1pPr marL="0" indent="0">
              <a:buFontTx/>
              <a:buNone/>
              <a:defRPr/>
            </a:lvl1pPr>
          </a:lstStyle>
          <a:p>
            <a:r>
              <a:rPr lang="en-US" dirty="0"/>
              <a:t>Click on the icon to insert a picture.</a:t>
            </a:r>
            <a:br>
              <a:rPr lang="en-US" dirty="0"/>
            </a:br>
            <a:br>
              <a:rPr lang="en-US" dirty="0"/>
            </a:br>
            <a:r>
              <a:rPr lang="en-US" dirty="0"/>
              <a:t>NOTE </a:t>
            </a:r>
            <a:br>
              <a:rPr lang="en-US" dirty="0"/>
            </a:br>
            <a:r>
              <a:rPr lang="en-US" dirty="0"/>
              <a:t>When using a single image with content on a slide, make sure the image is full bleed and half the slide.  See the grid layout sample (slide 11) to learn about the grid and how to use multiple items on one page.</a:t>
            </a:r>
          </a:p>
        </p:txBody>
      </p:sp>
      <p:sp>
        <p:nvSpPr>
          <p:cNvPr id="12" name="Content Placeholder 11">
            <a:extLst>
              <a:ext uri="{FF2B5EF4-FFF2-40B4-BE49-F238E27FC236}">
                <a16:creationId xmlns:a16="http://schemas.microsoft.com/office/drawing/2014/main" id="{D298DEA2-CDC3-423C-BC40-037E49850508}"/>
              </a:ext>
            </a:extLst>
          </p:cNvPr>
          <p:cNvSpPr>
            <a:spLocks noGrp="1"/>
          </p:cNvSpPr>
          <p:nvPr>
            <p:ph sz="quarter" idx="15" hasCustomPrompt="1"/>
          </p:nvPr>
        </p:nvSpPr>
        <p:spPr>
          <a:xfrm>
            <a:off x="749533" y="1694081"/>
            <a:ext cx="5290540" cy="738726"/>
          </a:xfrm>
        </p:spPr>
        <p:txBody>
          <a:bodyPr>
            <a:normAutofit/>
          </a:bodyPr>
          <a:lstStyle>
            <a:lvl1pPr marL="0" indent="0">
              <a:buFontTx/>
              <a:buNone/>
              <a:defRPr sz="2200">
                <a:solidFill>
                  <a:schemeClr val="tx2"/>
                </a:solidFill>
                <a:latin typeface="+mj-lt"/>
              </a:defRPr>
            </a:lvl1pPr>
          </a:lstStyle>
          <a:p>
            <a:pPr lvl="0"/>
            <a:r>
              <a:rPr lang="en-US" sz="2200" dirty="0">
                <a:latin typeface="+mj-lt"/>
              </a:rPr>
              <a:t>This is a supporting subtitle or </a:t>
            </a:r>
            <a:r>
              <a:rPr lang="en-US" sz="2200" dirty="0" err="1">
                <a:latin typeface="+mj-lt"/>
              </a:rPr>
              <a:t>lede</a:t>
            </a:r>
            <a:r>
              <a:rPr lang="en-US" sz="2200" dirty="0">
                <a:latin typeface="+mj-lt"/>
              </a:rPr>
              <a:t> that may span a couple lines.</a:t>
            </a:r>
            <a:endParaRPr lang="en-US" dirty="0"/>
          </a:p>
        </p:txBody>
      </p:sp>
      <p:sp>
        <p:nvSpPr>
          <p:cNvPr id="14" name="Text Placeholder 10">
            <a:extLst>
              <a:ext uri="{FF2B5EF4-FFF2-40B4-BE49-F238E27FC236}">
                <a16:creationId xmlns:a16="http://schemas.microsoft.com/office/drawing/2014/main" id="{2C9F9BAF-A39B-4548-8F9E-66D811B51640}"/>
              </a:ext>
            </a:extLst>
          </p:cNvPr>
          <p:cNvSpPr>
            <a:spLocks noGrp="1"/>
          </p:cNvSpPr>
          <p:nvPr>
            <p:ph type="body" sz="quarter" idx="12" hasCustomPrompt="1"/>
          </p:nvPr>
        </p:nvSpPr>
        <p:spPr>
          <a:xfrm>
            <a:off x="749533" y="2467051"/>
            <a:ext cx="5290540" cy="3774358"/>
          </a:xfrm>
        </p:spPr>
        <p:txBody>
          <a:bodyPr/>
          <a:lstStyle>
            <a:lvl1pPr marL="0" marR="0" indent="0" algn="l" defTabSz="914400" rtl="0" eaLnBrk="1" fontAlgn="auto" latinLnBrk="0" hangingPunct="1">
              <a:lnSpc>
                <a:spcPct val="114000"/>
              </a:lnSpc>
              <a:spcBef>
                <a:spcPts val="0"/>
              </a:spcBef>
              <a:spcAft>
                <a:spcPts val="0"/>
              </a:spcAft>
              <a:buClrTx/>
              <a:buSzTx/>
              <a:buFontTx/>
              <a:buNone/>
              <a:tabLst/>
              <a:defRPr lang="en-CA" sz="1800" b="0" i="0" u="none" strike="noStrike" baseline="0" smtClean="0"/>
            </a:lvl1pPr>
          </a:lstStyle>
          <a:p>
            <a:r>
              <a:rPr lang="en-US" sz="1800" b="0" i="0" u="none" strike="noStrike" baseline="0" dirty="0">
                <a:solidFill>
                  <a:srgbClr val="4D4F53"/>
                </a:solidFill>
                <a:latin typeface="Georgia" panose="02040502050405020303" pitchFamily="18" charset="0"/>
              </a:rPr>
              <a:t>This is some body copy. </a:t>
            </a:r>
            <a:r>
              <a:rPr lang="en-US" sz="1800" b="0" i="0" u="none" strike="noStrike" baseline="0" dirty="0" err="1">
                <a:solidFill>
                  <a:srgbClr val="4D4F53"/>
                </a:solidFill>
                <a:latin typeface="Georgia" panose="02040502050405020303" pitchFamily="18" charset="0"/>
              </a:rPr>
              <a:t>Facipsunt</a:t>
            </a:r>
            <a:r>
              <a:rPr lang="en-US" sz="1800" b="0" i="0" u="none" strike="noStrike" baseline="0" dirty="0">
                <a:solidFill>
                  <a:srgbClr val="4D4F53"/>
                </a:solidFill>
                <a:latin typeface="Georgia" panose="02040502050405020303" pitchFamily="18" charset="0"/>
              </a:rPr>
              <a:t> </a:t>
            </a:r>
            <a:r>
              <a:rPr lang="en-US" sz="1800" b="0" i="0" u="none" strike="noStrike" baseline="0" dirty="0" err="1">
                <a:solidFill>
                  <a:srgbClr val="4D4F53"/>
                </a:solidFill>
                <a:latin typeface="Georgia" panose="02040502050405020303" pitchFamily="18" charset="0"/>
              </a:rPr>
              <a:t>lat</a:t>
            </a:r>
            <a:r>
              <a:rPr lang="en-US" sz="1800" b="0" i="0" u="none" strike="noStrike" baseline="0" dirty="0">
                <a:solidFill>
                  <a:srgbClr val="4D4F53"/>
                </a:solidFill>
                <a:latin typeface="Georgia" panose="02040502050405020303" pitchFamily="18" charset="0"/>
              </a:rPr>
              <a:t> </a:t>
            </a:r>
            <a:r>
              <a:rPr lang="en-US" sz="1800" b="0" i="0" u="none" strike="noStrike" baseline="0" dirty="0" err="1">
                <a:solidFill>
                  <a:srgbClr val="4D4F53"/>
                </a:solidFill>
                <a:latin typeface="Georgia" panose="02040502050405020303" pitchFamily="18" charset="0"/>
              </a:rPr>
              <a:t>molectae</a:t>
            </a:r>
            <a:r>
              <a:rPr lang="en-US" sz="1800" b="0" i="0" u="none" strike="noStrike" baseline="0" dirty="0">
                <a:solidFill>
                  <a:srgbClr val="4D4F53"/>
                </a:solidFill>
                <a:latin typeface="Georgia" panose="02040502050405020303" pitchFamily="18" charset="0"/>
              </a:rPr>
              <a:t> nit ad </a:t>
            </a:r>
            <a:r>
              <a:rPr lang="en-US" sz="1800" b="0" i="0" u="none" strike="noStrike" baseline="0" dirty="0" err="1">
                <a:solidFill>
                  <a:srgbClr val="4D4F53"/>
                </a:solidFill>
                <a:latin typeface="Georgia" panose="02040502050405020303" pitchFamily="18" charset="0"/>
              </a:rPr>
              <a:t>utempelesto</a:t>
            </a:r>
            <a:r>
              <a:rPr lang="en-US" sz="1800" b="0" i="0" u="none" strike="noStrike" baseline="0" dirty="0">
                <a:solidFill>
                  <a:srgbClr val="4D4F53"/>
                </a:solidFill>
                <a:latin typeface="Georgia" panose="02040502050405020303" pitchFamily="18" charset="0"/>
              </a:rPr>
              <a:t> </a:t>
            </a:r>
            <a:r>
              <a:rPr lang="pt-BR" sz="1800" b="0" i="0" u="none" strike="noStrike" baseline="0" dirty="0">
                <a:solidFill>
                  <a:srgbClr val="4D4F53"/>
                </a:solidFill>
                <a:latin typeface="Georgia" panose="02040502050405020303" pitchFamily="18" charset="0"/>
              </a:rPr>
              <a:t>berferfernam voluptam ut que nus quam iur </a:t>
            </a:r>
            <a:r>
              <a:rPr lang="fr-FR" sz="1800" b="0" i="0" u="none" strike="noStrike" baseline="0" dirty="0">
                <a:solidFill>
                  <a:srgbClr val="4D4F53"/>
                </a:solidFill>
                <a:latin typeface="Georgia" panose="02040502050405020303" pitchFamily="18" charset="0"/>
              </a:rPr>
              <a:t>re </a:t>
            </a:r>
            <a:r>
              <a:rPr lang="fr-FR" sz="1800" b="0" i="0" u="none" strike="noStrike" baseline="0" dirty="0" err="1">
                <a:solidFill>
                  <a:srgbClr val="4D4F53"/>
                </a:solidFill>
                <a:latin typeface="Georgia" panose="02040502050405020303" pitchFamily="18" charset="0"/>
              </a:rPr>
              <a:t>assunt</a:t>
            </a:r>
            <a:r>
              <a:rPr lang="fr-FR" sz="1800" b="0" i="0" u="none" strike="noStrike" baseline="0" dirty="0">
                <a:solidFill>
                  <a:srgbClr val="4D4F53"/>
                </a:solidFill>
                <a:latin typeface="Georgia" panose="02040502050405020303" pitchFamily="18" charset="0"/>
              </a:rPr>
              <a:t> </a:t>
            </a:r>
            <a:r>
              <a:rPr lang="fr-FR" sz="1800" b="0" i="0" u="none" strike="noStrike" baseline="0" dirty="0" err="1">
                <a:solidFill>
                  <a:srgbClr val="4D4F53"/>
                </a:solidFill>
                <a:latin typeface="Georgia" panose="02040502050405020303" pitchFamily="18" charset="0"/>
              </a:rPr>
              <a:t>elligent</a:t>
            </a:r>
            <a:r>
              <a:rPr lang="fr-FR" sz="1800" b="0" i="0" u="none" strike="noStrike" baseline="0" dirty="0">
                <a:solidFill>
                  <a:srgbClr val="4D4F53"/>
                </a:solidFill>
                <a:latin typeface="Georgia" panose="02040502050405020303" pitchFamily="18" charset="0"/>
              </a:rPr>
              <a:t> </a:t>
            </a:r>
            <a:r>
              <a:rPr lang="fr-FR" sz="1800" b="0" i="0" u="none" strike="noStrike" baseline="0" dirty="0" err="1">
                <a:solidFill>
                  <a:srgbClr val="4D4F53"/>
                </a:solidFill>
                <a:latin typeface="Georgia" panose="02040502050405020303" pitchFamily="18" charset="0"/>
              </a:rPr>
              <a:t>estruptatem</a:t>
            </a:r>
            <a:r>
              <a:rPr lang="fr-FR" sz="1800" b="0" i="0" u="none" strike="noStrike" baseline="0" dirty="0">
                <a:solidFill>
                  <a:srgbClr val="4D4F53"/>
                </a:solidFill>
                <a:latin typeface="Georgia" panose="02040502050405020303" pitchFamily="18" charset="0"/>
              </a:rPr>
              <a:t> </a:t>
            </a:r>
            <a:r>
              <a:rPr lang="fr-FR" sz="1800" b="0" i="0" u="none" strike="noStrike" baseline="0" dirty="0" err="1">
                <a:solidFill>
                  <a:srgbClr val="4D4F53"/>
                </a:solidFill>
                <a:latin typeface="Georgia" panose="02040502050405020303" pitchFamily="18" charset="0"/>
              </a:rPr>
              <a:t>quamet</a:t>
            </a:r>
            <a:r>
              <a:rPr lang="fr-FR" sz="1800" b="0" i="0" u="none" strike="noStrike" baseline="0" dirty="0">
                <a:solidFill>
                  <a:srgbClr val="4D4F53"/>
                </a:solidFill>
                <a:latin typeface="Georgia" panose="02040502050405020303" pitchFamily="18" charset="0"/>
              </a:rPr>
              <a:t> </a:t>
            </a:r>
            <a:r>
              <a:rPr lang="fr-FR" sz="1800" b="0" i="0" u="none" strike="noStrike" baseline="0" dirty="0" err="1">
                <a:solidFill>
                  <a:srgbClr val="4D4F53"/>
                </a:solidFill>
                <a:latin typeface="Georgia" panose="02040502050405020303" pitchFamily="18" charset="0"/>
              </a:rPr>
              <a:t>aut</a:t>
            </a:r>
            <a:r>
              <a:rPr lang="fr-FR" sz="1800" b="0" i="0" u="none" strike="noStrike" baseline="0" dirty="0">
                <a:solidFill>
                  <a:srgbClr val="4D4F53"/>
                </a:solidFill>
                <a:latin typeface="Georgia" panose="02040502050405020303" pitchFamily="18" charset="0"/>
              </a:rPr>
              <a:t> quo </a:t>
            </a:r>
            <a:r>
              <a:rPr lang="en-US" sz="1800" b="0" i="0" u="none" strike="noStrike" baseline="0" dirty="0" err="1">
                <a:solidFill>
                  <a:srgbClr val="4D4F53"/>
                </a:solidFill>
                <a:latin typeface="Georgia" panose="02040502050405020303" pitchFamily="18" charset="0"/>
              </a:rPr>
              <a:t>eventius</a:t>
            </a:r>
            <a:r>
              <a:rPr lang="en-US" sz="1800" b="0" i="0" u="none" strike="noStrike" baseline="0" dirty="0">
                <a:solidFill>
                  <a:srgbClr val="4D4F53"/>
                </a:solidFill>
                <a:latin typeface="Georgia" panose="02040502050405020303" pitchFamily="18" charset="0"/>
              </a:rPr>
              <a:t> et </a:t>
            </a:r>
            <a:r>
              <a:rPr lang="en-US" sz="1800" b="0" i="0" u="none" strike="noStrike" baseline="0" dirty="0" err="1">
                <a:solidFill>
                  <a:srgbClr val="4D4F53"/>
                </a:solidFill>
                <a:latin typeface="Georgia" panose="02040502050405020303" pitchFamily="18" charset="0"/>
              </a:rPr>
              <a:t>fuga</a:t>
            </a:r>
            <a:r>
              <a:rPr lang="en-US" sz="1800" b="0" i="0" u="none" strike="noStrike" baseline="0" dirty="0">
                <a:solidFill>
                  <a:srgbClr val="4D4F53"/>
                </a:solidFill>
                <a:latin typeface="Georgia" panose="02040502050405020303" pitchFamily="18" charset="0"/>
              </a:rPr>
              <a:t>. </a:t>
            </a:r>
            <a:r>
              <a:rPr lang="en-US" sz="1800" b="0" i="0" u="none" strike="noStrike" baseline="0" dirty="0" err="1">
                <a:solidFill>
                  <a:srgbClr val="4D4F53"/>
                </a:solidFill>
                <a:latin typeface="Georgia" panose="02040502050405020303" pitchFamily="18" charset="0"/>
              </a:rPr>
              <a:t>Nectiur</a:t>
            </a:r>
            <a:r>
              <a:rPr lang="en-US" sz="1800" b="0" i="0" u="none" strike="noStrike" baseline="0" dirty="0">
                <a:solidFill>
                  <a:srgbClr val="4D4F53"/>
                </a:solidFill>
                <a:latin typeface="Georgia" panose="02040502050405020303" pitchFamily="18" charset="0"/>
              </a:rPr>
              <a:t> </a:t>
            </a:r>
            <a:r>
              <a:rPr lang="en-US" sz="1800" b="0" i="0" u="none" strike="noStrike" baseline="0" dirty="0" err="1">
                <a:solidFill>
                  <a:srgbClr val="4D4F53"/>
                </a:solidFill>
                <a:latin typeface="Georgia" panose="02040502050405020303" pitchFamily="18" charset="0"/>
              </a:rPr>
              <a:t>aliqui</a:t>
            </a:r>
            <a:r>
              <a:rPr lang="en-US" sz="1800" b="0" i="0" u="none" strike="noStrike" baseline="0" dirty="0">
                <a:solidFill>
                  <a:srgbClr val="4D4F53"/>
                </a:solidFill>
                <a:latin typeface="Georgia" panose="02040502050405020303" pitchFamily="18" charset="0"/>
              </a:rPr>
              <a:t> </a:t>
            </a:r>
            <a:r>
              <a:rPr lang="en-US" sz="1800" b="0" i="0" u="none" strike="noStrike" baseline="0" dirty="0" err="1">
                <a:solidFill>
                  <a:srgbClr val="4D4F53"/>
                </a:solidFill>
                <a:latin typeface="Georgia" panose="02040502050405020303" pitchFamily="18" charset="0"/>
              </a:rPr>
              <a:t>dolorro</a:t>
            </a:r>
            <a:r>
              <a:rPr lang="en-US" sz="1800" b="0" i="0" u="none" strike="noStrike" baseline="0" dirty="0">
                <a:solidFill>
                  <a:srgbClr val="4D4F53"/>
                </a:solidFill>
                <a:latin typeface="Georgia" panose="02040502050405020303" pitchFamily="18" charset="0"/>
              </a:rPr>
              <a:t> </a:t>
            </a:r>
            <a:r>
              <a:rPr lang="en-US" sz="1800" b="0" i="0" u="none" strike="noStrike" baseline="0" dirty="0" err="1">
                <a:solidFill>
                  <a:srgbClr val="4D4F53"/>
                </a:solidFill>
                <a:latin typeface="Georgia" panose="02040502050405020303" pitchFamily="18" charset="0"/>
              </a:rPr>
              <a:t>coratiis</a:t>
            </a:r>
            <a:r>
              <a:rPr lang="en-US" sz="1800" b="0" i="0" u="none" strike="noStrike" baseline="0" dirty="0">
                <a:solidFill>
                  <a:srgbClr val="4D4F53"/>
                </a:solidFill>
                <a:latin typeface="Georgia" panose="02040502050405020303" pitchFamily="18" charset="0"/>
              </a:rPr>
              <a:t> </a:t>
            </a:r>
            <a:r>
              <a:rPr lang="fr-FR" sz="1800" b="0" i="0" u="none" strike="noStrike" baseline="0" dirty="0" err="1">
                <a:solidFill>
                  <a:srgbClr val="4D4F53"/>
                </a:solidFill>
                <a:latin typeface="Georgia" panose="02040502050405020303" pitchFamily="18" charset="0"/>
              </a:rPr>
              <a:t>possint</a:t>
            </a:r>
            <a:r>
              <a:rPr lang="fr-FR" sz="1800" b="0" i="0" u="none" strike="noStrike" baseline="0" dirty="0">
                <a:solidFill>
                  <a:srgbClr val="4D4F53"/>
                </a:solidFill>
                <a:latin typeface="Georgia" panose="02040502050405020303" pitchFamily="18" charset="0"/>
              </a:rPr>
              <a:t>, officient </a:t>
            </a:r>
            <a:r>
              <a:rPr lang="fr-FR" sz="1800" b="0" i="0" u="none" strike="noStrike" baseline="0" dirty="0" err="1">
                <a:solidFill>
                  <a:srgbClr val="4D4F53"/>
                </a:solidFill>
                <a:latin typeface="Georgia" panose="02040502050405020303" pitchFamily="18" charset="0"/>
              </a:rPr>
              <a:t>pre</a:t>
            </a:r>
            <a:r>
              <a:rPr lang="fr-FR" sz="1800" b="0" i="0" u="none" strike="noStrike" baseline="0" dirty="0">
                <a:solidFill>
                  <a:srgbClr val="4D4F53"/>
                </a:solidFill>
                <a:latin typeface="Georgia" panose="02040502050405020303" pitchFamily="18" charset="0"/>
              </a:rPr>
              <a:t> ni </a:t>
            </a:r>
            <a:r>
              <a:rPr lang="fr-FR" sz="1800" b="0" i="0" u="none" strike="noStrike" baseline="0" dirty="0" err="1">
                <a:solidFill>
                  <a:srgbClr val="4D4F53"/>
                </a:solidFill>
                <a:latin typeface="Georgia" panose="02040502050405020303" pitchFamily="18" charset="0"/>
              </a:rPr>
              <a:t>tet</a:t>
            </a:r>
            <a:r>
              <a:rPr lang="fr-FR" sz="1800" b="0" i="0" u="none" strike="noStrike" baseline="0" dirty="0">
                <a:solidFill>
                  <a:srgbClr val="4D4F53"/>
                </a:solidFill>
                <a:latin typeface="Georgia" panose="02040502050405020303" pitchFamily="18" charset="0"/>
              </a:rPr>
              <a:t>, </a:t>
            </a:r>
            <a:r>
              <a:rPr lang="fr-FR" sz="1800" b="0" i="0" u="none" strike="noStrike" baseline="0" dirty="0" err="1">
                <a:solidFill>
                  <a:srgbClr val="4D4F53"/>
                </a:solidFill>
                <a:latin typeface="Georgia" panose="02040502050405020303" pitchFamily="18" charset="0"/>
              </a:rPr>
              <a:t>estotas</a:t>
            </a:r>
            <a:r>
              <a:rPr lang="fr-FR" sz="1800" b="0" i="0" u="none" strike="noStrike" baseline="0" dirty="0">
                <a:solidFill>
                  <a:srgbClr val="4D4F53"/>
                </a:solidFill>
                <a:latin typeface="Georgia" panose="02040502050405020303" pitchFamily="18" charset="0"/>
              </a:rPr>
              <a:t> </a:t>
            </a:r>
            <a:r>
              <a:rPr lang="fr-FR" sz="1800" b="0" i="0" u="none" strike="noStrike" baseline="0" dirty="0" err="1">
                <a:solidFill>
                  <a:srgbClr val="4D4F53"/>
                </a:solidFill>
                <a:latin typeface="Georgia" panose="02040502050405020303" pitchFamily="18" charset="0"/>
              </a:rPr>
              <a:t>moluptus</a:t>
            </a:r>
            <a:r>
              <a:rPr lang="fr-FR" sz="1800" b="0" i="0" u="none" strike="noStrike" baseline="0" dirty="0">
                <a:solidFill>
                  <a:srgbClr val="4D4F53"/>
                </a:solidFill>
                <a:latin typeface="Georgia" panose="02040502050405020303" pitchFamily="18" charset="0"/>
              </a:rPr>
              <a:t>.</a:t>
            </a:r>
          </a:p>
        </p:txBody>
      </p:sp>
    </p:spTree>
    <p:extLst>
      <p:ext uri="{BB962C8B-B14F-4D97-AF65-F5344CB8AC3E}">
        <p14:creationId xmlns:p14="http://schemas.microsoft.com/office/powerpoint/2010/main" val="644453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 List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137C3E-8382-4038-BF6E-016083EC706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6700" y="6305549"/>
            <a:ext cx="222123" cy="291275"/>
          </a:xfrm>
          <a:prstGeom prst="rect">
            <a:avLst/>
          </a:prstGeom>
        </p:spPr>
      </p:pic>
      <p:sp>
        <p:nvSpPr>
          <p:cNvPr id="6" name="Text Placeholder 5">
            <a:extLst>
              <a:ext uri="{FF2B5EF4-FFF2-40B4-BE49-F238E27FC236}">
                <a16:creationId xmlns:a16="http://schemas.microsoft.com/office/drawing/2014/main" id="{12B6814E-21FD-4E7B-9029-F587B8A0FAD1}"/>
              </a:ext>
            </a:extLst>
          </p:cNvPr>
          <p:cNvSpPr>
            <a:spLocks noGrp="1"/>
          </p:cNvSpPr>
          <p:nvPr>
            <p:ph type="body" sz="quarter" idx="11" hasCustomPrompt="1"/>
          </p:nvPr>
        </p:nvSpPr>
        <p:spPr>
          <a:xfrm>
            <a:off x="742950" y="2156588"/>
            <a:ext cx="5250346" cy="1754187"/>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CA" sz="2200" b="0" i="0" u="none" strike="noStrike" baseline="0" smtClean="0">
                <a:solidFill>
                  <a:schemeClr val="tx2"/>
                </a:solidFill>
                <a:latin typeface="+mj-lt"/>
                <a:ea typeface="STXinwei" panose="020B0503020204020204" pitchFamily="2" charset="-122"/>
              </a:defRPr>
            </a:lvl1pPr>
          </a:lstStyle>
          <a:p>
            <a:r>
              <a:rPr lang="en-CA" sz="2200" b="0" i="0" u="none" strike="noStrike" baseline="0" dirty="0">
                <a:solidFill>
                  <a:srgbClr val="4D4F53"/>
                </a:solidFill>
                <a:latin typeface="Verdana" panose="020B0604030504040204" pitchFamily="34" charset="0"/>
              </a:rPr>
              <a:t>If there’s a subtitle, put it here to make more room for the body copy on the right.</a:t>
            </a:r>
            <a:endParaRPr kumimoji="0" lang="en-CA" sz="2200" b="0" i="0" u="none" strike="noStrike" kern="1200" cap="none" spc="0" normalizeH="0" baseline="0" noProof="0" dirty="0">
              <a:ln>
                <a:noFill/>
              </a:ln>
              <a:solidFill>
                <a:srgbClr val="4D4F53"/>
              </a:solidFill>
              <a:effectLst/>
              <a:uLnTx/>
              <a:uFillTx/>
              <a:latin typeface="Verdana"/>
              <a:ea typeface="+mn-ea"/>
              <a:cs typeface="+mn-cs"/>
            </a:endParaRPr>
          </a:p>
        </p:txBody>
      </p:sp>
      <p:sp>
        <p:nvSpPr>
          <p:cNvPr id="11" name="Text Placeholder 10">
            <a:extLst>
              <a:ext uri="{FF2B5EF4-FFF2-40B4-BE49-F238E27FC236}">
                <a16:creationId xmlns:a16="http://schemas.microsoft.com/office/drawing/2014/main" id="{218E1F93-BB5E-4B44-A0DD-8FEF66598BCB}"/>
              </a:ext>
            </a:extLst>
          </p:cNvPr>
          <p:cNvSpPr>
            <a:spLocks noGrp="1"/>
          </p:cNvSpPr>
          <p:nvPr>
            <p:ph type="body" sz="quarter" idx="12" hasCustomPrompt="1"/>
          </p:nvPr>
        </p:nvSpPr>
        <p:spPr>
          <a:xfrm>
            <a:off x="6096000" y="1219141"/>
            <a:ext cx="5416550" cy="1675061"/>
          </a:xfrm>
        </p:spPr>
        <p:txBody>
          <a:bodyPr/>
          <a:lstStyle>
            <a:lvl1pPr marL="0" marR="0" indent="0" algn="l" defTabSz="914400" rtl="0" eaLnBrk="1" fontAlgn="auto" latinLnBrk="0" hangingPunct="1">
              <a:lnSpc>
                <a:spcPct val="114000"/>
              </a:lnSpc>
              <a:spcBef>
                <a:spcPts val="0"/>
              </a:spcBef>
              <a:spcAft>
                <a:spcPts val="0"/>
              </a:spcAft>
              <a:buClrTx/>
              <a:buSzTx/>
              <a:buFontTx/>
              <a:buNone/>
              <a:tabLst/>
              <a:defRPr lang="en-CA" sz="1800" b="0" i="0" u="none" strike="noStrike" baseline="0" smtClean="0"/>
            </a:lvl1pPr>
          </a:lstStyle>
          <a:p>
            <a:r>
              <a:rPr lang="en-US" sz="1800" b="0" i="0" u="none" strike="noStrike" baseline="0" dirty="0" err="1">
                <a:solidFill>
                  <a:srgbClr val="4D4F53"/>
                </a:solidFill>
                <a:latin typeface="Georgia" panose="02040502050405020303" pitchFamily="18" charset="0"/>
              </a:rPr>
              <a:t>Facipsunt</a:t>
            </a:r>
            <a:r>
              <a:rPr lang="en-US" sz="1800" b="0" i="0" u="none" strike="noStrike" baseline="0" dirty="0">
                <a:solidFill>
                  <a:srgbClr val="4D4F53"/>
                </a:solidFill>
                <a:latin typeface="Georgia" panose="02040502050405020303" pitchFamily="18" charset="0"/>
              </a:rPr>
              <a:t> </a:t>
            </a:r>
            <a:r>
              <a:rPr lang="en-US" sz="1800" b="0" i="0" u="none" strike="noStrike" baseline="0" dirty="0" err="1">
                <a:solidFill>
                  <a:srgbClr val="4D4F53"/>
                </a:solidFill>
                <a:latin typeface="Georgia" panose="02040502050405020303" pitchFamily="18" charset="0"/>
              </a:rPr>
              <a:t>lat</a:t>
            </a:r>
            <a:r>
              <a:rPr lang="en-US" sz="1800" b="0" i="0" u="none" strike="noStrike" baseline="0" dirty="0">
                <a:solidFill>
                  <a:srgbClr val="4D4F53"/>
                </a:solidFill>
                <a:latin typeface="Georgia" panose="02040502050405020303" pitchFamily="18" charset="0"/>
              </a:rPr>
              <a:t> </a:t>
            </a:r>
            <a:r>
              <a:rPr lang="en-US" sz="1800" b="0" i="0" u="none" strike="noStrike" baseline="0" dirty="0" err="1">
                <a:solidFill>
                  <a:srgbClr val="4D4F53"/>
                </a:solidFill>
                <a:latin typeface="Georgia" panose="02040502050405020303" pitchFamily="18" charset="0"/>
              </a:rPr>
              <a:t>molectae</a:t>
            </a:r>
            <a:r>
              <a:rPr lang="en-US" sz="1800" b="0" i="0" u="none" strike="noStrike" baseline="0" dirty="0">
                <a:solidFill>
                  <a:srgbClr val="4D4F53"/>
                </a:solidFill>
                <a:latin typeface="Georgia" panose="02040502050405020303" pitchFamily="18" charset="0"/>
              </a:rPr>
              <a:t> nit ad </a:t>
            </a:r>
            <a:r>
              <a:rPr lang="en-US" sz="1800" b="0" i="0" u="none" strike="noStrike" baseline="0" dirty="0" err="1">
                <a:solidFill>
                  <a:srgbClr val="4D4F53"/>
                </a:solidFill>
                <a:latin typeface="Georgia" panose="02040502050405020303" pitchFamily="18" charset="0"/>
              </a:rPr>
              <a:t>utempelesto</a:t>
            </a:r>
            <a:r>
              <a:rPr lang="en-US" sz="1800" b="0" i="0" u="none" strike="noStrike" baseline="0" dirty="0">
                <a:solidFill>
                  <a:srgbClr val="4D4F53"/>
                </a:solidFill>
                <a:latin typeface="Georgia" panose="02040502050405020303" pitchFamily="18" charset="0"/>
              </a:rPr>
              <a:t> </a:t>
            </a:r>
            <a:r>
              <a:rPr lang="pt-BR" sz="1800" b="0" i="0" u="none" strike="noStrike" baseline="0" dirty="0">
                <a:solidFill>
                  <a:srgbClr val="4D4F53"/>
                </a:solidFill>
                <a:latin typeface="Georgia" panose="02040502050405020303" pitchFamily="18" charset="0"/>
              </a:rPr>
              <a:t>berferfernam voluptam ut que nus quam iur </a:t>
            </a:r>
            <a:r>
              <a:rPr lang="fr-FR" sz="1800" b="0" i="0" u="none" strike="noStrike" baseline="0" dirty="0">
                <a:solidFill>
                  <a:srgbClr val="4D4F53"/>
                </a:solidFill>
                <a:latin typeface="Georgia" panose="02040502050405020303" pitchFamily="18" charset="0"/>
              </a:rPr>
              <a:t>re </a:t>
            </a:r>
            <a:r>
              <a:rPr lang="fr-FR" sz="1800" b="0" i="0" u="none" strike="noStrike" baseline="0" dirty="0" err="1">
                <a:solidFill>
                  <a:srgbClr val="4D4F53"/>
                </a:solidFill>
                <a:latin typeface="Georgia" panose="02040502050405020303" pitchFamily="18" charset="0"/>
              </a:rPr>
              <a:t>assunt</a:t>
            </a:r>
            <a:r>
              <a:rPr lang="fr-FR" sz="1800" b="0" i="0" u="none" strike="noStrike" baseline="0" dirty="0">
                <a:solidFill>
                  <a:srgbClr val="4D4F53"/>
                </a:solidFill>
                <a:latin typeface="Georgia" panose="02040502050405020303" pitchFamily="18" charset="0"/>
              </a:rPr>
              <a:t> </a:t>
            </a:r>
            <a:r>
              <a:rPr lang="fr-FR" sz="1800" b="0" i="0" u="none" strike="noStrike" baseline="0" dirty="0" err="1">
                <a:solidFill>
                  <a:srgbClr val="4D4F53"/>
                </a:solidFill>
                <a:latin typeface="Georgia" panose="02040502050405020303" pitchFamily="18" charset="0"/>
              </a:rPr>
              <a:t>elligent</a:t>
            </a:r>
            <a:r>
              <a:rPr lang="fr-FR" sz="1800" b="0" i="0" u="none" strike="noStrike" baseline="0" dirty="0">
                <a:solidFill>
                  <a:srgbClr val="4D4F53"/>
                </a:solidFill>
                <a:latin typeface="Georgia" panose="02040502050405020303" pitchFamily="18" charset="0"/>
              </a:rPr>
              <a:t> </a:t>
            </a:r>
            <a:r>
              <a:rPr lang="fr-FR" sz="1800" b="0" i="0" u="none" strike="noStrike" baseline="0" dirty="0" err="1">
                <a:solidFill>
                  <a:srgbClr val="4D4F53"/>
                </a:solidFill>
                <a:latin typeface="Georgia" panose="02040502050405020303" pitchFamily="18" charset="0"/>
              </a:rPr>
              <a:t>estruptatem</a:t>
            </a:r>
            <a:r>
              <a:rPr lang="fr-FR" sz="1800" b="0" i="0" u="none" strike="noStrike" baseline="0" dirty="0">
                <a:solidFill>
                  <a:srgbClr val="4D4F53"/>
                </a:solidFill>
                <a:latin typeface="Georgia" panose="02040502050405020303" pitchFamily="18" charset="0"/>
              </a:rPr>
              <a:t> </a:t>
            </a:r>
            <a:r>
              <a:rPr lang="fr-FR" sz="1800" b="0" i="0" u="none" strike="noStrike" baseline="0" dirty="0" err="1">
                <a:solidFill>
                  <a:srgbClr val="4D4F53"/>
                </a:solidFill>
                <a:latin typeface="Georgia" panose="02040502050405020303" pitchFamily="18" charset="0"/>
              </a:rPr>
              <a:t>quamet</a:t>
            </a:r>
            <a:r>
              <a:rPr lang="fr-FR" sz="1800" b="0" i="0" u="none" strike="noStrike" baseline="0" dirty="0">
                <a:solidFill>
                  <a:srgbClr val="4D4F53"/>
                </a:solidFill>
                <a:latin typeface="Georgia" panose="02040502050405020303" pitchFamily="18" charset="0"/>
              </a:rPr>
              <a:t> </a:t>
            </a:r>
            <a:r>
              <a:rPr lang="fr-FR" sz="1800" b="0" i="0" u="none" strike="noStrike" baseline="0" dirty="0" err="1">
                <a:solidFill>
                  <a:srgbClr val="4D4F53"/>
                </a:solidFill>
                <a:latin typeface="Georgia" panose="02040502050405020303" pitchFamily="18" charset="0"/>
              </a:rPr>
              <a:t>aut</a:t>
            </a:r>
            <a:r>
              <a:rPr lang="fr-FR" sz="1800" b="0" i="0" u="none" strike="noStrike" baseline="0" dirty="0">
                <a:solidFill>
                  <a:srgbClr val="4D4F53"/>
                </a:solidFill>
                <a:latin typeface="Georgia" panose="02040502050405020303" pitchFamily="18" charset="0"/>
              </a:rPr>
              <a:t> quo </a:t>
            </a:r>
            <a:r>
              <a:rPr lang="en-US" sz="1800" b="0" i="0" u="none" strike="noStrike" baseline="0" dirty="0" err="1">
                <a:solidFill>
                  <a:srgbClr val="4D4F53"/>
                </a:solidFill>
                <a:latin typeface="Georgia" panose="02040502050405020303" pitchFamily="18" charset="0"/>
              </a:rPr>
              <a:t>eventius</a:t>
            </a:r>
            <a:r>
              <a:rPr lang="en-US" sz="1800" b="0" i="0" u="none" strike="noStrike" baseline="0" dirty="0">
                <a:solidFill>
                  <a:srgbClr val="4D4F53"/>
                </a:solidFill>
                <a:latin typeface="Georgia" panose="02040502050405020303" pitchFamily="18" charset="0"/>
              </a:rPr>
              <a:t> et </a:t>
            </a:r>
            <a:r>
              <a:rPr lang="en-US" sz="1800" b="0" i="0" u="none" strike="noStrike" baseline="0" dirty="0" err="1">
                <a:solidFill>
                  <a:srgbClr val="4D4F53"/>
                </a:solidFill>
                <a:latin typeface="Georgia" panose="02040502050405020303" pitchFamily="18" charset="0"/>
              </a:rPr>
              <a:t>fuga</a:t>
            </a:r>
            <a:r>
              <a:rPr lang="en-US" sz="1800" b="0" i="0" u="none" strike="noStrike" baseline="0" dirty="0">
                <a:solidFill>
                  <a:srgbClr val="4D4F53"/>
                </a:solidFill>
                <a:latin typeface="Georgia" panose="02040502050405020303" pitchFamily="18" charset="0"/>
              </a:rPr>
              <a:t>. </a:t>
            </a:r>
            <a:r>
              <a:rPr lang="en-US" sz="1800" b="0" i="0" u="none" strike="noStrike" baseline="0" dirty="0" err="1">
                <a:solidFill>
                  <a:srgbClr val="4D4F53"/>
                </a:solidFill>
                <a:latin typeface="Georgia" panose="02040502050405020303" pitchFamily="18" charset="0"/>
              </a:rPr>
              <a:t>Nectiur</a:t>
            </a:r>
            <a:r>
              <a:rPr lang="en-US" sz="1800" b="0" i="0" u="none" strike="noStrike" baseline="0" dirty="0">
                <a:solidFill>
                  <a:srgbClr val="4D4F53"/>
                </a:solidFill>
                <a:latin typeface="Georgia" panose="02040502050405020303" pitchFamily="18" charset="0"/>
              </a:rPr>
              <a:t> </a:t>
            </a:r>
            <a:r>
              <a:rPr lang="en-US" sz="1800" b="0" i="0" u="none" strike="noStrike" baseline="0" dirty="0" err="1">
                <a:solidFill>
                  <a:srgbClr val="4D4F53"/>
                </a:solidFill>
                <a:latin typeface="Georgia" panose="02040502050405020303" pitchFamily="18" charset="0"/>
              </a:rPr>
              <a:t>aliqui</a:t>
            </a:r>
            <a:r>
              <a:rPr lang="en-US" sz="1800" b="0" i="0" u="none" strike="noStrike" baseline="0" dirty="0">
                <a:solidFill>
                  <a:srgbClr val="4D4F53"/>
                </a:solidFill>
                <a:latin typeface="Georgia" panose="02040502050405020303" pitchFamily="18" charset="0"/>
              </a:rPr>
              <a:t> </a:t>
            </a:r>
            <a:r>
              <a:rPr lang="en-US" sz="1800" b="0" i="0" u="none" strike="noStrike" baseline="0" dirty="0" err="1">
                <a:solidFill>
                  <a:srgbClr val="4D4F53"/>
                </a:solidFill>
                <a:latin typeface="Georgia" panose="02040502050405020303" pitchFamily="18" charset="0"/>
              </a:rPr>
              <a:t>dolorro</a:t>
            </a:r>
            <a:r>
              <a:rPr lang="en-US" sz="1800" b="0" i="0" u="none" strike="noStrike" baseline="0" dirty="0">
                <a:solidFill>
                  <a:srgbClr val="4D4F53"/>
                </a:solidFill>
                <a:latin typeface="Georgia" panose="02040502050405020303" pitchFamily="18" charset="0"/>
              </a:rPr>
              <a:t> </a:t>
            </a:r>
            <a:r>
              <a:rPr lang="en-US" sz="1800" b="0" i="0" u="none" strike="noStrike" baseline="0" dirty="0" err="1">
                <a:solidFill>
                  <a:srgbClr val="4D4F53"/>
                </a:solidFill>
                <a:latin typeface="Georgia" panose="02040502050405020303" pitchFamily="18" charset="0"/>
              </a:rPr>
              <a:t>coratiis</a:t>
            </a:r>
            <a:r>
              <a:rPr lang="en-US" sz="1800" b="0" i="0" u="none" strike="noStrike" baseline="0" dirty="0">
                <a:solidFill>
                  <a:srgbClr val="4D4F53"/>
                </a:solidFill>
                <a:latin typeface="Georgia" panose="02040502050405020303" pitchFamily="18" charset="0"/>
              </a:rPr>
              <a:t> </a:t>
            </a:r>
            <a:r>
              <a:rPr lang="fr-FR" sz="1800" b="0" i="0" u="none" strike="noStrike" baseline="0" dirty="0" err="1">
                <a:solidFill>
                  <a:srgbClr val="4D4F53"/>
                </a:solidFill>
                <a:latin typeface="Georgia" panose="02040502050405020303" pitchFamily="18" charset="0"/>
              </a:rPr>
              <a:t>possint</a:t>
            </a:r>
            <a:r>
              <a:rPr lang="fr-FR" sz="1800" b="0" i="0" u="none" strike="noStrike" baseline="0" dirty="0">
                <a:solidFill>
                  <a:srgbClr val="4D4F53"/>
                </a:solidFill>
                <a:latin typeface="Georgia" panose="02040502050405020303" pitchFamily="18" charset="0"/>
              </a:rPr>
              <a:t>, officient </a:t>
            </a:r>
            <a:r>
              <a:rPr lang="fr-FR" sz="1800" b="0" i="0" u="none" strike="noStrike" baseline="0" dirty="0" err="1">
                <a:solidFill>
                  <a:srgbClr val="4D4F53"/>
                </a:solidFill>
                <a:latin typeface="Georgia" panose="02040502050405020303" pitchFamily="18" charset="0"/>
              </a:rPr>
              <a:t>pre</a:t>
            </a:r>
            <a:r>
              <a:rPr lang="fr-FR" sz="1800" b="0" i="0" u="none" strike="noStrike" baseline="0" dirty="0">
                <a:solidFill>
                  <a:srgbClr val="4D4F53"/>
                </a:solidFill>
                <a:latin typeface="Georgia" panose="02040502050405020303" pitchFamily="18" charset="0"/>
              </a:rPr>
              <a:t> ni </a:t>
            </a:r>
            <a:r>
              <a:rPr lang="fr-FR" sz="1800" b="0" i="0" u="none" strike="noStrike" baseline="0" dirty="0" err="1">
                <a:solidFill>
                  <a:srgbClr val="4D4F53"/>
                </a:solidFill>
                <a:latin typeface="Georgia" panose="02040502050405020303" pitchFamily="18" charset="0"/>
              </a:rPr>
              <a:t>tet</a:t>
            </a:r>
            <a:r>
              <a:rPr lang="fr-FR" sz="1800" b="0" i="0" u="none" strike="noStrike" baseline="0" dirty="0">
                <a:solidFill>
                  <a:srgbClr val="4D4F53"/>
                </a:solidFill>
                <a:latin typeface="Georgia" panose="02040502050405020303" pitchFamily="18" charset="0"/>
              </a:rPr>
              <a:t>, </a:t>
            </a:r>
            <a:r>
              <a:rPr lang="fr-FR" sz="1800" b="0" i="0" u="none" strike="noStrike" baseline="0" dirty="0" err="1">
                <a:solidFill>
                  <a:srgbClr val="4D4F53"/>
                </a:solidFill>
                <a:latin typeface="Georgia" panose="02040502050405020303" pitchFamily="18" charset="0"/>
              </a:rPr>
              <a:t>estotas</a:t>
            </a:r>
            <a:r>
              <a:rPr lang="fr-FR" sz="1800" b="0" i="0" u="none" strike="noStrike" baseline="0" dirty="0">
                <a:solidFill>
                  <a:srgbClr val="4D4F53"/>
                </a:solidFill>
                <a:latin typeface="Georgia" panose="02040502050405020303" pitchFamily="18" charset="0"/>
              </a:rPr>
              <a:t> </a:t>
            </a:r>
            <a:r>
              <a:rPr lang="fr-FR" sz="1800" b="0" i="0" u="none" strike="noStrike" baseline="0" dirty="0" err="1">
                <a:solidFill>
                  <a:srgbClr val="4D4F53"/>
                </a:solidFill>
                <a:latin typeface="Georgia" panose="02040502050405020303" pitchFamily="18" charset="0"/>
              </a:rPr>
              <a:t>moluptus</a:t>
            </a:r>
            <a:r>
              <a:rPr lang="fr-FR" sz="1800" b="0" i="0" u="none" strike="noStrike" baseline="0" dirty="0">
                <a:solidFill>
                  <a:srgbClr val="4D4F53"/>
                </a:solidFill>
                <a:latin typeface="Georgia" panose="02040502050405020303" pitchFamily="18" charset="0"/>
              </a:rPr>
              <a:t>.</a:t>
            </a:r>
          </a:p>
          <a:p>
            <a:endParaRPr lang="fr-FR" sz="1800" b="0" i="0" u="none" strike="noStrike" baseline="0" dirty="0">
              <a:solidFill>
                <a:srgbClr val="4D4F53"/>
              </a:solidFill>
              <a:latin typeface="Georgia" panose="02040502050405020303" pitchFamily="18" charset="0"/>
            </a:endParaRPr>
          </a:p>
        </p:txBody>
      </p:sp>
      <p:pic>
        <p:nvPicPr>
          <p:cNvPr id="7" name="Picture 6">
            <a:extLst>
              <a:ext uri="{FF2B5EF4-FFF2-40B4-BE49-F238E27FC236}">
                <a16:creationId xmlns:a16="http://schemas.microsoft.com/office/drawing/2014/main" id="{7847A3A8-3821-4AD1-93CB-3419046F0C9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6700" y="6305549"/>
            <a:ext cx="222123" cy="291275"/>
          </a:xfrm>
          <a:prstGeom prst="rect">
            <a:avLst/>
          </a:prstGeom>
        </p:spPr>
      </p:pic>
      <p:sp>
        <p:nvSpPr>
          <p:cNvPr id="9" name="Text Placeholder 2">
            <a:extLst>
              <a:ext uri="{FF2B5EF4-FFF2-40B4-BE49-F238E27FC236}">
                <a16:creationId xmlns:a16="http://schemas.microsoft.com/office/drawing/2014/main" id="{8D03E972-533C-4E83-B14E-A99FE48EF31C}"/>
              </a:ext>
            </a:extLst>
          </p:cNvPr>
          <p:cNvSpPr>
            <a:spLocks noGrp="1"/>
          </p:cNvSpPr>
          <p:nvPr>
            <p:ph type="body" sz="quarter" idx="10" hasCustomPrompt="1"/>
          </p:nvPr>
        </p:nvSpPr>
        <p:spPr>
          <a:xfrm>
            <a:off x="749300" y="1209894"/>
            <a:ext cx="5250345" cy="8873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2400" b="1">
                <a:solidFill>
                  <a:schemeClr val="accent1"/>
                </a:solidFill>
                <a:latin typeface="+mj-lt"/>
              </a:defRPr>
            </a:lvl1pPr>
          </a:lstStyle>
          <a:p>
            <a:pPr lvl="0"/>
            <a:r>
              <a:rPr lang="en-CA" dirty="0"/>
              <a:t>Slide main title for a text-only page.</a:t>
            </a:r>
          </a:p>
        </p:txBody>
      </p:sp>
      <p:sp>
        <p:nvSpPr>
          <p:cNvPr id="10" name="Text Placeholder 9">
            <a:extLst>
              <a:ext uri="{FF2B5EF4-FFF2-40B4-BE49-F238E27FC236}">
                <a16:creationId xmlns:a16="http://schemas.microsoft.com/office/drawing/2014/main" id="{0989BFD1-CDCE-4826-83F2-BD918E212345}"/>
              </a:ext>
            </a:extLst>
          </p:cNvPr>
          <p:cNvSpPr>
            <a:spLocks noGrp="1"/>
          </p:cNvSpPr>
          <p:nvPr>
            <p:ph type="body" sz="quarter" idx="13" hasCustomPrompt="1"/>
          </p:nvPr>
        </p:nvSpPr>
        <p:spPr>
          <a:xfrm>
            <a:off x="6096000" y="2944347"/>
            <a:ext cx="5416550" cy="966428"/>
          </a:xfrm>
        </p:spPr>
        <p:txBody>
          <a:bodyPr/>
          <a:lstStyle>
            <a:lvl1pPr marL="0" indent="0">
              <a:buFontTx/>
              <a:buNone/>
              <a:defRPr sz="1800"/>
            </a:lvl1pPr>
            <a:lvl5pPr marL="228600" indent="-228600">
              <a:defRPr/>
            </a:lvl5pPr>
          </a:lstStyle>
          <a:p>
            <a:pPr lvl="4"/>
            <a:r>
              <a:rPr lang="en-US" dirty="0"/>
              <a:t>Small bulleted list item 1 – choose direct formatting for bullets on the Home tab</a:t>
            </a:r>
          </a:p>
          <a:p>
            <a:pPr lvl="4"/>
            <a:r>
              <a:rPr lang="en-US" dirty="0"/>
              <a:t>Small bulleted list item 2</a:t>
            </a:r>
          </a:p>
        </p:txBody>
      </p:sp>
      <p:sp>
        <p:nvSpPr>
          <p:cNvPr id="12" name="Text Placeholder 9">
            <a:extLst>
              <a:ext uri="{FF2B5EF4-FFF2-40B4-BE49-F238E27FC236}">
                <a16:creationId xmlns:a16="http://schemas.microsoft.com/office/drawing/2014/main" id="{8F1F36B8-E941-4ABD-AD25-BC0B16B882E4}"/>
              </a:ext>
            </a:extLst>
          </p:cNvPr>
          <p:cNvSpPr>
            <a:spLocks noGrp="1"/>
          </p:cNvSpPr>
          <p:nvPr>
            <p:ph type="body" sz="quarter" idx="14" hasCustomPrompt="1"/>
          </p:nvPr>
        </p:nvSpPr>
        <p:spPr>
          <a:xfrm>
            <a:off x="6096000" y="3956619"/>
            <a:ext cx="5416550" cy="1016762"/>
          </a:xfrm>
        </p:spPr>
        <p:txBody>
          <a:bodyPr/>
          <a:lstStyle>
            <a:lvl1pPr marL="0" indent="0">
              <a:buFontTx/>
              <a:buNone/>
              <a:defRPr sz="1800"/>
            </a:lvl1pPr>
            <a:lvl5pPr marL="342900" marR="0" indent="-342900" algn="l" defTabSz="914400" rtl="0" eaLnBrk="1" fontAlgn="auto" latinLnBrk="0" hangingPunct="1">
              <a:lnSpc>
                <a:spcPct val="90000"/>
              </a:lnSpc>
              <a:spcBef>
                <a:spcPts val="500"/>
              </a:spcBef>
              <a:spcAft>
                <a:spcPts val="0"/>
              </a:spcAft>
              <a:buClr>
                <a:schemeClr val="accent2"/>
              </a:buClr>
              <a:buSzTx/>
              <a:buFont typeface="+mj-lt"/>
              <a:buAutoNum type="arabicPeriod"/>
              <a:tabLst/>
              <a:defRPr/>
            </a:lvl5pPr>
          </a:lstStyle>
          <a:p>
            <a:pPr marL="342900" marR="0" lvl="4" indent="-342900" algn="l" defTabSz="914400" rtl="0" eaLnBrk="1" fontAlgn="auto" latinLnBrk="0" hangingPunct="1">
              <a:lnSpc>
                <a:spcPct val="90000"/>
              </a:lnSpc>
              <a:spcBef>
                <a:spcPts val="500"/>
              </a:spcBef>
              <a:spcAft>
                <a:spcPts val="0"/>
              </a:spcAft>
              <a:buClr>
                <a:schemeClr val="accent2"/>
              </a:buClr>
              <a:buSzTx/>
              <a:buFont typeface="+mj-lt"/>
              <a:buAutoNum type="arabicPeriod"/>
              <a:tabLst/>
              <a:defRPr/>
            </a:pPr>
            <a:r>
              <a:rPr lang="en-US" dirty="0"/>
              <a:t>Small numbered list item 1 – choose direct formatting for bullets on the Home tab</a:t>
            </a:r>
          </a:p>
          <a:p>
            <a:pPr lvl="4"/>
            <a:r>
              <a:rPr lang="en-US" dirty="0"/>
              <a:t>Small numbered list item 2</a:t>
            </a:r>
          </a:p>
        </p:txBody>
      </p:sp>
    </p:spTree>
    <p:extLst>
      <p:ext uri="{BB962C8B-B14F-4D97-AF65-F5344CB8AC3E}">
        <p14:creationId xmlns:p14="http://schemas.microsoft.com/office/powerpoint/2010/main" val="35723414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5D7771-F70B-42C4-B3A3-50304158B48A}"/>
              </a:ext>
            </a:extLst>
          </p:cNvPr>
          <p:cNvSpPr>
            <a:spLocks noGrp="1"/>
          </p:cNvSpPr>
          <p:nvPr>
            <p:ph type="body" sz="quarter" idx="10" hasCustomPrompt="1"/>
          </p:nvPr>
        </p:nvSpPr>
        <p:spPr>
          <a:xfrm>
            <a:off x="369719" y="5228897"/>
            <a:ext cx="11072812" cy="493713"/>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bg1"/>
                </a:solidFill>
                <a:latin typeface="+mj-lt"/>
              </a:defRPr>
            </a:lvl1pPr>
          </a:lstStyle>
          <a:p>
            <a:pPr lvl="0"/>
            <a:r>
              <a:rPr lang="en-CA" dirty="0"/>
              <a:t>Presenter Name</a:t>
            </a:r>
          </a:p>
        </p:txBody>
      </p:sp>
      <p:sp>
        <p:nvSpPr>
          <p:cNvPr id="4" name="Text Placeholder 3">
            <a:extLst>
              <a:ext uri="{FF2B5EF4-FFF2-40B4-BE49-F238E27FC236}">
                <a16:creationId xmlns:a16="http://schemas.microsoft.com/office/drawing/2014/main" id="{A582C0F4-DC12-4B3B-96D9-59820C6C8278}"/>
              </a:ext>
            </a:extLst>
          </p:cNvPr>
          <p:cNvSpPr>
            <a:spLocks noGrp="1"/>
          </p:cNvSpPr>
          <p:nvPr>
            <p:ph type="body" sz="quarter" idx="11" hasCustomPrompt="1"/>
          </p:nvPr>
        </p:nvSpPr>
        <p:spPr>
          <a:xfrm>
            <a:off x="369975" y="5722938"/>
            <a:ext cx="3536950" cy="493712"/>
          </a:xfrm>
        </p:spPr>
        <p:txBody>
          <a:bodyPr>
            <a:normAutofit/>
          </a:bodyPr>
          <a:lstStyle>
            <a:lvl1pPr marL="0" indent="0">
              <a:buFontTx/>
              <a:buNone/>
              <a:defRPr sz="1800">
                <a:solidFill>
                  <a:schemeClr val="accent3"/>
                </a:solidFill>
                <a:latin typeface="+mj-lt"/>
              </a:defRPr>
            </a:lvl1pPr>
          </a:lstStyle>
          <a:p>
            <a:pPr lvl="0"/>
            <a:r>
              <a:rPr lang="en-US" dirty="0"/>
              <a:t>555-555-5555</a:t>
            </a:r>
          </a:p>
        </p:txBody>
      </p:sp>
    </p:spTree>
    <p:extLst>
      <p:ext uri="{BB962C8B-B14F-4D97-AF65-F5344CB8AC3E}">
        <p14:creationId xmlns:p14="http://schemas.microsoft.com/office/powerpoint/2010/main" val="2082783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3BBB-773A-AE8A-070B-FC617B12C8C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05F11CB-D802-95C1-A5A3-02B4FFF70D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4364B14-6051-A799-E423-FA77D25C7CE8}"/>
              </a:ext>
            </a:extLst>
          </p:cNvPr>
          <p:cNvSpPr>
            <a:spLocks noGrp="1"/>
          </p:cNvSpPr>
          <p:nvPr>
            <p:ph type="dt" sz="half" idx="10"/>
          </p:nvPr>
        </p:nvSpPr>
        <p:spPr/>
        <p:txBody>
          <a:bodyPr/>
          <a:lstStyle/>
          <a:p>
            <a:fld id="{2745CABE-C826-4A9E-BC41-22035AAA40BB}" type="datetimeFigureOut">
              <a:rPr lang="en-CA" smtClean="0"/>
              <a:t>2024-02-05</a:t>
            </a:fld>
            <a:endParaRPr lang="en-CA"/>
          </a:p>
        </p:txBody>
      </p:sp>
      <p:sp>
        <p:nvSpPr>
          <p:cNvPr id="5" name="Footer Placeholder 4">
            <a:extLst>
              <a:ext uri="{FF2B5EF4-FFF2-40B4-BE49-F238E27FC236}">
                <a16:creationId xmlns:a16="http://schemas.microsoft.com/office/drawing/2014/main" id="{8715B023-CCCB-3FC5-6584-B869613CC5A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06FAAD1-BC23-10E3-8419-F21BF4F2EDBD}"/>
              </a:ext>
            </a:extLst>
          </p:cNvPr>
          <p:cNvSpPr>
            <a:spLocks noGrp="1"/>
          </p:cNvSpPr>
          <p:nvPr>
            <p:ph type="sldNum" sz="quarter" idx="12"/>
          </p:nvPr>
        </p:nvSpPr>
        <p:spPr/>
        <p:txBody>
          <a:bodyPr/>
          <a:lstStyle/>
          <a:p>
            <a:fld id="{9970D6F9-BB1D-4980-B593-B749C335107B}" type="slidenum">
              <a:rPr lang="en-CA" smtClean="0"/>
              <a:t>‹#›</a:t>
            </a:fld>
            <a:endParaRPr lang="en-CA"/>
          </a:p>
        </p:txBody>
      </p:sp>
    </p:spTree>
    <p:extLst>
      <p:ext uri="{BB962C8B-B14F-4D97-AF65-F5344CB8AC3E}">
        <p14:creationId xmlns:p14="http://schemas.microsoft.com/office/powerpoint/2010/main" val="3848328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6C5E6-D3F8-FD1A-1BD9-9955B41FCA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E6935D68-7739-FD25-387C-BF2F7AAA8A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DB4FC1-29C4-E174-9CFC-0BAD6A3093B3}"/>
              </a:ext>
            </a:extLst>
          </p:cNvPr>
          <p:cNvSpPr>
            <a:spLocks noGrp="1"/>
          </p:cNvSpPr>
          <p:nvPr>
            <p:ph type="dt" sz="half" idx="10"/>
          </p:nvPr>
        </p:nvSpPr>
        <p:spPr/>
        <p:txBody>
          <a:bodyPr/>
          <a:lstStyle/>
          <a:p>
            <a:fld id="{2745CABE-C826-4A9E-BC41-22035AAA40BB}" type="datetimeFigureOut">
              <a:rPr lang="en-CA" smtClean="0"/>
              <a:t>2024-02-05</a:t>
            </a:fld>
            <a:endParaRPr lang="en-CA"/>
          </a:p>
        </p:txBody>
      </p:sp>
      <p:sp>
        <p:nvSpPr>
          <p:cNvPr id="5" name="Footer Placeholder 4">
            <a:extLst>
              <a:ext uri="{FF2B5EF4-FFF2-40B4-BE49-F238E27FC236}">
                <a16:creationId xmlns:a16="http://schemas.microsoft.com/office/drawing/2014/main" id="{38846F00-E653-384E-77BA-A73AA2B8C2F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AF4FC60-46A2-A575-94C4-6A2C0CD1C30A}"/>
              </a:ext>
            </a:extLst>
          </p:cNvPr>
          <p:cNvSpPr>
            <a:spLocks noGrp="1"/>
          </p:cNvSpPr>
          <p:nvPr>
            <p:ph type="sldNum" sz="quarter" idx="12"/>
          </p:nvPr>
        </p:nvSpPr>
        <p:spPr/>
        <p:txBody>
          <a:bodyPr/>
          <a:lstStyle/>
          <a:p>
            <a:fld id="{9970D6F9-BB1D-4980-B593-B749C335107B}" type="slidenum">
              <a:rPr lang="en-CA" smtClean="0"/>
              <a:t>‹#›</a:t>
            </a:fld>
            <a:endParaRPr lang="en-CA"/>
          </a:p>
        </p:txBody>
      </p:sp>
    </p:spTree>
    <p:extLst>
      <p:ext uri="{BB962C8B-B14F-4D97-AF65-F5344CB8AC3E}">
        <p14:creationId xmlns:p14="http://schemas.microsoft.com/office/powerpoint/2010/main" val="2130122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D1F4-0594-1CDA-BDA0-ABA9F7A06A7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8DBE5EC1-20C8-D66B-1268-01001CC8A4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D4B8F1A7-B8EB-F84A-BE2D-7B3608CE30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1465C3B6-84B9-DB55-3AB3-B6B888689B75}"/>
              </a:ext>
            </a:extLst>
          </p:cNvPr>
          <p:cNvSpPr>
            <a:spLocks noGrp="1"/>
          </p:cNvSpPr>
          <p:nvPr>
            <p:ph type="dt" sz="half" idx="10"/>
          </p:nvPr>
        </p:nvSpPr>
        <p:spPr/>
        <p:txBody>
          <a:bodyPr/>
          <a:lstStyle/>
          <a:p>
            <a:fld id="{2745CABE-C826-4A9E-BC41-22035AAA40BB}" type="datetimeFigureOut">
              <a:rPr lang="en-CA" smtClean="0"/>
              <a:t>2024-02-05</a:t>
            </a:fld>
            <a:endParaRPr lang="en-CA"/>
          </a:p>
        </p:txBody>
      </p:sp>
      <p:sp>
        <p:nvSpPr>
          <p:cNvPr id="6" name="Footer Placeholder 5">
            <a:extLst>
              <a:ext uri="{FF2B5EF4-FFF2-40B4-BE49-F238E27FC236}">
                <a16:creationId xmlns:a16="http://schemas.microsoft.com/office/drawing/2014/main" id="{C9B27944-F158-AE4B-4C45-6D0EEFD674E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A760F12-9577-990E-D8C8-6F009F0BAAE0}"/>
              </a:ext>
            </a:extLst>
          </p:cNvPr>
          <p:cNvSpPr>
            <a:spLocks noGrp="1"/>
          </p:cNvSpPr>
          <p:nvPr>
            <p:ph type="sldNum" sz="quarter" idx="12"/>
          </p:nvPr>
        </p:nvSpPr>
        <p:spPr/>
        <p:txBody>
          <a:bodyPr/>
          <a:lstStyle/>
          <a:p>
            <a:fld id="{9970D6F9-BB1D-4980-B593-B749C335107B}" type="slidenum">
              <a:rPr lang="en-CA" smtClean="0"/>
              <a:t>‹#›</a:t>
            </a:fld>
            <a:endParaRPr lang="en-CA"/>
          </a:p>
        </p:txBody>
      </p:sp>
    </p:spTree>
    <p:extLst>
      <p:ext uri="{BB962C8B-B14F-4D97-AF65-F5344CB8AC3E}">
        <p14:creationId xmlns:p14="http://schemas.microsoft.com/office/powerpoint/2010/main" val="1307607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BBC68-681F-A988-7A5F-B299CAAE3856}"/>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69593A2-91DD-B325-9888-4772D6D29A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B153E1-4274-1A6C-366C-6DF63BCD8C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9044EBDB-42C6-39F2-4B45-2E6283762A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E35E9B-76F3-65A3-C3A3-6F204594FD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8EE42C9C-7B1C-4412-30F7-68EB7E685C42}"/>
              </a:ext>
            </a:extLst>
          </p:cNvPr>
          <p:cNvSpPr>
            <a:spLocks noGrp="1"/>
          </p:cNvSpPr>
          <p:nvPr>
            <p:ph type="dt" sz="half" idx="10"/>
          </p:nvPr>
        </p:nvSpPr>
        <p:spPr/>
        <p:txBody>
          <a:bodyPr/>
          <a:lstStyle/>
          <a:p>
            <a:fld id="{2745CABE-C826-4A9E-BC41-22035AAA40BB}" type="datetimeFigureOut">
              <a:rPr lang="en-CA" smtClean="0"/>
              <a:t>2024-02-05</a:t>
            </a:fld>
            <a:endParaRPr lang="en-CA"/>
          </a:p>
        </p:txBody>
      </p:sp>
      <p:sp>
        <p:nvSpPr>
          <p:cNvPr id="8" name="Footer Placeholder 7">
            <a:extLst>
              <a:ext uri="{FF2B5EF4-FFF2-40B4-BE49-F238E27FC236}">
                <a16:creationId xmlns:a16="http://schemas.microsoft.com/office/drawing/2014/main" id="{C1F79A24-C2ED-9F7A-077A-70B78B731DFB}"/>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F280DBF9-9B74-79C4-829E-9600B1359EB0}"/>
              </a:ext>
            </a:extLst>
          </p:cNvPr>
          <p:cNvSpPr>
            <a:spLocks noGrp="1"/>
          </p:cNvSpPr>
          <p:nvPr>
            <p:ph type="sldNum" sz="quarter" idx="12"/>
          </p:nvPr>
        </p:nvSpPr>
        <p:spPr/>
        <p:txBody>
          <a:bodyPr/>
          <a:lstStyle/>
          <a:p>
            <a:fld id="{9970D6F9-BB1D-4980-B593-B749C335107B}" type="slidenum">
              <a:rPr lang="en-CA" smtClean="0"/>
              <a:t>‹#›</a:t>
            </a:fld>
            <a:endParaRPr lang="en-CA"/>
          </a:p>
        </p:txBody>
      </p:sp>
    </p:spTree>
    <p:extLst>
      <p:ext uri="{BB962C8B-B14F-4D97-AF65-F5344CB8AC3E}">
        <p14:creationId xmlns:p14="http://schemas.microsoft.com/office/powerpoint/2010/main" val="3986635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95974-155E-183E-61C0-294ABCD94005}"/>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DD6B7486-0DFE-F73A-E9E5-33F2F3B0B295}"/>
              </a:ext>
            </a:extLst>
          </p:cNvPr>
          <p:cNvSpPr>
            <a:spLocks noGrp="1"/>
          </p:cNvSpPr>
          <p:nvPr>
            <p:ph type="dt" sz="half" idx="10"/>
          </p:nvPr>
        </p:nvSpPr>
        <p:spPr/>
        <p:txBody>
          <a:bodyPr/>
          <a:lstStyle/>
          <a:p>
            <a:fld id="{2745CABE-C826-4A9E-BC41-22035AAA40BB}" type="datetimeFigureOut">
              <a:rPr lang="en-CA" smtClean="0"/>
              <a:t>2024-02-05</a:t>
            </a:fld>
            <a:endParaRPr lang="en-CA"/>
          </a:p>
        </p:txBody>
      </p:sp>
      <p:sp>
        <p:nvSpPr>
          <p:cNvPr id="4" name="Footer Placeholder 3">
            <a:extLst>
              <a:ext uri="{FF2B5EF4-FFF2-40B4-BE49-F238E27FC236}">
                <a16:creationId xmlns:a16="http://schemas.microsoft.com/office/drawing/2014/main" id="{D17BB058-4E64-3616-B880-C4F75AF5B5B2}"/>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BC27220C-7E22-D4C3-A0A8-BA0523AD0D59}"/>
              </a:ext>
            </a:extLst>
          </p:cNvPr>
          <p:cNvSpPr>
            <a:spLocks noGrp="1"/>
          </p:cNvSpPr>
          <p:nvPr>
            <p:ph type="sldNum" sz="quarter" idx="12"/>
          </p:nvPr>
        </p:nvSpPr>
        <p:spPr/>
        <p:txBody>
          <a:bodyPr/>
          <a:lstStyle/>
          <a:p>
            <a:fld id="{9970D6F9-BB1D-4980-B593-B749C335107B}" type="slidenum">
              <a:rPr lang="en-CA" smtClean="0"/>
              <a:t>‹#›</a:t>
            </a:fld>
            <a:endParaRPr lang="en-CA"/>
          </a:p>
        </p:txBody>
      </p:sp>
    </p:spTree>
    <p:extLst>
      <p:ext uri="{BB962C8B-B14F-4D97-AF65-F5344CB8AC3E}">
        <p14:creationId xmlns:p14="http://schemas.microsoft.com/office/powerpoint/2010/main" val="3649047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20D69B-0186-2A2B-2D1C-57F347745C35}"/>
              </a:ext>
            </a:extLst>
          </p:cNvPr>
          <p:cNvSpPr>
            <a:spLocks noGrp="1"/>
          </p:cNvSpPr>
          <p:nvPr>
            <p:ph type="dt" sz="half" idx="10"/>
          </p:nvPr>
        </p:nvSpPr>
        <p:spPr/>
        <p:txBody>
          <a:bodyPr/>
          <a:lstStyle/>
          <a:p>
            <a:fld id="{2745CABE-C826-4A9E-BC41-22035AAA40BB}" type="datetimeFigureOut">
              <a:rPr lang="en-CA" smtClean="0"/>
              <a:t>2024-02-05</a:t>
            </a:fld>
            <a:endParaRPr lang="en-CA"/>
          </a:p>
        </p:txBody>
      </p:sp>
      <p:sp>
        <p:nvSpPr>
          <p:cNvPr id="3" name="Footer Placeholder 2">
            <a:extLst>
              <a:ext uri="{FF2B5EF4-FFF2-40B4-BE49-F238E27FC236}">
                <a16:creationId xmlns:a16="http://schemas.microsoft.com/office/drawing/2014/main" id="{AC8F695A-BE1B-8266-AF67-667E4FA102C6}"/>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A84EDBCB-8CF3-16CA-266A-C5EF237D6570}"/>
              </a:ext>
            </a:extLst>
          </p:cNvPr>
          <p:cNvSpPr>
            <a:spLocks noGrp="1"/>
          </p:cNvSpPr>
          <p:nvPr>
            <p:ph type="sldNum" sz="quarter" idx="12"/>
          </p:nvPr>
        </p:nvSpPr>
        <p:spPr/>
        <p:txBody>
          <a:bodyPr/>
          <a:lstStyle/>
          <a:p>
            <a:fld id="{9970D6F9-BB1D-4980-B593-B749C335107B}" type="slidenum">
              <a:rPr lang="en-CA" smtClean="0"/>
              <a:t>‹#›</a:t>
            </a:fld>
            <a:endParaRPr lang="en-CA"/>
          </a:p>
        </p:txBody>
      </p:sp>
    </p:spTree>
    <p:extLst>
      <p:ext uri="{BB962C8B-B14F-4D97-AF65-F5344CB8AC3E}">
        <p14:creationId xmlns:p14="http://schemas.microsoft.com/office/powerpoint/2010/main" val="619819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79429-4240-3C3C-3BE1-D2AC7917C7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05127E4E-5FD4-60EB-0527-785A5CCA0A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315F744D-47EE-3149-46FC-1596B7BBBD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C3F9BA-566B-6368-7D59-EE2E130F1085}"/>
              </a:ext>
            </a:extLst>
          </p:cNvPr>
          <p:cNvSpPr>
            <a:spLocks noGrp="1"/>
          </p:cNvSpPr>
          <p:nvPr>
            <p:ph type="dt" sz="half" idx="10"/>
          </p:nvPr>
        </p:nvSpPr>
        <p:spPr/>
        <p:txBody>
          <a:bodyPr/>
          <a:lstStyle/>
          <a:p>
            <a:fld id="{2745CABE-C826-4A9E-BC41-22035AAA40BB}" type="datetimeFigureOut">
              <a:rPr lang="en-CA" smtClean="0"/>
              <a:t>2024-02-05</a:t>
            </a:fld>
            <a:endParaRPr lang="en-CA"/>
          </a:p>
        </p:txBody>
      </p:sp>
      <p:sp>
        <p:nvSpPr>
          <p:cNvPr id="6" name="Footer Placeholder 5">
            <a:extLst>
              <a:ext uri="{FF2B5EF4-FFF2-40B4-BE49-F238E27FC236}">
                <a16:creationId xmlns:a16="http://schemas.microsoft.com/office/drawing/2014/main" id="{0E67E56D-48D7-9CE6-FFB7-B8809D434980}"/>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6C81372-AB5D-47EE-D386-1D898AE08642}"/>
              </a:ext>
            </a:extLst>
          </p:cNvPr>
          <p:cNvSpPr>
            <a:spLocks noGrp="1"/>
          </p:cNvSpPr>
          <p:nvPr>
            <p:ph type="sldNum" sz="quarter" idx="12"/>
          </p:nvPr>
        </p:nvSpPr>
        <p:spPr/>
        <p:txBody>
          <a:bodyPr/>
          <a:lstStyle/>
          <a:p>
            <a:fld id="{9970D6F9-BB1D-4980-B593-B749C335107B}" type="slidenum">
              <a:rPr lang="en-CA" smtClean="0"/>
              <a:t>‹#›</a:t>
            </a:fld>
            <a:endParaRPr lang="en-CA"/>
          </a:p>
        </p:txBody>
      </p:sp>
    </p:spTree>
    <p:extLst>
      <p:ext uri="{BB962C8B-B14F-4D97-AF65-F5344CB8AC3E}">
        <p14:creationId xmlns:p14="http://schemas.microsoft.com/office/powerpoint/2010/main" val="1352095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91953-4971-E76C-3C04-2B3C6297AA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564BAE3A-D41A-AAEB-9CAF-668D710E14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9B4D0FAE-ED32-2840-B9A6-3DFBECF42F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3417A7-E282-5322-F36A-DCE6F0558EB0}"/>
              </a:ext>
            </a:extLst>
          </p:cNvPr>
          <p:cNvSpPr>
            <a:spLocks noGrp="1"/>
          </p:cNvSpPr>
          <p:nvPr>
            <p:ph type="dt" sz="half" idx="10"/>
          </p:nvPr>
        </p:nvSpPr>
        <p:spPr/>
        <p:txBody>
          <a:bodyPr/>
          <a:lstStyle/>
          <a:p>
            <a:fld id="{2745CABE-C826-4A9E-BC41-22035AAA40BB}" type="datetimeFigureOut">
              <a:rPr lang="en-CA" smtClean="0"/>
              <a:t>2024-02-05</a:t>
            </a:fld>
            <a:endParaRPr lang="en-CA"/>
          </a:p>
        </p:txBody>
      </p:sp>
      <p:sp>
        <p:nvSpPr>
          <p:cNvPr id="6" name="Footer Placeholder 5">
            <a:extLst>
              <a:ext uri="{FF2B5EF4-FFF2-40B4-BE49-F238E27FC236}">
                <a16:creationId xmlns:a16="http://schemas.microsoft.com/office/drawing/2014/main" id="{0D1DA1D8-974C-EF88-C3BA-CBEB02124C4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58DCE1B-1B16-3E48-BF58-984CB8FABEFE}"/>
              </a:ext>
            </a:extLst>
          </p:cNvPr>
          <p:cNvSpPr>
            <a:spLocks noGrp="1"/>
          </p:cNvSpPr>
          <p:nvPr>
            <p:ph type="sldNum" sz="quarter" idx="12"/>
          </p:nvPr>
        </p:nvSpPr>
        <p:spPr/>
        <p:txBody>
          <a:bodyPr/>
          <a:lstStyle/>
          <a:p>
            <a:fld id="{9970D6F9-BB1D-4980-B593-B749C335107B}" type="slidenum">
              <a:rPr lang="en-CA" smtClean="0"/>
              <a:t>‹#›</a:t>
            </a:fld>
            <a:endParaRPr lang="en-CA"/>
          </a:p>
        </p:txBody>
      </p:sp>
    </p:spTree>
    <p:extLst>
      <p:ext uri="{BB962C8B-B14F-4D97-AF65-F5344CB8AC3E}">
        <p14:creationId xmlns:p14="http://schemas.microsoft.com/office/powerpoint/2010/main" val="3841715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464ABD-AB35-014F-5BF7-CD9FE13631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9706779-4FE4-B538-FF07-4B554B4970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802A590-8DAC-0C44-F418-BD3CA6A0A0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45CABE-C826-4A9E-BC41-22035AAA40BB}" type="datetimeFigureOut">
              <a:rPr lang="en-CA" smtClean="0"/>
              <a:t>2024-02-05</a:t>
            </a:fld>
            <a:endParaRPr lang="en-CA"/>
          </a:p>
        </p:txBody>
      </p:sp>
      <p:sp>
        <p:nvSpPr>
          <p:cNvPr id="5" name="Footer Placeholder 4">
            <a:extLst>
              <a:ext uri="{FF2B5EF4-FFF2-40B4-BE49-F238E27FC236}">
                <a16:creationId xmlns:a16="http://schemas.microsoft.com/office/drawing/2014/main" id="{AA667443-9651-A43A-E49C-9CE584AFE7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DC0F876A-7320-0F62-2F18-61E67B7259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70D6F9-BB1D-4980-B593-B749C335107B}" type="slidenum">
              <a:rPr lang="en-CA" smtClean="0"/>
              <a:t>‹#›</a:t>
            </a:fld>
            <a:endParaRPr lang="en-CA"/>
          </a:p>
        </p:txBody>
      </p:sp>
    </p:spTree>
    <p:extLst>
      <p:ext uri="{BB962C8B-B14F-4D97-AF65-F5344CB8AC3E}">
        <p14:creationId xmlns:p14="http://schemas.microsoft.com/office/powerpoint/2010/main" val="3931865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hyperlink" Target="https://www.automatedbuildings.com/news/jan10/articles/bredeson/091227123808bredeson.htm" TargetMode="External"/><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1.jpg"/></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185962-CC42-99E2-EE07-55E191DA4C7D}"/>
              </a:ext>
            </a:extLst>
          </p:cNvPr>
          <p:cNvSpPr txBox="1"/>
          <p:nvPr/>
        </p:nvSpPr>
        <p:spPr>
          <a:xfrm>
            <a:off x="1699403" y="2234241"/>
            <a:ext cx="9756476" cy="1938992"/>
          </a:xfrm>
          <a:prstGeom prst="rect">
            <a:avLst/>
          </a:prstGeom>
          <a:noFill/>
        </p:spPr>
        <p:txBody>
          <a:bodyPr wrap="square" rtlCol="0">
            <a:spAutoFit/>
          </a:bodyPr>
          <a:lstStyle/>
          <a:p>
            <a:r>
              <a:rPr lang="en-US" sz="6000" dirty="0">
                <a:latin typeface="Segoe UI Semibold" panose="020B0702040204020203" pitchFamily="34" charset="0"/>
                <a:cs typeface="Segoe UI Semibold" panose="020B0702040204020203" pitchFamily="34" charset="0"/>
              </a:rPr>
              <a:t>EDO’s = Jack of All Trades + Sustainability Experts?</a:t>
            </a:r>
            <a:endParaRPr lang="en-CA" sz="6000" dirty="0">
              <a:latin typeface="Segoe UI Semibold" panose="020B0702040204020203" pitchFamily="34" charset="0"/>
              <a:cs typeface="Segoe UI Semibold" panose="020B0702040204020203" pitchFamily="34" charset="0"/>
            </a:endParaRPr>
          </a:p>
        </p:txBody>
      </p:sp>
      <p:sp>
        <p:nvSpPr>
          <p:cNvPr id="3" name="TextBox 2">
            <a:extLst>
              <a:ext uri="{FF2B5EF4-FFF2-40B4-BE49-F238E27FC236}">
                <a16:creationId xmlns:a16="http://schemas.microsoft.com/office/drawing/2014/main" id="{417EA455-28D5-F486-8F50-D20F69201429}"/>
              </a:ext>
            </a:extLst>
          </p:cNvPr>
          <p:cNvSpPr txBox="1"/>
          <p:nvPr/>
        </p:nvSpPr>
        <p:spPr>
          <a:xfrm>
            <a:off x="1794294" y="750499"/>
            <a:ext cx="6374922" cy="584775"/>
          </a:xfrm>
          <a:prstGeom prst="rect">
            <a:avLst/>
          </a:prstGeom>
          <a:noFill/>
        </p:spPr>
        <p:txBody>
          <a:bodyPr wrap="square" rtlCol="0">
            <a:spAutoFit/>
          </a:bodyPr>
          <a:lstStyle/>
          <a:p>
            <a:r>
              <a:rPr lang="en-US" sz="3200" dirty="0">
                <a:latin typeface="Segoe UI Semibold" panose="020B0702040204020203" pitchFamily="34" charset="0"/>
                <a:cs typeface="Segoe UI Semibold" panose="020B0702040204020203" pitchFamily="34" charset="0"/>
              </a:rPr>
              <a:t>Welcome to…</a:t>
            </a:r>
            <a:endParaRPr lang="en-CA" sz="3200" dirty="0">
              <a:latin typeface="Segoe UI Semibold" panose="020B0702040204020203" pitchFamily="34" charset="0"/>
              <a:cs typeface="Segoe UI Semibold" panose="020B0702040204020203" pitchFamily="34" charset="0"/>
            </a:endParaRPr>
          </a:p>
        </p:txBody>
      </p:sp>
      <p:sp>
        <p:nvSpPr>
          <p:cNvPr id="4" name="TextBox 3">
            <a:extLst>
              <a:ext uri="{FF2B5EF4-FFF2-40B4-BE49-F238E27FC236}">
                <a16:creationId xmlns:a16="http://schemas.microsoft.com/office/drawing/2014/main" id="{F06D1FB9-FC7F-8901-D8C8-C947733DDEAD}"/>
              </a:ext>
            </a:extLst>
          </p:cNvPr>
          <p:cNvSpPr txBox="1"/>
          <p:nvPr/>
        </p:nvSpPr>
        <p:spPr>
          <a:xfrm>
            <a:off x="7355456" y="5484448"/>
            <a:ext cx="6374922" cy="1077218"/>
          </a:xfrm>
          <a:prstGeom prst="rect">
            <a:avLst/>
          </a:prstGeom>
          <a:noFill/>
        </p:spPr>
        <p:txBody>
          <a:bodyPr wrap="square" rtlCol="0">
            <a:spAutoFit/>
          </a:bodyPr>
          <a:lstStyle/>
          <a:p>
            <a:r>
              <a:rPr lang="en-US" sz="3200" dirty="0">
                <a:latin typeface="Segoe UI Semibold" panose="020B0702040204020203" pitchFamily="34" charset="0"/>
                <a:cs typeface="Segoe UI Semibold" panose="020B0702040204020203" pitchFamily="34" charset="0"/>
              </a:rPr>
              <a:t>EDCO 2024</a:t>
            </a:r>
          </a:p>
          <a:p>
            <a:r>
              <a:rPr lang="en-US" sz="3200" dirty="0">
                <a:latin typeface="Segoe UI Semibold" panose="020B0702040204020203" pitchFamily="34" charset="0"/>
                <a:cs typeface="Segoe UI Semibold" panose="020B0702040204020203" pitchFamily="34" charset="0"/>
              </a:rPr>
              <a:t>February 7 11:30 – 12:30</a:t>
            </a:r>
            <a:endParaRPr lang="en-CA" sz="32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689675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6D54F7E-825A-4BBA-815F-35CCA8B97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background with white text&#10;&#10;Description automatically generated">
            <a:extLst>
              <a:ext uri="{FF2B5EF4-FFF2-40B4-BE49-F238E27FC236}">
                <a16:creationId xmlns:a16="http://schemas.microsoft.com/office/drawing/2014/main" id="{8949607F-E5E3-0A76-213C-42546B2088BB}"/>
              </a:ext>
            </a:extLst>
          </p:cNvPr>
          <p:cNvPicPr>
            <a:picLocks noChangeAspect="1"/>
          </p:cNvPicPr>
          <p:nvPr/>
        </p:nvPicPr>
        <p:blipFill rotWithShape="1">
          <a:blip r:embed="rId2"/>
          <a:srcRect/>
          <a:stretch/>
        </p:blipFill>
        <p:spPr>
          <a:xfrm>
            <a:off x="1" y="1"/>
            <a:ext cx="12191999" cy="68580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2" name="Title 1">
            <a:extLst>
              <a:ext uri="{FF2B5EF4-FFF2-40B4-BE49-F238E27FC236}">
                <a16:creationId xmlns:a16="http://schemas.microsoft.com/office/drawing/2014/main" id="{10BF4E0A-E1F4-878C-C9B6-63E042C6C477}"/>
              </a:ext>
            </a:extLst>
          </p:cNvPr>
          <p:cNvSpPr>
            <a:spLocks noGrp="1"/>
          </p:cNvSpPr>
          <p:nvPr>
            <p:ph type="ctrTitle"/>
          </p:nvPr>
        </p:nvSpPr>
        <p:spPr>
          <a:xfrm>
            <a:off x="599818" y="5234320"/>
            <a:ext cx="6931319" cy="752217"/>
          </a:xfrm>
        </p:spPr>
        <p:txBody>
          <a:bodyPr anchor="b">
            <a:normAutofit/>
          </a:bodyPr>
          <a:lstStyle/>
          <a:p>
            <a:pPr algn="l"/>
            <a:endParaRPr lang="en-CA" sz="3600">
              <a:solidFill>
                <a:schemeClr val="tx1">
                  <a:lumMod val="85000"/>
                  <a:lumOff val="15000"/>
                </a:schemeClr>
              </a:solidFill>
            </a:endParaRPr>
          </a:p>
        </p:txBody>
      </p:sp>
      <p:sp>
        <p:nvSpPr>
          <p:cNvPr id="3" name="Subtitle 2">
            <a:extLst>
              <a:ext uri="{FF2B5EF4-FFF2-40B4-BE49-F238E27FC236}">
                <a16:creationId xmlns:a16="http://schemas.microsoft.com/office/drawing/2014/main" id="{7EB83F53-E3B4-1AB7-A07E-879395BF21D6}"/>
              </a:ext>
            </a:extLst>
          </p:cNvPr>
          <p:cNvSpPr>
            <a:spLocks noGrp="1"/>
          </p:cNvSpPr>
          <p:nvPr>
            <p:ph type="subTitle" idx="1"/>
          </p:nvPr>
        </p:nvSpPr>
        <p:spPr>
          <a:xfrm>
            <a:off x="599819" y="6059086"/>
            <a:ext cx="6931319" cy="349725"/>
          </a:xfrm>
        </p:spPr>
        <p:txBody>
          <a:bodyPr anchor="t">
            <a:normAutofit/>
          </a:bodyPr>
          <a:lstStyle/>
          <a:p>
            <a:pPr algn="l"/>
            <a:endParaRPr lang="en-CA" sz="1600">
              <a:solidFill>
                <a:schemeClr val="tx1">
                  <a:lumMod val="85000"/>
                  <a:lumOff val="15000"/>
                </a:schemeClr>
              </a:solidFill>
            </a:endParaRPr>
          </a:p>
        </p:txBody>
      </p:sp>
    </p:spTree>
    <p:extLst>
      <p:ext uri="{BB962C8B-B14F-4D97-AF65-F5344CB8AC3E}">
        <p14:creationId xmlns:p14="http://schemas.microsoft.com/office/powerpoint/2010/main" val="223292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92E8B4-C8D5-4876-BBCE-FC5C03FF0F19}"/>
              </a:ext>
            </a:extLst>
          </p:cNvPr>
          <p:cNvSpPr>
            <a:spLocks noGrp="1"/>
          </p:cNvSpPr>
          <p:nvPr>
            <p:ph type="body" sz="quarter" idx="11"/>
          </p:nvPr>
        </p:nvSpPr>
        <p:spPr>
          <a:xfrm>
            <a:off x="749533" y="762000"/>
            <a:ext cx="5290540" cy="411248"/>
          </a:xfrm>
        </p:spPr>
        <p:txBody>
          <a:bodyPr>
            <a:noAutofit/>
          </a:bodyPr>
          <a:lstStyle/>
          <a:p>
            <a:r>
              <a:rPr lang="en-CA" sz="2800" dirty="0"/>
              <a:t>Agenda</a:t>
            </a:r>
          </a:p>
        </p:txBody>
      </p:sp>
      <p:sp>
        <p:nvSpPr>
          <p:cNvPr id="10" name="Text Placeholder 4">
            <a:extLst>
              <a:ext uri="{FF2B5EF4-FFF2-40B4-BE49-F238E27FC236}">
                <a16:creationId xmlns:a16="http://schemas.microsoft.com/office/drawing/2014/main" id="{C4C3B1EE-7E3D-BC4F-8CCA-993CF9C4FC42}"/>
              </a:ext>
            </a:extLst>
          </p:cNvPr>
          <p:cNvSpPr txBox="1">
            <a:spLocks/>
          </p:cNvSpPr>
          <p:nvPr/>
        </p:nvSpPr>
        <p:spPr>
          <a:xfrm>
            <a:off x="805459" y="1371600"/>
            <a:ext cx="6549846" cy="4267200"/>
          </a:xfrm>
          <a:prstGeom prst="rect">
            <a:avLst/>
          </a:prstGeom>
        </p:spPr>
        <p:txBody>
          <a:bodyPr vert="horz" lIns="91440" tIns="45720" rIns="91440" bIns="45720" rtlCol="0">
            <a:normAutofit lnSpcReduction="10000"/>
          </a:bodyPr>
          <a:lstStyle>
            <a:lvl1pPr marL="0" marR="0" indent="0" algn="l" defTabSz="914400" rtl="0" eaLnBrk="1" fontAlgn="auto" latinLnBrk="0" hangingPunct="1">
              <a:lnSpc>
                <a:spcPct val="114000"/>
              </a:lnSpc>
              <a:spcBef>
                <a:spcPts val="0"/>
              </a:spcBef>
              <a:spcAft>
                <a:spcPts val="0"/>
              </a:spcAft>
              <a:buClrTx/>
              <a:buSzTx/>
              <a:buFontTx/>
              <a:buNone/>
              <a:tabLst/>
              <a:defRPr lang="en-CA" sz="1800" b="0" i="0" u="none" strike="noStrike" kern="1200" baseline="0" smtClean="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B2A9"/>
              </a:buClr>
              <a:buSzTx/>
              <a:buFontTx/>
              <a:buNone/>
              <a:tabLst/>
              <a:defRPr/>
            </a:pPr>
            <a:r>
              <a:rPr kumimoji="0" lang="en-US" sz="2400" b="1" i="0" u="none" strike="noStrike" kern="1200" cap="none" spc="0" normalizeH="0" baseline="0" noProof="0" dirty="0">
                <a:ln>
                  <a:noFill/>
                </a:ln>
                <a:solidFill>
                  <a:srgbClr val="00B2A9"/>
                </a:solidFill>
                <a:effectLst/>
                <a:uLnTx/>
                <a:uFillTx/>
                <a:latin typeface="Georgia"/>
                <a:ea typeface="+mn-ea"/>
                <a:cs typeface="+mn-cs"/>
              </a:rPr>
              <a:t>Purpose:</a:t>
            </a:r>
          </a:p>
          <a:p>
            <a:pPr marL="1028700" marR="0" lvl="1" indent="-342900" algn="l" defTabSz="914400" rtl="0" eaLnBrk="1" fontAlgn="auto" latinLnBrk="0" hangingPunct="1">
              <a:lnSpc>
                <a:spcPct val="90000"/>
              </a:lnSpc>
              <a:spcBef>
                <a:spcPts val="1000"/>
              </a:spcBef>
              <a:spcAft>
                <a:spcPts val="0"/>
              </a:spcAft>
              <a:buClr>
                <a:srgbClr val="00B2A9"/>
              </a:buClr>
              <a:buSzTx/>
              <a:buFont typeface="Arial" panose="020B0604020202020204" pitchFamily="34" charset="0"/>
              <a:buChar char="•"/>
              <a:tabLst/>
              <a:defRPr/>
            </a:pPr>
            <a:r>
              <a:rPr kumimoji="0" lang="en-CA" sz="2400" b="0" i="0" u="none" strike="noStrike" kern="1200" cap="none" spc="0" normalizeH="0" baseline="0" noProof="0" dirty="0">
                <a:ln>
                  <a:noFill/>
                </a:ln>
                <a:solidFill>
                  <a:srgbClr val="4D4F53"/>
                </a:solidFill>
                <a:effectLst/>
                <a:uLnTx/>
                <a:uFillTx/>
                <a:latin typeface="Georgia"/>
                <a:ea typeface="+mn-ea"/>
                <a:cs typeface="+mn-cs"/>
              </a:rPr>
              <a:t>Outline a proven profitable path to improve your environmental footprint</a:t>
            </a:r>
            <a:endParaRPr kumimoji="0" lang="en-US" sz="2400" b="0" i="0" u="none" strike="noStrike" kern="1200" cap="none" spc="0" normalizeH="0" baseline="0" noProof="0" dirty="0">
              <a:ln>
                <a:noFill/>
              </a:ln>
              <a:solidFill>
                <a:srgbClr val="4D4F53"/>
              </a:solidFill>
              <a:effectLst/>
              <a:uLnTx/>
              <a:uFillTx/>
              <a:latin typeface="Georgia"/>
              <a:ea typeface="+mn-ea"/>
              <a:cs typeface="+mn-cs"/>
            </a:endParaRPr>
          </a:p>
          <a:p>
            <a:pPr marL="0" marR="0" lvl="0" indent="0" algn="l" defTabSz="914400" rtl="0" eaLnBrk="1" fontAlgn="auto" latinLnBrk="0" hangingPunct="1">
              <a:lnSpc>
                <a:spcPct val="90000"/>
              </a:lnSpc>
              <a:spcBef>
                <a:spcPts val="1000"/>
              </a:spcBef>
              <a:spcAft>
                <a:spcPts val="0"/>
              </a:spcAft>
              <a:buClr>
                <a:srgbClr val="00B2A9"/>
              </a:buClr>
              <a:buSzTx/>
              <a:buFontTx/>
              <a:buNone/>
              <a:tabLst/>
              <a:defRPr/>
            </a:pPr>
            <a:r>
              <a:rPr kumimoji="0" lang="en-US" sz="2400" b="1" i="0" u="none" strike="noStrike" kern="1200" cap="none" spc="0" normalizeH="0" baseline="0" noProof="0" dirty="0">
                <a:ln>
                  <a:noFill/>
                </a:ln>
                <a:solidFill>
                  <a:srgbClr val="00B2A9"/>
                </a:solidFill>
                <a:effectLst/>
                <a:uLnTx/>
                <a:uFillTx/>
                <a:latin typeface="Georgia"/>
                <a:ea typeface="+mn-ea"/>
                <a:cs typeface="+mn-cs"/>
              </a:rPr>
              <a:t>Process:</a:t>
            </a:r>
          </a:p>
          <a:p>
            <a:pPr marL="1028700" marR="0" lvl="1" indent="-342900" algn="l" defTabSz="914400" rtl="0" eaLnBrk="1" fontAlgn="auto" latinLnBrk="0" hangingPunct="1">
              <a:lnSpc>
                <a:spcPct val="90000"/>
              </a:lnSpc>
              <a:spcBef>
                <a:spcPts val="1000"/>
              </a:spcBef>
              <a:spcAft>
                <a:spcPts val="0"/>
              </a:spcAft>
              <a:buClr>
                <a:srgbClr val="00B2A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D4F53"/>
                </a:solidFill>
                <a:effectLst/>
                <a:uLnTx/>
                <a:uFillTx/>
                <a:latin typeface="Georgia"/>
                <a:ea typeface="+mn-ea"/>
                <a:cs typeface="+mn-cs"/>
              </a:rPr>
              <a:t>Introduction </a:t>
            </a:r>
          </a:p>
          <a:p>
            <a:pPr marL="1028700" marR="0" lvl="1" indent="-342900" algn="l" defTabSz="914400" rtl="0" eaLnBrk="1" fontAlgn="auto" latinLnBrk="0" hangingPunct="1">
              <a:lnSpc>
                <a:spcPct val="90000"/>
              </a:lnSpc>
              <a:spcBef>
                <a:spcPts val="1000"/>
              </a:spcBef>
              <a:spcAft>
                <a:spcPts val="0"/>
              </a:spcAft>
              <a:buClr>
                <a:srgbClr val="00B2A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D4F53"/>
                </a:solidFill>
                <a:effectLst/>
                <a:uLnTx/>
                <a:uFillTx/>
                <a:latin typeface="Georgia"/>
                <a:ea typeface="+mn-ea"/>
                <a:cs typeface="+mn-cs"/>
              </a:rPr>
              <a:t>Approach</a:t>
            </a:r>
          </a:p>
          <a:p>
            <a:pPr marL="1028700" marR="0" lvl="1" indent="-342900" algn="l" defTabSz="914400" rtl="0" eaLnBrk="1" fontAlgn="auto" latinLnBrk="0" hangingPunct="1">
              <a:lnSpc>
                <a:spcPct val="90000"/>
              </a:lnSpc>
              <a:spcBef>
                <a:spcPts val="1000"/>
              </a:spcBef>
              <a:spcAft>
                <a:spcPts val="0"/>
              </a:spcAft>
              <a:buClr>
                <a:srgbClr val="00B2A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D4F53"/>
                </a:solidFill>
                <a:effectLst/>
                <a:uLnTx/>
                <a:uFillTx/>
                <a:latin typeface="Georgia"/>
                <a:ea typeface="+mn-ea"/>
                <a:cs typeface="+mn-cs"/>
              </a:rPr>
              <a:t>Case Studies</a:t>
            </a:r>
          </a:p>
          <a:p>
            <a:pPr marL="0" marR="0" lvl="0" indent="0" algn="l" defTabSz="914400" rtl="0" eaLnBrk="1" fontAlgn="auto" latinLnBrk="0" hangingPunct="1">
              <a:lnSpc>
                <a:spcPct val="90000"/>
              </a:lnSpc>
              <a:spcBef>
                <a:spcPts val="1000"/>
              </a:spcBef>
              <a:spcAft>
                <a:spcPts val="0"/>
              </a:spcAft>
              <a:buClr>
                <a:srgbClr val="00B2A9"/>
              </a:buClr>
              <a:buSzTx/>
              <a:buFontTx/>
              <a:buNone/>
              <a:tabLst/>
              <a:defRPr/>
            </a:pPr>
            <a:r>
              <a:rPr kumimoji="0" lang="en-US" sz="2400" b="1" i="0" u="none" strike="noStrike" kern="1200" cap="none" spc="0" normalizeH="0" baseline="0" noProof="0" dirty="0">
                <a:ln>
                  <a:noFill/>
                </a:ln>
                <a:solidFill>
                  <a:srgbClr val="00B2A9"/>
                </a:solidFill>
                <a:effectLst/>
                <a:uLnTx/>
                <a:uFillTx/>
                <a:latin typeface="Georgia"/>
                <a:ea typeface="+mn-ea"/>
                <a:cs typeface="+mn-cs"/>
              </a:rPr>
              <a:t>Payoff:</a:t>
            </a:r>
          </a:p>
          <a:p>
            <a:pPr marL="1028700" marR="0" lvl="1" indent="-342900" algn="l" defTabSz="914400" rtl="0" eaLnBrk="1" fontAlgn="auto" latinLnBrk="0" hangingPunct="1">
              <a:lnSpc>
                <a:spcPct val="90000"/>
              </a:lnSpc>
              <a:spcBef>
                <a:spcPts val="1000"/>
              </a:spcBef>
              <a:spcAft>
                <a:spcPts val="0"/>
              </a:spcAft>
              <a:buClr>
                <a:srgbClr val="00B2A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D4F53"/>
                </a:solidFill>
                <a:effectLst/>
                <a:uLnTx/>
                <a:uFillTx/>
                <a:latin typeface="Georgia"/>
                <a:ea typeface="+mn-ea"/>
                <a:cs typeface="+mn-cs"/>
              </a:rPr>
              <a:t>Higher </a:t>
            </a:r>
            <a:r>
              <a:rPr lang="en-US" dirty="0">
                <a:solidFill>
                  <a:srgbClr val="4D4F53"/>
                </a:solidFill>
                <a:latin typeface="Georgia"/>
              </a:rPr>
              <a:t>margins,</a:t>
            </a:r>
            <a:r>
              <a:rPr kumimoji="0" lang="en-US" sz="2400" b="0" i="0" u="none" strike="noStrike" kern="1200" cap="none" spc="0" normalizeH="0" baseline="0" noProof="0" dirty="0">
                <a:ln>
                  <a:noFill/>
                </a:ln>
                <a:solidFill>
                  <a:srgbClr val="4D4F53"/>
                </a:solidFill>
                <a:effectLst/>
                <a:uLnTx/>
                <a:uFillTx/>
                <a:latin typeface="Georgia"/>
                <a:ea typeface="+mn-ea"/>
                <a:cs typeface="+mn-cs"/>
              </a:rPr>
              <a:t> smaller footprints, and Brand stewardship </a:t>
            </a:r>
          </a:p>
          <a:p>
            <a:pPr marL="0" marR="0" lvl="0" indent="0" algn="l" defTabSz="914400" rtl="0" eaLnBrk="1" fontAlgn="auto" latinLnBrk="0" hangingPunct="1">
              <a:lnSpc>
                <a:spcPct val="90000"/>
              </a:lnSpc>
              <a:spcBef>
                <a:spcPts val="1000"/>
              </a:spcBef>
              <a:spcAft>
                <a:spcPts val="0"/>
              </a:spcAft>
              <a:buClr>
                <a:srgbClr val="00B2A9"/>
              </a:buClr>
              <a:buSzTx/>
              <a:buFontTx/>
              <a:buNone/>
              <a:tabLst/>
              <a:defRPr/>
            </a:pPr>
            <a:endParaRPr kumimoji="0" lang="en-US" sz="2000" b="0" i="0" u="none" strike="noStrike" kern="1200" cap="none" spc="0" normalizeH="0" baseline="0" noProof="0" dirty="0">
              <a:ln>
                <a:noFill/>
              </a:ln>
              <a:solidFill>
                <a:srgbClr val="4D4F53"/>
              </a:solidFill>
              <a:effectLst/>
              <a:uLnTx/>
              <a:uFillTx/>
              <a:latin typeface="Georgia"/>
              <a:ea typeface="+mn-ea"/>
              <a:cs typeface="+mn-cs"/>
            </a:endParaRPr>
          </a:p>
        </p:txBody>
      </p:sp>
      <p:pic>
        <p:nvPicPr>
          <p:cNvPr id="14" name="Picture 4" descr="ksc-83pc-0803">
            <a:extLst>
              <a:ext uri="{FF2B5EF4-FFF2-40B4-BE49-F238E27FC236}">
                <a16:creationId xmlns:a16="http://schemas.microsoft.com/office/drawing/2014/main" id="{1048C3F1-48B5-488A-B2D4-081DF3685A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5305" y="769403"/>
            <a:ext cx="4684295" cy="5936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ksc-97pc-1728">
            <a:extLst>
              <a:ext uri="{FF2B5EF4-FFF2-40B4-BE49-F238E27FC236}">
                <a16:creationId xmlns:a16="http://schemas.microsoft.com/office/drawing/2014/main" id="{5CDB0F6E-445F-4379-9157-B91AA696B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05" t="14590"/>
          <a:stretch>
            <a:fillRect/>
          </a:stretch>
        </p:blipFill>
        <p:spPr>
          <a:xfrm>
            <a:off x="9693693" y="5352192"/>
            <a:ext cx="2345907" cy="1353408"/>
          </a:xfrm>
          <a:prstGeom prst="rect">
            <a:avLst/>
          </a:prstGeom>
          <a:noFill/>
        </p:spPr>
      </p:pic>
      <p:pic>
        <p:nvPicPr>
          <p:cNvPr id="4" name="Picture 3">
            <a:extLst>
              <a:ext uri="{FF2B5EF4-FFF2-40B4-BE49-F238E27FC236}">
                <a16:creationId xmlns:a16="http://schemas.microsoft.com/office/drawing/2014/main" id="{692F6675-6B51-4BFC-8402-301AFC9D39C2}"/>
              </a:ext>
            </a:extLst>
          </p:cNvPr>
          <p:cNvPicPr>
            <a:picLocks noChangeAspect="1"/>
          </p:cNvPicPr>
          <p:nvPr/>
        </p:nvPicPr>
        <p:blipFill>
          <a:blip r:embed="rId4"/>
          <a:stretch>
            <a:fillRect/>
          </a:stretch>
        </p:blipFill>
        <p:spPr>
          <a:xfrm>
            <a:off x="609600" y="5571646"/>
            <a:ext cx="4328535" cy="1133954"/>
          </a:xfrm>
          <a:prstGeom prst="rect">
            <a:avLst/>
          </a:prstGeom>
        </p:spPr>
      </p:pic>
      <p:pic>
        <p:nvPicPr>
          <p:cNvPr id="5" name="Picture 4">
            <a:extLst>
              <a:ext uri="{FF2B5EF4-FFF2-40B4-BE49-F238E27FC236}">
                <a16:creationId xmlns:a16="http://schemas.microsoft.com/office/drawing/2014/main" id="{E08D3794-303F-45B1-845A-7D31940BAFCF}"/>
              </a:ext>
            </a:extLst>
          </p:cNvPr>
          <p:cNvPicPr>
            <a:picLocks noChangeAspect="1"/>
          </p:cNvPicPr>
          <p:nvPr/>
        </p:nvPicPr>
        <p:blipFill>
          <a:blip r:embed="rId5"/>
          <a:stretch>
            <a:fillRect/>
          </a:stretch>
        </p:blipFill>
        <p:spPr>
          <a:xfrm>
            <a:off x="5105400" y="5589727"/>
            <a:ext cx="2133600" cy="1115873"/>
          </a:xfrm>
          <a:prstGeom prst="rect">
            <a:avLst/>
          </a:prstGeom>
        </p:spPr>
      </p:pic>
    </p:spTree>
    <p:extLst>
      <p:ext uri="{BB962C8B-B14F-4D97-AF65-F5344CB8AC3E}">
        <p14:creationId xmlns:p14="http://schemas.microsoft.com/office/powerpoint/2010/main" val="599955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544305-A712-3BDF-C10C-B3D7E1555162}"/>
              </a:ext>
            </a:extLst>
          </p:cNvPr>
          <p:cNvPicPr>
            <a:picLocks noChangeAspect="1"/>
          </p:cNvPicPr>
          <p:nvPr/>
        </p:nvPicPr>
        <p:blipFill rotWithShape="1">
          <a:blip r:embed="rId2"/>
          <a:srcRect t="15246"/>
          <a:stretch/>
        </p:blipFill>
        <p:spPr>
          <a:xfrm>
            <a:off x="5410200" y="3201891"/>
            <a:ext cx="6781800" cy="3656109"/>
          </a:xfrm>
          <a:prstGeom prst="rect">
            <a:avLst/>
          </a:prstGeom>
        </p:spPr>
      </p:pic>
      <p:sp>
        <p:nvSpPr>
          <p:cNvPr id="2" name="Text Placeholder 1">
            <a:extLst>
              <a:ext uri="{FF2B5EF4-FFF2-40B4-BE49-F238E27FC236}">
                <a16:creationId xmlns:a16="http://schemas.microsoft.com/office/drawing/2014/main" id="{83BC33DC-042C-45F2-9F8B-8CA0774F9B70}"/>
              </a:ext>
            </a:extLst>
          </p:cNvPr>
          <p:cNvSpPr>
            <a:spLocks noGrp="1"/>
          </p:cNvSpPr>
          <p:nvPr>
            <p:ph type="body" sz="quarter" idx="11"/>
          </p:nvPr>
        </p:nvSpPr>
        <p:spPr>
          <a:xfrm>
            <a:off x="76200" y="262475"/>
            <a:ext cx="11277600" cy="411248"/>
          </a:xfrm>
        </p:spPr>
        <p:txBody>
          <a:bodyPr>
            <a:noAutofit/>
          </a:bodyPr>
          <a:lstStyle/>
          <a:p>
            <a:r>
              <a:rPr lang="en-CA" sz="2800" dirty="0"/>
              <a:t>Case Study: </a:t>
            </a:r>
            <a:r>
              <a:rPr lang="en-CA" sz="2800" b="0" dirty="0"/>
              <a:t>Small facility (”Walk the Walk”)</a:t>
            </a:r>
          </a:p>
        </p:txBody>
      </p:sp>
      <p:pic>
        <p:nvPicPr>
          <p:cNvPr id="4" name="Picture 3">
            <a:extLst>
              <a:ext uri="{FF2B5EF4-FFF2-40B4-BE49-F238E27FC236}">
                <a16:creationId xmlns:a16="http://schemas.microsoft.com/office/drawing/2014/main" id="{18E5770A-4C37-44CD-A4AD-5773A0C9137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9302"/>
            <a:ext cx="3962399" cy="4438498"/>
          </a:xfrm>
          <a:prstGeom prst="rect">
            <a:avLst/>
          </a:prstGeom>
        </p:spPr>
      </p:pic>
      <p:sp>
        <p:nvSpPr>
          <p:cNvPr id="9" name="Rectangle 26">
            <a:extLst>
              <a:ext uri="{FF2B5EF4-FFF2-40B4-BE49-F238E27FC236}">
                <a16:creationId xmlns:a16="http://schemas.microsoft.com/office/drawing/2014/main" id="{732DCE5A-59FE-4895-B602-4760B30ACFF9}"/>
              </a:ext>
            </a:extLst>
          </p:cNvPr>
          <p:cNvSpPr>
            <a:spLocks noChangeArrowheads="1"/>
          </p:cNvSpPr>
          <p:nvPr/>
        </p:nvSpPr>
        <p:spPr bwMode="auto">
          <a:xfrm>
            <a:off x="4191000" y="479425"/>
            <a:ext cx="7605018"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000" b="0" i="0" u="none" strike="noStrike" kern="1200" cap="none" spc="0" normalizeH="0" baseline="0" noProof="0" dirty="0">
                <a:ln>
                  <a:noFill/>
                </a:ln>
                <a:solidFill>
                  <a:srgbClr val="00B2A9"/>
                </a:solidFill>
                <a:effectLst/>
                <a:uLnTx/>
                <a:uFillTx/>
                <a:latin typeface="Verdana"/>
                <a:ea typeface="+mn-ea"/>
                <a:cs typeface="+mn-cs"/>
              </a:rPr>
              <a:t>Enviro-Stewards’ </a:t>
            </a:r>
            <a:r>
              <a:rPr kumimoji="0" lang="en-US" altLang="en-US" sz="3000" b="0" i="0" u="none" strike="noStrike" kern="1200" cap="none" spc="0" normalizeH="0" baseline="0" noProof="0" dirty="0">
                <a:ln>
                  <a:noFill/>
                </a:ln>
                <a:solidFill>
                  <a:srgbClr val="0076B1"/>
                </a:solidFill>
                <a:effectLst/>
                <a:uLnTx/>
                <a:uFillTx/>
                <a:latin typeface="Verdana"/>
                <a:ea typeface="+mn-ea"/>
                <a:cs typeface="+mn-cs"/>
              </a:rPr>
              <a:t>Footprint:</a:t>
            </a:r>
          </a:p>
          <a:p>
            <a:pPr marL="228600" marR="0" lvl="0" indent="-228600" algn="l" defTabSz="914400" rtl="0" eaLnBrk="1" fontAlgn="auto" latinLnBrk="0" hangingPunct="1">
              <a:lnSpc>
                <a:spcPct val="90000"/>
              </a:lnSpc>
              <a:spcBef>
                <a:spcPts val="1000"/>
              </a:spcBef>
              <a:spcAft>
                <a:spcPts val="0"/>
              </a:spcAft>
              <a:buClr>
                <a:srgbClr val="00B3AA"/>
              </a:buClr>
              <a:buSzTx/>
              <a:buFont typeface="Arial" panose="020B0604020202020204" pitchFamily="34" charset="0"/>
              <a:buChar char="•"/>
              <a:tabLst/>
              <a:defRPr/>
            </a:pPr>
            <a:r>
              <a:rPr kumimoji="0" lang="en-US" altLang="en-US" sz="2600" b="0" i="0" u="none" strike="noStrike" kern="1200" cap="none" spc="0" normalizeH="0" baseline="0" noProof="0" dirty="0">
                <a:ln>
                  <a:noFill/>
                </a:ln>
                <a:solidFill>
                  <a:srgbClr val="4D4F53"/>
                </a:solidFill>
                <a:effectLst/>
                <a:uLnTx/>
                <a:uFillTx/>
                <a:latin typeface="Georgia"/>
                <a:ea typeface="+mn-ea"/>
                <a:cs typeface="+mn-cs"/>
              </a:rPr>
              <a:t>97% less outside air required</a:t>
            </a:r>
          </a:p>
          <a:p>
            <a:pPr marL="228600" marR="0" lvl="0" indent="-228600" algn="l" defTabSz="914400" rtl="0" eaLnBrk="1" fontAlgn="auto" latinLnBrk="0" hangingPunct="1">
              <a:lnSpc>
                <a:spcPct val="90000"/>
              </a:lnSpc>
              <a:spcBef>
                <a:spcPts val="1000"/>
              </a:spcBef>
              <a:spcAft>
                <a:spcPts val="0"/>
              </a:spcAft>
              <a:buClr>
                <a:srgbClr val="00B3AA"/>
              </a:buClr>
              <a:buSzTx/>
              <a:buFont typeface="Arial" panose="020B0604020202020204" pitchFamily="34" charset="0"/>
              <a:buChar char="•"/>
              <a:tabLst/>
              <a:defRPr/>
            </a:pPr>
            <a:r>
              <a:rPr kumimoji="0" lang="en-US" altLang="en-US" sz="2600" b="0" i="0" u="none" strike="noStrike" kern="1200" cap="none" spc="0" normalizeH="0" baseline="0" noProof="0" dirty="0">
                <a:ln>
                  <a:noFill/>
                </a:ln>
                <a:solidFill>
                  <a:srgbClr val="4D4F53"/>
                </a:solidFill>
                <a:effectLst/>
                <a:uLnTx/>
                <a:uFillTx/>
                <a:latin typeface="Georgia"/>
                <a:ea typeface="+mn-ea"/>
                <a:cs typeface="+mn-cs"/>
              </a:rPr>
              <a:t>88% reduction in GHG/employee (95% in 2024)</a:t>
            </a:r>
          </a:p>
          <a:p>
            <a:pPr marL="228600" marR="0" lvl="0" indent="-228600" algn="l" defTabSz="914400" rtl="0" eaLnBrk="1" fontAlgn="auto" latinLnBrk="0" hangingPunct="1">
              <a:lnSpc>
                <a:spcPct val="90000"/>
              </a:lnSpc>
              <a:spcBef>
                <a:spcPts val="1000"/>
              </a:spcBef>
              <a:spcAft>
                <a:spcPts val="0"/>
              </a:spcAft>
              <a:buClr>
                <a:srgbClr val="00B3AA"/>
              </a:buClr>
              <a:buSzTx/>
              <a:buFont typeface="Arial" panose="020B0604020202020204" pitchFamily="34" charset="0"/>
              <a:buChar char="•"/>
              <a:tabLst/>
              <a:defRPr/>
            </a:pPr>
            <a:r>
              <a:rPr kumimoji="0" lang="en-US" altLang="en-US" sz="2600" b="0" i="0" u="none" strike="noStrike" kern="1200" cap="none" spc="0" normalizeH="0" baseline="0" noProof="0" dirty="0">
                <a:ln>
                  <a:noFill/>
                </a:ln>
                <a:solidFill>
                  <a:srgbClr val="4D4F53"/>
                </a:solidFill>
                <a:effectLst/>
                <a:uLnTx/>
                <a:uFillTx/>
                <a:latin typeface="Georgia"/>
                <a:ea typeface="+mn-ea"/>
                <a:cs typeface="+mn-cs"/>
              </a:rPr>
              <a:t>0 L/</a:t>
            </a:r>
            <a:r>
              <a:rPr kumimoji="0" lang="en-US" altLang="en-US" sz="2600" b="0" i="0" u="none" strike="noStrike" kern="1200" cap="none" spc="0" normalizeH="0" baseline="0" noProof="0" dirty="0" err="1">
                <a:ln>
                  <a:noFill/>
                </a:ln>
                <a:solidFill>
                  <a:srgbClr val="4D4F53"/>
                </a:solidFill>
                <a:effectLst/>
                <a:uLnTx/>
                <a:uFillTx/>
                <a:latin typeface="Georgia"/>
                <a:ea typeface="+mn-ea"/>
                <a:cs typeface="+mn-cs"/>
              </a:rPr>
              <a:t>yr</a:t>
            </a:r>
            <a:r>
              <a:rPr kumimoji="0" lang="en-US" altLang="en-US" sz="2600" b="0" i="0" u="none" strike="noStrike" kern="1200" cap="none" spc="0" normalizeH="0" baseline="0" noProof="0" dirty="0">
                <a:ln>
                  <a:noFill/>
                </a:ln>
                <a:solidFill>
                  <a:srgbClr val="4D4F53"/>
                </a:solidFill>
                <a:effectLst/>
                <a:uLnTx/>
                <a:uFillTx/>
                <a:latin typeface="Georgia"/>
                <a:ea typeface="+mn-ea"/>
                <a:cs typeface="+mn-cs"/>
              </a:rPr>
              <a:t> tap water for living wall for 5 </a:t>
            </a:r>
            <a:r>
              <a:rPr kumimoji="0" lang="en-US" altLang="en-US" sz="2600" b="0" i="0" u="none" strike="noStrike" kern="1200" cap="none" spc="0" normalizeH="0" baseline="0" noProof="0" dirty="0" err="1">
                <a:ln>
                  <a:noFill/>
                </a:ln>
                <a:solidFill>
                  <a:srgbClr val="4D4F53"/>
                </a:solidFill>
                <a:effectLst/>
                <a:uLnTx/>
                <a:uFillTx/>
                <a:latin typeface="Georgia"/>
                <a:ea typeface="+mn-ea"/>
                <a:cs typeface="+mn-cs"/>
              </a:rPr>
              <a:t>yrs</a:t>
            </a:r>
            <a:endParaRPr kumimoji="0" lang="en-US" altLang="en-US" sz="2600" b="0" i="0" u="none" strike="noStrike" kern="1200" cap="none" spc="0" normalizeH="0" baseline="0" noProof="0" dirty="0">
              <a:ln>
                <a:noFill/>
              </a:ln>
              <a:solidFill>
                <a:srgbClr val="4D4F53"/>
              </a:solidFill>
              <a:effectLst/>
              <a:uLnTx/>
              <a:uFillTx/>
              <a:latin typeface="Georgia"/>
              <a:ea typeface="+mn-ea"/>
              <a:cs typeface="+mn-cs"/>
            </a:endParaRPr>
          </a:p>
          <a:p>
            <a:pPr marL="228600" marR="0" lvl="0" indent="-228600" algn="l" defTabSz="914400" rtl="0" eaLnBrk="1" fontAlgn="auto" latinLnBrk="0" hangingPunct="1">
              <a:lnSpc>
                <a:spcPct val="90000"/>
              </a:lnSpc>
              <a:spcBef>
                <a:spcPts val="1000"/>
              </a:spcBef>
              <a:spcAft>
                <a:spcPts val="0"/>
              </a:spcAft>
              <a:buClr>
                <a:srgbClr val="00B3AA"/>
              </a:buClr>
              <a:buSzTx/>
              <a:buFont typeface="Arial" panose="020B0604020202020204" pitchFamily="34" charset="0"/>
              <a:buChar char="•"/>
              <a:tabLst/>
              <a:defRPr/>
            </a:pPr>
            <a:r>
              <a:rPr kumimoji="0" lang="en-US" altLang="en-US" sz="2600" b="0" i="0" u="none" strike="noStrike" kern="1200" cap="none" spc="0" normalizeH="0" baseline="0" noProof="0" dirty="0">
                <a:ln>
                  <a:noFill/>
                </a:ln>
                <a:solidFill>
                  <a:srgbClr val="4D4F53"/>
                </a:solidFill>
                <a:effectLst/>
                <a:uLnTx/>
                <a:uFillTx/>
                <a:latin typeface="Georgia"/>
                <a:ea typeface="+mn-ea"/>
                <a:cs typeface="+mn-cs"/>
              </a:rPr>
              <a:t>May 2021 added affordable smart blue roof </a:t>
            </a:r>
          </a:p>
        </p:txBody>
      </p:sp>
      <p:sp>
        <p:nvSpPr>
          <p:cNvPr id="11" name="TextBox 10">
            <a:extLst>
              <a:ext uri="{FF2B5EF4-FFF2-40B4-BE49-F238E27FC236}">
                <a16:creationId xmlns:a16="http://schemas.microsoft.com/office/drawing/2014/main" id="{5C7B4812-CFB1-457F-87E9-D7278C9CBD2E}"/>
              </a:ext>
            </a:extLst>
          </p:cNvPr>
          <p:cNvSpPr txBox="1"/>
          <p:nvPr/>
        </p:nvSpPr>
        <p:spPr>
          <a:xfrm>
            <a:off x="638820" y="5257800"/>
            <a:ext cx="4999980" cy="152349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000" b="0" i="0" u="none" strike="noStrike" kern="0" cap="none" spc="0" normalizeH="0" baseline="0" noProof="0" dirty="0">
                <a:ln>
                  <a:noFill/>
                </a:ln>
                <a:solidFill>
                  <a:srgbClr val="00B2A9"/>
                </a:solidFill>
                <a:effectLst/>
                <a:uLnTx/>
                <a:uFillTx/>
                <a:latin typeface="Arial" panose="020B0604020202020204" pitchFamily="34" charset="0"/>
                <a:ea typeface="+mn-ea"/>
                <a:cs typeface="Arial" panose="020B0604020202020204" pitchFamily="34" charset="0"/>
              </a:rPr>
              <a:t>Enviro-Stewards’ </a:t>
            </a:r>
            <a:r>
              <a:rPr kumimoji="0" lang="en-US" altLang="en-US" sz="3000" b="0" i="0" u="none" strike="noStrike" kern="0" cap="none" spc="0" normalizeH="0" baseline="0" noProof="0" dirty="0">
                <a:ln>
                  <a:noFill/>
                </a:ln>
                <a:solidFill>
                  <a:srgbClr val="0076B1"/>
                </a:solidFill>
                <a:effectLst/>
                <a:uLnTx/>
                <a:uFillTx/>
                <a:latin typeface="Arial" panose="020B0604020202020204" pitchFamily="34" charset="0"/>
                <a:ea typeface="+mn-ea"/>
                <a:cs typeface="Arial" panose="020B0604020202020204" pitchFamily="34" charset="0"/>
              </a:rPr>
              <a:t>Handprint: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100" b="0" i="0" u="none" strike="noStrike" kern="0" cap="none" spc="0" normalizeH="0" baseline="0" noProof="0" dirty="0">
                <a:ln>
                  <a:noFill/>
                </a:ln>
                <a:solidFill>
                  <a:srgbClr val="D62B1E"/>
                </a:solidFill>
                <a:effectLst/>
                <a:uLnTx/>
                <a:uFillTx/>
                <a:latin typeface="Arial" panose="020B0604020202020204" pitchFamily="34" charset="0"/>
                <a:ea typeface="+mn-ea"/>
                <a:cs typeface="Arial" panose="020B0604020202020204" pitchFamily="34" charset="0"/>
              </a:rPr>
              <a:t>+3.19 </a:t>
            </a:r>
            <a:r>
              <a:rPr kumimoji="0" lang="en-US" altLang="en-US" sz="2100" b="0" i="0" u="none" strike="noStrike" kern="0" cap="none" spc="0" normalizeH="0" baseline="0" noProof="0" dirty="0" err="1">
                <a:ln>
                  <a:noFill/>
                </a:ln>
                <a:solidFill>
                  <a:srgbClr val="D62B1E"/>
                </a:solidFill>
                <a:effectLst/>
                <a:uLnTx/>
                <a:uFillTx/>
                <a:latin typeface="Arial" panose="020B0604020202020204" pitchFamily="34" charset="0"/>
                <a:ea typeface="+mn-ea"/>
                <a:cs typeface="Arial" panose="020B0604020202020204" pitchFamily="34" charset="0"/>
              </a:rPr>
              <a:t>tonnes</a:t>
            </a:r>
            <a:r>
              <a:rPr kumimoji="0" lang="en-US" altLang="en-US" sz="2100" b="0" i="0" u="none" strike="noStrike" kern="0" cap="none" spc="0" normalizeH="0" baseline="0" noProof="0" dirty="0">
                <a:ln>
                  <a:noFill/>
                </a:ln>
                <a:solidFill>
                  <a:srgbClr val="D62B1E"/>
                </a:solidFill>
                <a:effectLst/>
                <a:uLnTx/>
                <a:uFillTx/>
                <a:latin typeface="Arial" panose="020B0604020202020204" pitchFamily="34" charset="0"/>
                <a:ea typeface="+mn-ea"/>
                <a:cs typeface="Arial" panose="020B0604020202020204" pitchFamily="34" charset="0"/>
              </a:rPr>
              <a:t>/</a:t>
            </a:r>
            <a:r>
              <a:rPr kumimoji="0" lang="en-US" altLang="en-US" sz="2100" b="0" i="0" u="none" strike="noStrike" kern="0" cap="none" spc="0" normalizeH="0" baseline="0" noProof="0" dirty="0" err="1">
                <a:ln>
                  <a:noFill/>
                </a:ln>
                <a:solidFill>
                  <a:srgbClr val="D62B1E"/>
                </a:solidFill>
                <a:effectLst/>
                <a:uLnTx/>
                <a:uFillTx/>
                <a:latin typeface="Arial" panose="020B0604020202020204" pitchFamily="34" charset="0"/>
                <a:ea typeface="+mn-ea"/>
                <a:cs typeface="Arial" panose="020B0604020202020204" pitchFamily="34" charset="0"/>
              </a:rPr>
              <a:t>yr</a:t>
            </a:r>
            <a:r>
              <a:rPr kumimoji="0" lang="en-US" altLang="en-US" sz="2100" b="0" i="0" u="none" strike="noStrike" kern="0" cap="none" spc="0" normalizeH="0" baseline="0" noProof="0" dirty="0">
                <a:ln>
                  <a:noFill/>
                </a:ln>
                <a:solidFill>
                  <a:srgbClr val="D62B1E"/>
                </a:solidFill>
                <a:effectLst/>
                <a:uLnTx/>
                <a:uFillTx/>
                <a:latin typeface="Arial" panose="020B0604020202020204" pitchFamily="34" charset="0"/>
                <a:ea typeface="+mn-ea"/>
                <a:cs typeface="Arial" panose="020B0604020202020204" pitchFamily="34" charset="0"/>
              </a:rPr>
              <a:t> of GHG remain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100" b="0" i="0" u="none" strike="noStrike" kern="0" cap="none" spc="0" normalizeH="0" baseline="0" noProof="0" dirty="0">
                <a:ln>
                  <a:noFill/>
                </a:ln>
                <a:solidFill>
                  <a:srgbClr val="D62B1E"/>
                </a:solidFill>
                <a:effectLst/>
                <a:uLnTx/>
                <a:uFillTx/>
                <a:latin typeface="Arial" panose="020B0604020202020204" pitchFamily="34" charset="0"/>
                <a:ea typeface="+mn-ea"/>
                <a:cs typeface="Arial" panose="020B0604020202020204" pitchFamily="34" charset="0"/>
              </a:rPr>
              <a:t>-119,858 </a:t>
            </a:r>
            <a:r>
              <a:rPr kumimoji="0" lang="en-US" altLang="en-US" sz="2100" b="0" i="0" u="none" strike="noStrike" kern="0" cap="none" spc="0" normalizeH="0" baseline="0" noProof="0" dirty="0" err="1">
                <a:ln>
                  <a:noFill/>
                </a:ln>
                <a:solidFill>
                  <a:srgbClr val="D62B1E"/>
                </a:solidFill>
                <a:effectLst/>
                <a:uLnTx/>
                <a:uFillTx/>
                <a:latin typeface="Arial" panose="020B0604020202020204" pitchFamily="34" charset="0"/>
                <a:ea typeface="+mn-ea"/>
                <a:cs typeface="Arial" panose="020B0604020202020204" pitchFamily="34" charset="0"/>
              </a:rPr>
              <a:t>tonnes</a:t>
            </a:r>
            <a:r>
              <a:rPr kumimoji="0" lang="en-US" altLang="en-US" sz="2100" b="0" i="0" u="none" strike="noStrike" kern="0" cap="none" spc="0" normalizeH="0" baseline="0" noProof="0" dirty="0">
                <a:ln>
                  <a:noFill/>
                </a:ln>
                <a:solidFill>
                  <a:srgbClr val="D62B1E"/>
                </a:solidFill>
                <a:effectLst/>
                <a:uLnTx/>
                <a:uFillTx/>
                <a:latin typeface="Arial" panose="020B0604020202020204" pitchFamily="34" charset="0"/>
                <a:ea typeface="+mn-ea"/>
                <a:cs typeface="Arial" panose="020B0604020202020204" pitchFamily="34" charset="0"/>
              </a:rPr>
              <a:t>/</a:t>
            </a:r>
            <a:r>
              <a:rPr kumimoji="0" lang="en-US" altLang="en-US" sz="2100" b="0" i="0" u="none" strike="noStrike" kern="0" cap="none" spc="0" normalizeH="0" baseline="0" noProof="0" dirty="0" err="1">
                <a:ln>
                  <a:noFill/>
                </a:ln>
                <a:solidFill>
                  <a:srgbClr val="D62B1E"/>
                </a:solidFill>
                <a:effectLst/>
                <a:uLnTx/>
                <a:uFillTx/>
                <a:latin typeface="Arial" panose="020B0604020202020204" pitchFamily="34" charset="0"/>
                <a:ea typeface="+mn-ea"/>
                <a:cs typeface="Arial" panose="020B0604020202020204" pitchFamily="34" charset="0"/>
              </a:rPr>
              <a:t>yr</a:t>
            </a:r>
            <a:r>
              <a:rPr kumimoji="0" lang="en-US" altLang="en-US" sz="2100" b="0" i="0" u="none" strike="noStrike" kern="0" cap="none" spc="0" normalizeH="0" baseline="0" noProof="0" dirty="0">
                <a:ln>
                  <a:noFill/>
                </a:ln>
                <a:solidFill>
                  <a:srgbClr val="D62B1E"/>
                </a:solidFill>
                <a:effectLst/>
                <a:uLnTx/>
                <a:uFillTx/>
                <a:latin typeface="Arial" panose="020B0604020202020204" pitchFamily="34" charset="0"/>
                <a:ea typeface="+mn-ea"/>
                <a:cs typeface="Arial" panose="020B0604020202020204" pitchFamily="34" charset="0"/>
              </a:rPr>
              <a:t> due to our work </a:t>
            </a:r>
            <a:r>
              <a:rPr kumimoji="0" lang="en-US" altLang="en-US" sz="2100" b="0" i="0" u="none" strike="noStrike" kern="0" cap="none" spc="0" normalizeH="0" baseline="0" noProof="0" dirty="0">
                <a:ln>
                  <a:noFill/>
                </a:ln>
                <a:solidFill>
                  <a:srgbClr val="0076B1"/>
                </a:solidFill>
                <a:effectLst/>
                <a:uLnTx/>
                <a:uFillTx/>
                <a:latin typeface="Arial" panose="020B0604020202020204" pitchFamily="34" charset="0"/>
                <a:ea typeface="+mn-ea"/>
                <a:cs typeface="Arial" panose="020B0604020202020204" pitchFamily="34" charset="0"/>
              </a:rPr>
              <a:t>(avoiding 30,000 </a:t>
            </a:r>
            <a:r>
              <a:rPr kumimoji="0" lang="en-US" altLang="en-US" sz="2100" b="0" i="0" u="none" strike="noStrike" kern="0" cap="none" spc="0" normalizeH="0" baseline="0" noProof="0" dirty="0" err="1">
                <a:ln>
                  <a:noFill/>
                </a:ln>
                <a:solidFill>
                  <a:srgbClr val="0076B1"/>
                </a:solidFill>
                <a:effectLst/>
                <a:uLnTx/>
                <a:uFillTx/>
                <a:latin typeface="Arial" panose="020B0604020202020204" pitchFamily="34" charset="0"/>
                <a:ea typeface="+mn-ea"/>
                <a:cs typeface="Arial" panose="020B0604020202020204" pitchFamily="34" charset="0"/>
              </a:rPr>
              <a:t>tonnes</a:t>
            </a:r>
            <a:r>
              <a:rPr kumimoji="0" lang="en-US" altLang="en-US" sz="2100" b="0" i="0" u="none" strike="noStrike" kern="0" cap="none" spc="0" normalizeH="0" baseline="0" noProof="0" dirty="0">
                <a:ln>
                  <a:noFill/>
                </a:ln>
                <a:solidFill>
                  <a:srgbClr val="0076B1"/>
                </a:solidFill>
                <a:effectLst/>
                <a:uLnTx/>
                <a:uFillTx/>
                <a:latin typeface="Arial" panose="020B0604020202020204" pitchFamily="34" charset="0"/>
                <a:ea typeface="+mn-ea"/>
                <a:cs typeface="Arial" panose="020B0604020202020204" pitchFamily="34" charset="0"/>
              </a:rPr>
              <a:t> per </a:t>
            </a:r>
            <a:r>
              <a:rPr kumimoji="0" lang="en-US" altLang="en-US" sz="2100" b="0" i="0" u="none" strike="noStrike" kern="0" cap="none" spc="0" normalizeH="0" baseline="0" noProof="0" dirty="0" err="1">
                <a:ln>
                  <a:noFill/>
                </a:ln>
                <a:solidFill>
                  <a:srgbClr val="0076B1"/>
                </a:solidFill>
                <a:effectLst/>
                <a:uLnTx/>
                <a:uFillTx/>
                <a:latin typeface="Arial" panose="020B0604020202020204" pitchFamily="34" charset="0"/>
                <a:ea typeface="+mn-ea"/>
                <a:cs typeface="Arial" panose="020B0604020202020204" pitchFamily="34" charset="0"/>
              </a:rPr>
              <a:t>tonne</a:t>
            </a:r>
            <a:r>
              <a:rPr kumimoji="0" lang="en-US" altLang="en-US" sz="2100" b="0" i="0" u="none" strike="noStrike" kern="0" cap="none" spc="0" normalizeH="0" baseline="0" noProof="0" dirty="0">
                <a:ln>
                  <a:noFill/>
                </a:ln>
                <a:solidFill>
                  <a:srgbClr val="0076B1"/>
                </a:solidFill>
                <a:effectLst/>
                <a:uLnTx/>
                <a:uFillTx/>
                <a:latin typeface="Arial" panose="020B0604020202020204" pitchFamily="34" charset="0"/>
                <a:ea typeface="+mn-ea"/>
                <a:cs typeface="Arial" panose="020B0604020202020204" pitchFamily="34" charset="0"/>
              </a:rPr>
              <a:t>)</a:t>
            </a:r>
            <a:endParaRPr kumimoji="0" lang="en-CA" sz="2100" b="0" i="0" u="none" strike="noStrike" kern="1200" cap="none" spc="0" normalizeH="0" baseline="0" noProof="0" dirty="0">
              <a:ln>
                <a:noFill/>
              </a:ln>
              <a:solidFill>
                <a:srgbClr val="0076B1"/>
              </a:solidFill>
              <a:effectLst/>
              <a:uLnTx/>
              <a:uFillTx/>
              <a:latin typeface="Georgia"/>
              <a:ea typeface="+mn-ea"/>
              <a:cs typeface="+mn-cs"/>
            </a:endParaRPr>
          </a:p>
        </p:txBody>
      </p:sp>
      <p:sp>
        <p:nvSpPr>
          <p:cNvPr id="8" name="TextBox 7">
            <a:extLst>
              <a:ext uri="{FF2B5EF4-FFF2-40B4-BE49-F238E27FC236}">
                <a16:creationId xmlns:a16="http://schemas.microsoft.com/office/drawing/2014/main" id="{30579482-1856-F41B-F901-5D7B884C51C9}"/>
              </a:ext>
            </a:extLst>
          </p:cNvPr>
          <p:cNvSpPr txBox="1"/>
          <p:nvPr/>
        </p:nvSpPr>
        <p:spPr>
          <a:xfrm>
            <a:off x="4419600" y="6626423"/>
            <a:ext cx="28194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srgbClr val="4D4F53"/>
                </a:solidFill>
                <a:effectLst/>
                <a:uLnTx/>
                <a:uFillTx/>
                <a:latin typeface="Georgia"/>
                <a:ea typeface="+mn-ea"/>
                <a:cs typeface="+mn-cs"/>
              </a:rPr>
              <a:t>Property of Enviro-Stewards Inc.</a:t>
            </a:r>
          </a:p>
        </p:txBody>
      </p:sp>
    </p:spTree>
    <p:extLst>
      <p:ext uri="{BB962C8B-B14F-4D97-AF65-F5344CB8AC3E}">
        <p14:creationId xmlns:p14="http://schemas.microsoft.com/office/powerpoint/2010/main" val="134439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92E8B4-C8D5-4876-BBCE-FC5C03FF0F19}"/>
              </a:ext>
            </a:extLst>
          </p:cNvPr>
          <p:cNvSpPr>
            <a:spLocks noGrp="1"/>
          </p:cNvSpPr>
          <p:nvPr>
            <p:ph type="body" sz="quarter" idx="11"/>
          </p:nvPr>
        </p:nvSpPr>
        <p:spPr>
          <a:xfrm>
            <a:off x="749532" y="381000"/>
            <a:ext cx="7480067" cy="352288"/>
          </a:xfrm>
        </p:spPr>
        <p:txBody>
          <a:bodyPr>
            <a:noAutofit/>
          </a:bodyPr>
          <a:lstStyle/>
          <a:p>
            <a:r>
              <a:rPr lang="en-CA" sz="2800" dirty="0"/>
              <a:t>Decarbonization Roadmaps:</a:t>
            </a:r>
          </a:p>
        </p:txBody>
      </p:sp>
      <p:sp>
        <p:nvSpPr>
          <p:cNvPr id="10" name="Text Placeholder 4">
            <a:extLst>
              <a:ext uri="{FF2B5EF4-FFF2-40B4-BE49-F238E27FC236}">
                <a16:creationId xmlns:a16="http://schemas.microsoft.com/office/drawing/2014/main" id="{C4C3B1EE-7E3D-BC4F-8CCA-993CF9C4FC42}"/>
              </a:ext>
            </a:extLst>
          </p:cNvPr>
          <p:cNvSpPr txBox="1">
            <a:spLocks/>
          </p:cNvSpPr>
          <p:nvPr/>
        </p:nvSpPr>
        <p:spPr>
          <a:xfrm>
            <a:off x="838200" y="1114288"/>
            <a:ext cx="6465884" cy="3062149"/>
          </a:xfrm>
          <a:prstGeom prst="rect">
            <a:avLst/>
          </a:prstGeom>
        </p:spPr>
        <p:txBody>
          <a:bodyPr vert="horz" lIns="91440" tIns="45720" rIns="91440" bIns="45720" rtlCol="0">
            <a:normAutofit/>
          </a:bodyPr>
          <a:lstStyle>
            <a:lvl1pPr marL="0" marR="0" indent="0" algn="l" defTabSz="914400" rtl="0" eaLnBrk="1" fontAlgn="auto" latinLnBrk="0" hangingPunct="1">
              <a:lnSpc>
                <a:spcPct val="114000"/>
              </a:lnSpc>
              <a:spcBef>
                <a:spcPts val="0"/>
              </a:spcBef>
              <a:spcAft>
                <a:spcPts val="0"/>
              </a:spcAft>
              <a:buClrTx/>
              <a:buSzTx/>
              <a:buFontTx/>
              <a:buNone/>
              <a:tabLst/>
              <a:defRPr lang="en-CA" sz="1800" b="0" i="0" u="none" strike="noStrike" kern="1200" baseline="0" smtClean="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
                <a:srgbClr val="00B2A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D4F53"/>
                </a:solidFill>
                <a:effectLst/>
                <a:uLnTx/>
                <a:uFillTx/>
                <a:latin typeface="Georgia"/>
                <a:ea typeface="+mn-ea"/>
                <a:cs typeface="+mn-cs"/>
              </a:rPr>
              <a:t>Enviro-Stewards (2018)</a:t>
            </a:r>
          </a:p>
          <a:p>
            <a:pPr marL="342900" marR="0" lvl="0" indent="-342900" algn="l" defTabSz="914400" rtl="0" eaLnBrk="1" fontAlgn="auto" latinLnBrk="0" hangingPunct="1">
              <a:lnSpc>
                <a:spcPct val="90000"/>
              </a:lnSpc>
              <a:spcBef>
                <a:spcPts val="1000"/>
              </a:spcBef>
              <a:spcAft>
                <a:spcPts val="0"/>
              </a:spcAft>
              <a:buClr>
                <a:srgbClr val="00B2A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D4F53"/>
                </a:solidFill>
                <a:effectLst/>
                <a:uLnTx/>
                <a:uFillTx/>
                <a:latin typeface="Georgia"/>
                <a:ea typeface="+mn-ea"/>
                <a:cs typeface="+mn-cs"/>
              </a:rPr>
              <a:t>Maple Leaf Foods (2019)</a:t>
            </a:r>
          </a:p>
          <a:p>
            <a:pPr marL="342900" marR="0" lvl="0" indent="-342900" algn="l" defTabSz="914400" rtl="0" eaLnBrk="1" fontAlgn="auto" latinLnBrk="0" hangingPunct="1">
              <a:lnSpc>
                <a:spcPct val="90000"/>
              </a:lnSpc>
              <a:spcBef>
                <a:spcPts val="1000"/>
              </a:spcBef>
              <a:spcAft>
                <a:spcPts val="0"/>
              </a:spcAft>
              <a:buClr>
                <a:srgbClr val="00B2A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D4F53"/>
                </a:solidFill>
                <a:effectLst/>
                <a:uLnTx/>
                <a:uFillTx/>
                <a:latin typeface="Georgia"/>
                <a:ea typeface="+mn-ea"/>
                <a:cs typeface="+mn-cs"/>
              </a:rPr>
              <a:t>Unilever Nutrition NA (2027)</a:t>
            </a:r>
          </a:p>
          <a:p>
            <a:pPr marL="342900" marR="0" lvl="0" indent="-342900" algn="l" defTabSz="914400" rtl="0" eaLnBrk="1" fontAlgn="auto" latinLnBrk="0" hangingPunct="1">
              <a:lnSpc>
                <a:spcPct val="90000"/>
              </a:lnSpc>
              <a:spcBef>
                <a:spcPts val="1000"/>
              </a:spcBef>
              <a:spcAft>
                <a:spcPts val="0"/>
              </a:spcAft>
              <a:buClr>
                <a:srgbClr val="00B2A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D4F53"/>
                </a:solidFill>
                <a:effectLst/>
                <a:uLnTx/>
                <a:uFillTx/>
                <a:latin typeface="Georgia"/>
                <a:ea typeface="+mn-ea"/>
                <a:cs typeface="+mn-cs"/>
              </a:rPr>
              <a:t>Toyota Boshoku, Elmira (2050)</a:t>
            </a:r>
          </a:p>
          <a:p>
            <a:pPr marL="342900" marR="0" lvl="0" indent="-342900" algn="l" defTabSz="914400" rtl="0" eaLnBrk="1" fontAlgn="auto" latinLnBrk="0" hangingPunct="1">
              <a:lnSpc>
                <a:spcPct val="90000"/>
              </a:lnSpc>
              <a:spcBef>
                <a:spcPts val="1000"/>
              </a:spcBef>
              <a:spcAft>
                <a:spcPts val="0"/>
              </a:spcAft>
              <a:buClr>
                <a:srgbClr val="00B2A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D4F53"/>
                </a:solidFill>
                <a:effectLst/>
                <a:uLnTx/>
                <a:uFillTx/>
                <a:latin typeface="Georgia"/>
                <a:ea typeface="+mn-ea"/>
                <a:cs typeface="+mn-cs"/>
              </a:rPr>
              <a:t>Jamieson Wellness (2050)</a:t>
            </a:r>
          </a:p>
          <a:p>
            <a:pPr marL="342900" marR="0" lvl="0" indent="-342900" algn="l" defTabSz="914400" rtl="0" eaLnBrk="1" fontAlgn="auto" latinLnBrk="0" hangingPunct="1">
              <a:lnSpc>
                <a:spcPct val="90000"/>
              </a:lnSpc>
              <a:spcBef>
                <a:spcPts val="1000"/>
              </a:spcBef>
              <a:spcAft>
                <a:spcPts val="0"/>
              </a:spcAft>
              <a:buClr>
                <a:srgbClr val="00B2A9"/>
              </a:buClr>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76B1"/>
              </a:solidFill>
              <a:effectLst/>
              <a:uLnTx/>
              <a:uFillTx/>
              <a:latin typeface="Georgia"/>
              <a:ea typeface="+mn-ea"/>
              <a:cs typeface="+mn-cs"/>
            </a:endParaRPr>
          </a:p>
        </p:txBody>
      </p:sp>
      <p:pic>
        <p:nvPicPr>
          <p:cNvPr id="7" name="Picture 6">
            <a:extLst>
              <a:ext uri="{FF2B5EF4-FFF2-40B4-BE49-F238E27FC236}">
                <a16:creationId xmlns:a16="http://schemas.microsoft.com/office/drawing/2014/main" id="{7325F301-A196-2693-EB6F-C322DD87F051}"/>
              </a:ext>
            </a:extLst>
          </p:cNvPr>
          <p:cNvPicPr>
            <a:picLocks noChangeAspect="1"/>
          </p:cNvPicPr>
          <p:nvPr/>
        </p:nvPicPr>
        <p:blipFill>
          <a:blip r:embed="rId2"/>
          <a:stretch>
            <a:fillRect/>
          </a:stretch>
        </p:blipFill>
        <p:spPr>
          <a:xfrm>
            <a:off x="6945712" y="0"/>
            <a:ext cx="5246288" cy="6858000"/>
          </a:xfrm>
          <a:prstGeom prst="rect">
            <a:avLst/>
          </a:prstGeom>
        </p:spPr>
      </p:pic>
      <p:pic>
        <p:nvPicPr>
          <p:cNvPr id="3" name="Picture 2">
            <a:extLst>
              <a:ext uri="{FF2B5EF4-FFF2-40B4-BE49-F238E27FC236}">
                <a16:creationId xmlns:a16="http://schemas.microsoft.com/office/drawing/2014/main" id="{DD4779B0-4B61-6A30-ED2A-7808A4C6CF42}"/>
              </a:ext>
            </a:extLst>
          </p:cNvPr>
          <p:cNvPicPr>
            <a:picLocks noChangeAspect="1"/>
          </p:cNvPicPr>
          <p:nvPr/>
        </p:nvPicPr>
        <p:blipFill>
          <a:blip r:embed="rId3"/>
          <a:stretch>
            <a:fillRect/>
          </a:stretch>
        </p:blipFill>
        <p:spPr>
          <a:xfrm>
            <a:off x="0" y="3581400"/>
            <a:ext cx="5788513" cy="3255860"/>
          </a:xfrm>
          <a:prstGeom prst="rect">
            <a:avLst/>
          </a:prstGeom>
        </p:spPr>
      </p:pic>
      <p:sp>
        <p:nvSpPr>
          <p:cNvPr id="4" name="TextBox 3">
            <a:extLst>
              <a:ext uri="{FF2B5EF4-FFF2-40B4-BE49-F238E27FC236}">
                <a16:creationId xmlns:a16="http://schemas.microsoft.com/office/drawing/2014/main" id="{1133F328-FF09-50E3-E877-F404F89070B4}"/>
              </a:ext>
            </a:extLst>
          </p:cNvPr>
          <p:cNvSpPr txBox="1"/>
          <p:nvPr/>
        </p:nvSpPr>
        <p:spPr>
          <a:xfrm>
            <a:off x="4281060" y="6553200"/>
            <a:ext cx="28194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srgbClr val="4D4F53"/>
                </a:solidFill>
                <a:effectLst/>
                <a:uLnTx/>
                <a:uFillTx/>
                <a:latin typeface="Georgia"/>
                <a:ea typeface="+mn-ea"/>
                <a:cs typeface="+mn-cs"/>
              </a:rPr>
              <a:t>Property of Enviro-Stewards Inc.</a:t>
            </a:r>
          </a:p>
        </p:txBody>
      </p:sp>
    </p:spTree>
    <p:extLst>
      <p:ext uri="{BB962C8B-B14F-4D97-AF65-F5344CB8AC3E}">
        <p14:creationId xmlns:p14="http://schemas.microsoft.com/office/powerpoint/2010/main" val="2467447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92E8B4-C8D5-4876-BBCE-FC5C03FF0F19}"/>
              </a:ext>
            </a:extLst>
          </p:cNvPr>
          <p:cNvSpPr>
            <a:spLocks noGrp="1"/>
          </p:cNvSpPr>
          <p:nvPr>
            <p:ph type="body" sz="quarter" idx="11"/>
          </p:nvPr>
        </p:nvSpPr>
        <p:spPr/>
        <p:txBody>
          <a:bodyPr>
            <a:noAutofit/>
          </a:bodyPr>
          <a:lstStyle/>
          <a:p>
            <a:r>
              <a:rPr lang="en-CA" sz="2800" dirty="0"/>
              <a:t>Net zero/carbon neutral.</a:t>
            </a:r>
          </a:p>
        </p:txBody>
      </p:sp>
      <p:pic>
        <p:nvPicPr>
          <p:cNvPr id="5" name="Picture 4" descr="Graphical user interface, text, application&#10;&#10;Description automatically generated">
            <a:extLst>
              <a:ext uri="{FF2B5EF4-FFF2-40B4-BE49-F238E27FC236}">
                <a16:creationId xmlns:a16="http://schemas.microsoft.com/office/drawing/2014/main" id="{742D00CE-EB31-7048-B941-4A4EC826AB65}"/>
              </a:ext>
            </a:extLst>
          </p:cNvPr>
          <p:cNvPicPr>
            <a:picLocks noChangeAspect="1"/>
          </p:cNvPicPr>
          <p:nvPr/>
        </p:nvPicPr>
        <p:blipFill rotWithShape="1">
          <a:blip r:embed="rId2">
            <a:extLst>
              <a:ext uri="{28A0092B-C50C-407E-A947-70E740481C1C}">
                <a14:useLocalDpi xmlns:a14="http://schemas.microsoft.com/office/drawing/2010/main"/>
              </a:ext>
            </a:extLst>
          </a:blip>
          <a:srcRect r="15316"/>
          <a:stretch/>
        </p:blipFill>
        <p:spPr>
          <a:xfrm>
            <a:off x="6324600" y="1828800"/>
            <a:ext cx="5740913" cy="3886200"/>
          </a:xfrm>
          <a:prstGeom prst="rect">
            <a:avLst/>
          </a:prstGeom>
          <a:effectLst>
            <a:outerShdw blurRad="50800" dist="38100" dir="10800000" algn="r" rotWithShape="0">
              <a:prstClr val="black">
                <a:alpha val="40000"/>
              </a:prstClr>
            </a:outerShdw>
          </a:effectLst>
        </p:spPr>
      </p:pic>
      <p:pic>
        <p:nvPicPr>
          <p:cNvPr id="3" name="Picture 2">
            <a:extLst>
              <a:ext uri="{FF2B5EF4-FFF2-40B4-BE49-F238E27FC236}">
                <a16:creationId xmlns:a16="http://schemas.microsoft.com/office/drawing/2014/main" id="{C4320EA6-A78C-4B1E-8097-2AF2578B8F76}"/>
              </a:ext>
            </a:extLst>
          </p:cNvPr>
          <p:cNvPicPr>
            <a:picLocks noChangeAspect="1"/>
          </p:cNvPicPr>
          <p:nvPr/>
        </p:nvPicPr>
        <p:blipFill>
          <a:blip r:embed="rId3"/>
          <a:stretch>
            <a:fillRect/>
          </a:stretch>
        </p:blipFill>
        <p:spPr>
          <a:xfrm>
            <a:off x="1295399" y="5257800"/>
            <a:ext cx="2522585" cy="1126437"/>
          </a:xfrm>
          <a:prstGeom prst="rect">
            <a:avLst/>
          </a:prstGeom>
        </p:spPr>
      </p:pic>
      <p:sp>
        <p:nvSpPr>
          <p:cNvPr id="4" name="Content Placeholder 3">
            <a:extLst>
              <a:ext uri="{FF2B5EF4-FFF2-40B4-BE49-F238E27FC236}">
                <a16:creationId xmlns:a16="http://schemas.microsoft.com/office/drawing/2014/main" id="{A3208F3E-08A3-6A99-AB72-A2394D4DE57A}"/>
              </a:ext>
            </a:extLst>
          </p:cNvPr>
          <p:cNvSpPr txBox="1">
            <a:spLocks/>
          </p:cNvSpPr>
          <p:nvPr/>
        </p:nvSpPr>
        <p:spPr>
          <a:xfrm>
            <a:off x="760418" y="2286000"/>
            <a:ext cx="4801964" cy="27432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Tx/>
              <a:buNone/>
              <a:defRPr sz="220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
                <a:srgbClr val="00B3AA"/>
              </a:buClr>
              <a:buSzTx/>
              <a:buFont typeface="Arial" panose="020B0604020202020204" pitchFamily="34" charset="0"/>
              <a:buChar char="•"/>
              <a:tabLst/>
              <a:defRPr/>
            </a:pPr>
            <a:r>
              <a:rPr kumimoji="0" lang="en-CA" sz="2600" b="0" i="0" u="none" strike="noStrike" kern="1200" cap="none" spc="0" normalizeH="0" baseline="0" noProof="0" dirty="0">
                <a:ln>
                  <a:noFill/>
                </a:ln>
                <a:solidFill>
                  <a:srgbClr val="4D4F53"/>
                </a:solidFill>
                <a:effectLst/>
                <a:uLnTx/>
                <a:uFillTx/>
                <a:latin typeface="Georgia"/>
                <a:ea typeface="+mn-ea"/>
                <a:cs typeface="+mn-cs"/>
              </a:rPr>
              <a:t>Completed energy, water, and pollution prevention assessments at   </a:t>
            </a:r>
            <a:r>
              <a:rPr kumimoji="0" lang="en-CA" sz="2600" b="0" i="0" u="none" strike="noStrike" kern="1200" cap="none" spc="0" normalizeH="0" baseline="0" noProof="0" dirty="0">
                <a:ln>
                  <a:noFill/>
                </a:ln>
                <a:solidFill>
                  <a:srgbClr val="00B3AA"/>
                </a:solidFill>
                <a:effectLst/>
                <a:uLnTx/>
                <a:uFillTx/>
                <a:latin typeface="Georgia"/>
                <a:ea typeface="+mn-ea"/>
                <a:cs typeface="+mn-cs"/>
              </a:rPr>
              <a:t>35 facilities</a:t>
            </a:r>
          </a:p>
          <a:p>
            <a:pPr marL="457200" marR="0" lvl="0" indent="-457200" algn="l" defTabSz="914400" rtl="0" eaLnBrk="1" fontAlgn="auto" latinLnBrk="0" hangingPunct="1">
              <a:lnSpc>
                <a:spcPct val="90000"/>
              </a:lnSpc>
              <a:spcBef>
                <a:spcPts val="1000"/>
              </a:spcBef>
              <a:spcAft>
                <a:spcPts val="0"/>
              </a:spcAft>
              <a:buClr>
                <a:srgbClr val="00B3AA"/>
              </a:buClr>
              <a:buSzTx/>
              <a:buFont typeface="Arial" panose="020B0604020202020204" pitchFamily="34" charset="0"/>
              <a:buChar char="•"/>
              <a:tabLst/>
              <a:defRPr/>
            </a:pPr>
            <a:r>
              <a:rPr kumimoji="0" lang="en-CA" sz="2600" b="0" i="0" u="none" strike="noStrike" kern="1200" cap="none" spc="0" normalizeH="0" baseline="0" noProof="0" dirty="0">
                <a:ln>
                  <a:noFill/>
                </a:ln>
                <a:solidFill>
                  <a:srgbClr val="4D4F53"/>
                </a:solidFill>
                <a:effectLst/>
                <a:uLnTx/>
                <a:uFillTx/>
                <a:latin typeface="Georgia"/>
                <a:ea typeface="+mn-ea"/>
                <a:cs typeface="+mn-cs"/>
              </a:rPr>
              <a:t>MLF reports 572 of 1,300</a:t>
            </a:r>
            <a:r>
              <a:rPr kumimoji="0" lang="en-CA" sz="2600" b="0" i="0" u="none" strike="noStrike" kern="1200" cap="none" spc="0" normalizeH="0" baseline="30000" noProof="0" dirty="0">
                <a:ln>
                  <a:noFill/>
                </a:ln>
                <a:solidFill>
                  <a:srgbClr val="4D4F53"/>
                </a:solidFill>
                <a:effectLst/>
                <a:uLnTx/>
                <a:uFillTx/>
                <a:latin typeface="Georgia"/>
                <a:ea typeface="+mn-ea"/>
                <a:cs typeface="+mn-cs"/>
              </a:rPr>
              <a:t>+</a:t>
            </a:r>
            <a:r>
              <a:rPr kumimoji="0" lang="en-CA" sz="2600" b="0" i="0" u="none" strike="noStrike" kern="1200" cap="none" spc="0" normalizeH="0" baseline="0" noProof="0" dirty="0">
                <a:ln>
                  <a:noFill/>
                </a:ln>
                <a:solidFill>
                  <a:srgbClr val="4D4F53"/>
                </a:solidFill>
                <a:effectLst/>
                <a:uLnTx/>
                <a:uFillTx/>
                <a:latin typeface="Georgia"/>
                <a:ea typeface="+mn-ea"/>
                <a:cs typeface="+mn-cs"/>
              </a:rPr>
              <a:t> projects have been implemented (saving over </a:t>
            </a:r>
            <a:r>
              <a:rPr kumimoji="0" lang="en-CA" sz="2600" b="0" i="0" u="none" strike="noStrike" kern="1200" cap="none" spc="0" normalizeH="0" baseline="0" noProof="0" dirty="0">
                <a:ln>
                  <a:noFill/>
                </a:ln>
                <a:solidFill>
                  <a:srgbClr val="00B3AA"/>
                </a:solidFill>
                <a:effectLst/>
                <a:uLnTx/>
                <a:uFillTx/>
                <a:latin typeface="Georgia"/>
                <a:ea typeface="+mn-ea"/>
                <a:cs typeface="+mn-cs"/>
              </a:rPr>
              <a:t>$17 million </a:t>
            </a:r>
            <a:r>
              <a:rPr kumimoji="0" lang="en-CA" sz="2600" b="0" i="0" u="none" strike="noStrike" kern="1200" cap="none" spc="0" normalizeH="0" baseline="0" noProof="0" dirty="0">
                <a:ln>
                  <a:noFill/>
                </a:ln>
                <a:solidFill>
                  <a:srgbClr val="4D4F53"/>
                </a:solidFill>
                <a:effectLst/>
                <a:uLnTx/>
                <a:uFillTx/>
                <a:latin typeface="Georgia"/>
                <a:ea typeface="+mn-ea"/>
                <a:cs typeface="+mn-cs"/>
              </a:rPr>
              <a:t>to date) </a:t>
            </a:r>
          </a:p>
          <a:p>
            <a:pPr marL="457200" marR="0" lvl="0" indent="-457200" algn="l" defTabSz="914400" rtl="0" eaLnBrk="1" fontAlgn="auto" latinLnBrk="0" hangingPunct="1">
              <a:lnSpc>
                <a:spcPct val="90000"/>
              </a:lnSpc>
              <a:spcBef>
                <a:spcPts val="1000"/>
              </a:spcBef>
              <a:spcAft>
                <a:spcPts val="0"/>
              </a:spcAft>
              <a:buClr>
                <a:srgbClr val="00B3AA"/>
              </a:buClr>
              <a:buSzTx/>
              <a:buFont typeface="Arial" panose="020B0604020202020204" pitchFamily="34" charset="0"/>
              <a:buChar char="•"/>
              <a:tabLst/>
              <a:defRPr/>
            </a:pPr>
            <a:endParaRPr kumimoji="0" lang="en-CA" sz="2800" b="0" i="0" u="none" strike="noStrike" kern="1200" cap="none" spc="0" normalizeH="0" baseline="0" noProof="0" dirty="0">
              <a:ln>
                <a:noFill/>
              </a:ln>
              <a:solidFill>
                <a:srgbClr val="4D4F53"/>
              </a:solidFill>
              <a:effectLst/>
              <a:uLnTx/>
              <a:uFillTx/>
              <a:latin typeface="Georgia"/>
              <a:ea typeface="+mn-ea"/>
              <a:cs typeface="+mn-cs"/>
            </a:endParaRPr>
          </a:p>
        </p:txBody>
      </p:sp>
      <p:sp>
        <p:nvSpPr>
          <p:cNvPr id="6" name="Content Placeholder 3">
            <a:extLst>
              <a:ext uri="{FF2B5EF4-FFF2-40B4-BE49-F238E27FC236}">
                <a16:creationId xmlns:a16="http://schemas.microsoft.com/office/drawing/2014/main" id="{9D10DC02-0BD3-C90E-B2C6-325383473445}"/>
              </a:ext>
            </a:extLst>
          </p:cNvPr>
          <p:cNvSpPr txBox="1">
            <a:spLocks/>
          </p:cNvSpPr>
          <p:nvPr/>
        </p:nvSpPr>
        <p:spPr>
          <a:xfrm>
            <a:off x="749532" y="1694081"/>
            <a:ext cx="6032267" cy="73872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Tx/>
              <a:buNone/>
              <a:defRPr sz="220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B3AA"/>
              </a:buClr>
              <a:buSzTx/>
              <a:buFontTx/>
              <a:buNone/>
              <a:tabLst/>
              <a:defRPr/>
            </a:pPr>
            <a:r>
              <a:rPr kumimoji="0" lang="en-US" sz="2400" b="0" i="0" u="none" strike="noStrike" kern="1200" cap="none" spc="0" normalizeH="0" baseline="0" noProof="0" dirty="0">
                <a:ln>
                  <a:noFill/>
                </a:ln>
                <a:solidFill>
                  <a:srgbClr val="4D4F53"/>
                </a:solidFill>
                <a:effectLst/>
                <a:uLnTx/>
                <a:uFillTx/>
                <a:latin typeface="Verdana"/>
                <a:ea typeface="+mn-ea"/>
                <a:cs typeface="+mn-cs"/>
              </a:rPr>
              <a:t>Building resilient businesses</a:t>
            </a:r>
          </a:p>
        </p:txBody>
      </p:sp>
    </p:spTree>
    <p:extLst>
      <p:ext uri="{BB962C8B-B14F-4D97-AF65-F5344CB8AC3E}">
        <p14:creationId xmlns:p14="http://schemas.microsoft.com/office/powerpoint/2010/main" val="2525044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1871DF3-0A74-FA45-A964-1E63363DC13C}"/>
              </a:ext>
            </a:extLst>
          </p:cNvPr>
          <p:cNvSpPr>
            <a:spLocks noGrp="1"/>
          </p:cNvSpPr>
          <p:nvPr>
            <p:ph type="body" sz="quarter" idx="10"/>
          </p:nvPr>
        </p:nvSpPr>
        <p:spPr>
          <a:xfrm>
            <a:off x="685800" y="543634"/>
            <a:ext cx="9220200" cy="462495"/>
          </a:xfrm>
        </p:spPr>
        <p:txBody>
          <a:bodyPr>
            <a:noAutofit/>
          </a:bodyPr>
          <a:lstStyle/>
          <a:p>
            <a:r>
              <a:rPr lang="en-US" sz="4400" dirty="0"/>
              <a:t>Integrated Approach: </a:t>
            </a:r>
            <a:r>
              <a:rPr lang="en-US" sz="3600" b="0" dirty="0"/>
              <a:t>Conservation Measures </a:t>
            </a:r>
          </a:p>
          <a:p>
            <a:endParaRPr lang="en-US" sz="3200" b="0" dirty="0"/>
          </a:p>
        </p:txBody>
      </p:sp>
      <p:sp>
        <p:nvSpPr>
          <p:cNvPr id="11" name="Text Placeholder 1">
            <a:extLst>
              <a:ext uri="{FF2B5EF4-FFF2-40B4-BE49-F238E27FC236}">
                <a16:creationId xmlns:a16="http://schemas.microsoft.com/office/drawing/2014/main" id="{15F2D75D-2B0B-4C4C-A3E9-9E9D0BE9C26B}"/>
              </a:ext>
            </a:extLst>
          </p:cNvPr>
          <p:cNvSpPr txBox="1">
            <a:spLocks/>
          </p:cNvSpPr>
          <p:nvPr/>
        </p:nvSpPr>
        <p:spPr>
          <a:xfrm>
            <a:off x="568808" y="3009649"/>
            <a:ext cx="5971068" cy="3298091"/>
          </a:xfrm>
          <a:prstGeom prst="rect">
            <a:avLst/>
          </a:prstGeom>
        </p:spPr>
        <p:txBody>
          <a:bodyPr vert="horz" lIns="121920" tIns="60960" rIns="121920" bIns="60960" rtlCol="0">
            <a:normAutofit/>
          </a:bodyPr>
          <a:lstStyle>
            <a:lvl1pPr marL="0" marR="0" indent="0" algn="l" defTabSz="685800" rtl="0" eaLnBrk="1" fontAlgn="auto" latinLnBrk="0" hangingPunct="1">
              <a:lnSpc>
                <a:spcPct val="100000"/>
              </a:lnSpc>
              <a:spcBef>
                <a:spcPts val="0"/>
              </a:spcBef>
              <a:spcAft>
                <a:spcPts val="0"/>
              </a:spcAft>
              <a:buClrTx/>
              <a:buSzTx/>
              <a:buFontTx/>
              <a:buNone/>
              <a:tabLst/>
              <a:defRPr lang="en-CA" sz="1650" b="0" i="0" u="none" strike="noStrike" kern="1200" baseline="0" smtClean="0">
                <a:solidFill>
                  <a:schemeClr val="tx2"/>
                </a:solidFill>
                <a:latin typeface="+mj-lt"/>
                <a:ea typeface="STXinwei" panose="020B0503020204020204" pitchFamily="2" charset="-122"/>
                <a:cs typeface="+mn-cs"/>
              </a:defRPr>
            </a:lvl1pPr>
            <a:lvl2pPr marL="514350" indent="-171450" algn="l" defTabSz="685800" rtl="0" eaLnBrk="1" latinLnBrk="0" hangingPunct="1">
              <a:lnSpc>
                <a:spcPct val="90000"/>
              </a:lnSpc>
              <a:spcBef>
                <a:spcPts val="375"/>
              </a:spcBef>
              <a:buClr>
                <a:schemeClr val="accent2"/>
              </a:buClr>
              <a:buFont typeface="Arial" panose="020B0604020202020204" pitchFamily="34" charset="0"/>
              <a:buChar char="•"/>
              <a:defRPr sz="18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Arial" panose="020B0604020202020204" pitchFamily="34" charset="0"/>
              <a:buChar char="•"/>
              <a:defRPr sz="150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Arial" panose="020B0604020202020204" pitchFamily="34" charset="0"/>
              <a:buChar char="•"/>
              <a:defRPr sz="135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Arial" panose="020B0604020202020204" pitchFamily="34" charset="0"/>
              <a:buChar char="•"/>
              <a:defRPr sz="13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76B1"/>
                </a:solidFill>
                <a:effectLst/>
                <a:uLnTx/>
                <a:uFillTx/>
                <a:latin typeface="Arial"/>
                <a:ea typeface="STXinwei" panose="020B0503020204020204" pitchFamily="2" charset="-122"/>
                <a:cs typeface="+mn-cs"/>
                <a:sym typeface="Arial"/>
              </a:rPr>
              <a:t>For Example:</a:t>
            </a:r>
          </a:p>
          <a:p>
            <a:pPr marL="1028674" marR="0" lvl="1" indent="-342891" algn="l" defTabSz="914377" rtl="0" eaLnBrk="1" fontAlgn="auto" latinLnBrk="0" hangingPunct="1">
              <a:lnSpc>
                <a:spcPct val="90000"/>
              </a:lnSpc>
              <a:spcBef>
                <a:spcPts val="500"/>
              </a:spcBef>
              <a:spcAft>
                <a:spcPts val="0"/>
              </a:spcAft>
              <a:buClr>
                <a:srgbClr val="00B3AA"/>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D4F53"/>
                </a:solidFill>
                <a:effectLst/>
                <a:uLnTx/>
                <a:uFillTx/>
                <a:latin typeface="Calibri" panose="020F0502020204030204" pitchFamily="34" charset="0"/>
                <a:ea typeface="+mn-ea"/>
                <a:cs typeface="Calibri" panose="020F0502020204030204" pitchFamily="34" charset="0"/>
                <a:sym typeface="Arial"/>
              </a:rPr>
              <a:t>if study electricity </a:t>
            </a:r>
            <a:r>
              <a:rPr kumimoji="0" lang="en-US" sz="2400" b="0" i="0" u="none" strike="noStrike" kern="1200" cap="none" spc="0" normalizeH="0" baseline="0" noProof="0" dirty="0">
                <a:ln>
                  <a:noFill/>
                </a:ln>
                <a:solidFill>
                  <a:srgbClr val="00B2A9"/>
                </a:solidFill>
                <a:effectLst/>
                <a:uLnTx/>
                <a:uFillTx/>
                <a:latin typeface="Calibri" panose="020F0502020204030204" pitchFamily="34" charset="0"/>
                <a:ea typeface="+mn-ea"/>
                <a:cs typeface="Calibri" panose="020F0502020204030204" pitchFamily="34" charset="0"/>
                <a:sym typeface="Arial"/>
              </a:rPr>
              <a:t>… </a:t>
            </a:r>
            <a:r>
              <a:rPr kumimoji="0" lang="en-US" sz="2400" b="0" i="0" u="none" strike="noStrike" kern="1200" cap="none" spc="0" normalizeH="0" baseline="0" noProof="0" dirty="0">
                <a:ln>
                  <a:noFill/>
                </a:ln>
                <a:solidFill>
                  <a:srgbClr val="4D4F53"/>
                </a:solidFill>
                <a:effectLst/>
                <a:uLnTx/>
                <a:uFillTx/>
                <a:latin typeface="Calibri" panose="020F0502020204030204" pitchFamily="34" charset="0"/>
                <a:ea typeface="+mn-ea"/>
                <a:cs typeface="Calibri" panose="020F0502020204030204" pitchFamily="34" charset="0"/>
                <a:sym typeface="Arial"/>
              </a:rPr>
              <a:t>new motor</a:t>
            </a:r>
          </a:p>
          <a:p>
            <a:pPr marL="1028674" marR="0" lvl="1" indent="-342891" algn="l" defTabSz="914377" rtl="0" eaLnBrk="1" fontAlgn="auto" latinLnBrk="0" hangingPunct="1">
              <a:lnSpc>
                <a:spcPct val="90000"/>
              </a:lnSpc>
              <a:spcBef>
                <a:spcPts val="500"/>
              </a:spcBef>
              <a:spcAft>
                <a:spcPts val="0"/>
              </a:spcAft>
              <a:buClr>
                <a:srgbClr val="00B3AA"/>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D4F53"/>
                </a:solidFill>
                <a:effectLst/>
                <a:uLnTx/>
                <a:uFillTx/>
                <a:latin typeface="Calibri" panose="020F0502020204030204" pitchFamily="34" charset="0"/>
                <a:ea typeface="+mn-ea"/>
                <a:cs typeface="Calibri" panose="020F0502020204030204" pitchFamily="34" charset="0"/>
                <a:sym typeface="Arial"/>
              </a:rPr>
              <a:t>If study thermal </a:t>
            </a:r>
            <a:r>
              <a:rPr kumimoji="0" lang="en-US" sz="2400" b="0" i="0" u="none" strike="noStrike" kern="1200" cap="none" spc="0" normalizeH="0" baseline="0" noProof="0" dirty="0">
                <a:ln>
                  <a:noFill/>
                </a:ln>
                <a:solidFill>
                  <a:srgbClr val="00B2A9"/>
                </a:solidFill>
                <a:effectLst/>
                <a:uLnTx/>
                <a:uFillTx/>
                <a:latin typeface="Calibri" panose="020F0502020204030204" pitchFamily="34" charset="0"/>
                <a:ea typeface="+mn-ea"/>
                <a:cs typeface="Calibri" panose="020F0502020204030204" pitchFamily="34" charset="0"/>
                <a:sym typeface="Arial"/>
              </a:rPr>
              <a:t>… </a:t>
            </a:r>
            <a:r>
              <a:rPr kumimoji="0" lang="en-US" sz="2400" b="0" i="0" u="none" strike="noStrike" kern="1200" cap="none" spc="0" normalizeH="0" baseline="0" noProof="0" dirty="0">
                <a:ln>
                  <a:noFill/>
                </a:ln>
                <a:solidFill>
                  <a:srgbClr val="4D4F53"/>
                </a:solidFill>
                <a:effectLst/>
                <a:uLnTx/>
                <a:uFillTx/>
                <a:latin typeface="Calibri" panose="020F0502020204030204" pitchFamily="34" charset="0"/>
                <a:ea typeface="+mn-ea"/>
                <a:cs typeface="Calibri" panose="020F0502020204030204" pitchFamily="34" charset="0"/>
                <a:sym typeface="Arial"/>
              </a:rPr>
              <a:t>heat exchanger</a:t>
            </a:r>
          </a:p>
          <a:p>
            <a:pPr marL="1028674" marR="0" lvl="1" indent="-342891" algn="l" defTabSz="914377" rtl="0" eaLnBrk="1" fontAlgn="auto" latinLnBrk="0" hangingPunct="1">
              <a:lnSpc>
                <a:spcPct val="90000"/>
              </a:lnSpc>
              <a:spcBef>
                <a:spcPts val="500"/>
              </a:spcBef>
              <a:spcAft>
                <a:spcPts val="0"/>
              </a:spcAft>
              <a:buClr>
                <a:srgbClr val="00B3AA"/>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D4F53"/>
                </a:solidFill>
                <a:effectLst/>
                <a:uLnTx/>
                <a:uFillTx/>
                <a:latin typeface="Calibri" panose="020F0502020204030204" pitchFamily="34" charset="0"/>
                <a:ea typeface="+mn-ea"/>
                <a:cs typeface="Calibri" panose="020F0502020204030204" pitchFamily="34" charset="0"/>
                <a:sym typeface="Arial"/>
              </a:rPr>
              <a:t>If study toxics </a:t>
            </a:r>
            <a:r>
              <a:rPr kumimoji="0" lang="en-US" sz="2400" b="0" i="0" u="none" strike="noStrike" kern="1200" cap="none" spc="0" normalizeH="0" baseline="0" noProof="0" dirty="0">
                <a:ln>
                  <a:noFill/>
                </a:ln>
                <a:solidFill>
                  <a:srgbClr val="00B2A9"/>
                </a:solidFill>
                <a:effectLst/>
                <a:uLnTx/>
                <a:uFillTx/>
                <a:latin typeface="Calibri" panose="020F0502020204030204" pitchFamily="34" charset="0"/>
                <a:ea typeface="+mn-ea"/>
                <a:cs typeface="Calibri" panose="020F0502020204030204" pitchFamily="34" charset="0"/>
                <a:sym typeface="Arial"/>
              </a:rPr>
              <a:t>…</a:t>
            </a:r>
            <a:r>
              <a:rPr kumimoji="0" lang="en-US" sz="2400" b="0" i="0" u="none" strike="noStrike" kern="1200" cap="none" spc="0" normalizeH="0" baseline="0" noProof="0" dirty="0">
                <a:ln>
                  <a:noFill/>
                </a:ln>
                <a:solidFill>
                  <a:srgbClr val="4D4F53"/>
                </a:solidFill>
                <a:effectLst/>
                <a:uLnTx/>
                <a:uFillTx/>
                <a:latin typeface="Calibri" panose="020F0502020204030204" pitchFamily="34" charset="0"/>
                <a:ea typeface="+mn-ea"/>
                <a:cs typeface="Calibri" panose="020F0502020204030204" pitchFamily="34" charset="0"/>
                <a:sym typeface="Arial"/>
              </a:rPr>
              <a:t> recover solvent, </a:t>
            </a:r>
            <a:r>
              <a:rPr kumimoji="0" lang="en-US" sz="2400" b="0" i="0" u="sng" strike="noStrike" kern="1200" cap="none" spc="0" normalizeH="0" baseline="0" noProof="0" dirty="0">
                <a:ln>
                  <a:noFill/>
                </a:ln>
                <a:solidFill>
                  <a:srgbClr val="4D4F53"/>
                </a:solidFill>
                <a:effectLst/>
                <a:uLnTx/>
                <a:uFillTx/>
                <a:latin typeface="Calibri" panose="020F0502020204030204" pitchFamily="34" charset="0"/>
                <a:ea typeface="+mn-ea"/>
                <a:cs typeface="Calibri" panose="020F0502020204030204" pitchFamily="34" charset="0"/>
                <a:sym typeface="Arial"/>
              </a:rPr>
              <a:t>and</a:t>
            </a:r>
          </a:p>
          <a:p>
            <a:pPr marL="1485863" marR="0" lvl="2" indent="-342891" algn="l" defTabSz="914377" rtl="0" eaLnBrk="1" fontAlgn="auto" latinLnBrk="0" hangingPunct="1">
              <a:lnSpc>
                <a:spcPct val="90000"/>
              </a:lnSpc>
              <a:spcBef>
                <a:spcPts val="500"/>
              </a:spcBef>
              <a:spcAft>
                <a:spcPts val="0"/>
              </a:spcAft>
              <a:buClr>
                <a:srgbClr val="00B3AA"/>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D4F53"/>
                </a:solidFill>
                <a:effectLst/>
                <a:uLnTx/>
                <a:uFillTx/>
                <a:latin typeface="Calibri" panose="020F0502020204030204" pitchFamily="34" charset="0"/>
                <a:ea typeface="+mn-ea"/>
                <a:cs typeface="Calibri" panose="020F0502020204030204" pitchFamily="34" charset="0"/>
                <a:sym typeface="Arial"/>
              </a:rPr>
              <a:t>Save even more energy &amp; money</a:t>
            </a:r>
          </a:p>
          <a:p>
            <a:pPr marL="1485863" marR="0" lvl="2" indent="-342891" algn="l" defTabSz="914377" rtl="0" eaLnBrk="1" fontAlgn="auto" latinLnBrk="0" hangingPunct="1">
              <a:lnSpc>
                <a:spcPct val="90000"/>
              </a:lnSpc>
              <a:spcBef>
                <a:spcPts val="500"/>
              </a:spcBef>
              <a:spcAft>
                <a:spcPts val="0"/>
              </a:spcAft>
              <a:buClr>
                <a:srgbClr val="00B3AA"/>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D4F53"/>
                </a:solidFill>
                <a:effectLst/>
                <a:uLnTx/>
                <a:uFillTx/>
                <a:latin typeface="Calibri" panose="020F0502020204030204" pitchFamily="34" charset="0"/>
                <a:ea typeface="+mn-ea"/>
                <a:cs typeface="Calibri" panose="020F0502020204030204" pitchFamily="34" charset="0"/>
                <a:sym typeface="Arial"/>
              </a:rPr>
              <a:t>Reduce worker exposure</a:t>
            </a:r>
          </a:p>
          <a:p>
            <a:pPr marL="1485863" marR="0" lvl="2" indent="-342891" algn="l" defTabSz="914377" rtl="0" eaLnBrk="1" fontAlgn="auto" latinLnBrk="0" hangingPunct="1">
              <a:lnSpc>
                <a:spcPct val="90000"/>
              </a:lnSpc>
              <a:spcBef>
                <a:spcPts val="500"/>
              </a:spcBef>
              <a:spcAft>
                <a:spcPts val="0"/>
              </a:spcAft>
              <a:buClr>
                <a:srgbClr val="00B3AA"/>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D4F53"/>
                </a:solidFill>
                <a:effectLst/>
                <a:uLnTx/>
                <a:uFillTx/>
                <a:latin typeface="Calibri" panose="020F0502020204030204" pitchFamily="34" charset="0"/>
                <a:ea typeface="+mn-ea"/>
                <a:cs typeface="Calibri" panose="020F0502020204030204" pitchFamily="34" charset="0"/>
                <a:sym typeface="Arial"/>
              </a:rPr>
              <a:t>Reduce toxic emissions </a:t>
            </a:r>
          </a:p>
          <a:p>
            <a:pPr marL="1485863" marR="0" lvl="2" indent="-342891" algn="l" defTabSz="914377" rtl="0" eaLnBrk="1" fontAlgn="auto" latinLnBrk="0" hangingPunct="1">
              <a:lnSpc>
                <a:spcPct val="90000"/>
              </a:lnSpc>
              <a:spcBef>
                <a:spcPts val="500"/>
              </a:spcBef>
              <a:spcAft>
                <a:spcPts val="0"/>
              </a:spcAft>
              <a:buClr>
                <a:srgbClr val="00B3AA"/>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D4F53"/>
                </a:solidFill>
                <a:effectLst/>
                <a:uLnTx/>
                <a:uFillTx/>
                <a:latin typeface="Calibri" panose="020F0502020204030204" pitchFamily="34" charset="0"/>
                <a:ea typeface="+mn-ea"/>
                <a:cs typeface="Calibri" panose="020F0502020204030204" pitchFamily="34" charset="0"/>
                <a:sym typeface="Arial"/>
              </a:rPr>
              <a:t>Reduce supply chain footprints</a:t>
            </a:r>
          </a:p>
        </p:txBody>
      </p:sp>
      <p:pic>
        <p:nvPicPr>
          <p:cNvPr id="13" name="Picture 12">
            <a:extLst>
              <a:ext uri="{FF2B5EF4-FFF2-40B4-BE49-F238E27FC236}">
                <a16:creationId xmlns:a16="http://schemas.microsoft.com/office/drawing/2014/main" id="{488029F1-A716-4DE0-8E02-A614FBD2CE3A}"/>
              </a:ext>
            </a:extLst>
          </p:cNvPr>
          <p:cNvPicPr>
            <a:picLocks noChangeAspect="1"/>
          </p:cNvPicPr>
          <p:nvPr/>
        </p:nvPicPr>
        <p:blipFill rotWithShape="1">
          <a:blip r:embed="rId2"/>
          <a:srcRect l="112"/>
          <a:stretch/>
        </p:blipFill>
        <p:spPr>
          <a:xfrm>
            <a:off x="6539876" y="1679167"/>
            <a:ext cx="5722743" cy="4570524"/>
          </a:xfrm>
          <a:prstGeom prst="rect">
            <a:avLst/>
          </a:prstGeom>
        </p:spPr>
      </p:pic>
      <p:cxnSp>
        <p:nvCxnSpPr>
          <p:cNvPr id="14" name="Connector: Elbow 13">
            <a:extLst>
              <a:ext uri="{FF2B5EF4-FFF2-40B4-BE49-F238E27FC236}">
                <a16:creationId xmlns:a16="http://schemas.microsoft.com/office/drawing/2014/main" id="{48591A38-DD2A-449E-B3C1-60FAA1F2FFBB}"/>
              </a:ext>
            </a:extLst>
          </p:cNvPr>
          <p:cNvCxnSpPr/>
          <p:nvPr/>
        </p:nvCxnSpPr>
        <p:spPr>
          <a:xfrm rot="16200000" flipV="1">
            <a:off x="7571470" y="2704049"/>
            <a:ext cx="3309257" cy="2099227"/>
          </a:xfrm>
          <a:prstGeom prst="bentConnector3">
            <a:avLst/>
          </a:prstGeom>
          <a:noFill/>
          <a:ln w="38100" cap="flat" cmpd="sng" algn="ctr">
            <a:solidFill>
              <a:srgbClr val="00B050"/>
            </a:solidFill>
            <a:prstDash val="solid"/>
            <a:tailEnd type="triangle"/>
          </a:ln>
          <a:effectLst/>
        </p:spPr>
      </p:cxnSp>
      <p:sp>
        <p:nvSpPr>
          <p:cNvPr id="2" name="TextBox 1">
            <a:extLst>
              <a:ext uri="{FF2B5EF4-FFF2-40B4-BE49-F238E27FC236}">
                <a16:creationId xmlns:a16="http://schemas.microsoft.com/office/drawing/2014/main" id="{BF5C03D9-9889-470E-76A8-F11CE7B51695}"/>
              </a:ext>
            </a:extLst>
          </p:cNvPr>
          <p:cNvSpPr txBox="1"/>
          <p:nvPr/>
        </p:nvSpPr>
        <p:spPr>
          <a:xfrm>
            <a:off x="4419600" y="6553200"/>
            <a:ext cx="28194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srgbClr val="4D4F53"/>
                </a:solidFill>
                <a:effectLst/>
                <a:uLnTx/>
                <a:uFillTx/>
                <a:latin typeface="Georgia"/>
                <a:ea typeface="+mn-ea"/>
                <a:cs typeface="+mn-cs"/>
              </a:rPr>
              <a:t>Property of Enviro-Stewards Inc.</a:t>
            </a:r>
          </a:p>
        </p:txBody>
      </p:sp>
    </p:spTree>
    <p:extLst>
      <p:ext uri="{BB962C8B-B14F-4D97-AF65-F5344CB8AC3E}">
        <p14:creationId xmlns:p14="http://schemas.microsoft.com/office/powerpoint/2010/main" val="156983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fade">
                                      <p:cBhvr>
                                        <p:cTn id="13" dur="500"/>
                                        <p:tgtEl>
                                          <p:spTgt spid="11">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fade">
                                      <p:cBhvr>
                                        <p:cTn id="16" dur="500"/>
                                        <p:tgtEl>
                                          <p:spTgt spid="11">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animEffect transition="in" filter="fade">
                                      <p:cBhvr>
                                        <p:cTn id="19" dur="500"/>
                                        <p:tgtEl>
                                          <p:spTgt spid="11">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xEl>
                                              <p:pRg st="5" end="5"/>
                                            </p:txEl>
                                          </p:spTgt>
                                        </p:tgtEl>
                                        <p:attrNameLst>
                                          <p:attrName>style.visibility</p:attrName>
                                        </p:attrNameLst>
                                      </p:cBhvr>
                                      <p:to>
                                        <p:strVal val="visible"/>
                                      </p:to>
                                    </p:set>
                                    <p:animEffect transition="in" filter="fade">
                                      <p:cBhvr>
                                        <p:cTn id="22" dur="500"/>
                                        <p:tgtEl>
                                          <p:spTgt spid="11">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xEl>
                                              <p:pRg st="6" end="6"/>
                                            </p:txEl>
                                          </p:spTgt>
                                        </p:tgtEl>
                                        <p:attrNameLst>
                                          <p:attrName>style.visibility</p:attrName>
                                        </p:attrNameLst>
                                      </p:cBhvr>
                                      <p:to>
                                        <p:strVal val="visible"/>
                                      </p:to>
                                    </p:set>
                                    <p:animEffect transition="in" filter="fade">
                                      <p:cBhvr>
                                        <p:cTn id="25" dur="500"/>
                                        <p:tgtEl>
                                          <p:spTgt spid="11">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xEl>
                                              <p:pRg st="7" end="7"/>
                                            </p:txEl>
                                          </p:spTgt>
                                        </p:tgtEl>
                                        <p:attrNameLst>
                                          <p:attrName>style.visibility</p:attrName>
                                        </p:attrNameLst>
                                      </p:cBhvr>
                                      <p:to>
                                        <p:strVal val="visible"/>
                                      </p:to>
                                    </p:set>
                                    <p:animEffect transition="in" filter="fade">
                                      <p:cBhvr>
                                        <p:cTn id="28" dur="500"/>
                                        <p:tgtEl>
                                          <p:spTgt spid="11">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A23A2321-94D3-429E-9D14-854F954A3921}"/>
              </a:ext>
            </a:extLst>
          </p:cNvPr>
          <p:cNvSpPr>
            <a:spLocks noGrp="1"/>
          </p:cNvSpPr>
          <p:nvPr>
            <p:ph type="body" sz="quarter" idx="11"/>
          </p:nvPr>
        </p:nvSpPr>
        <p:spPr>
          <a:xfrm>
            <a:off x="304800" y="304800"/>
            <a:ext cx="6248400" cy="411248"/>
          </a:xfrm>
        </p:spPr>
        <p:txBody>
          <a:bodyPr>
            <a:noAutofit/>
          </a:bodyPr>
          <a:lstStyle/>
          <a:p>
            <a:r>
              <a:rPr lang="en-CA" sz="2800" dirty="0"/>
              <a:t>Life Cycle Costing</a:t>
            </a:r>
          </a:p>
          <a:p>
            <a:r>
              <a:rPr lang="en-CA" sz="2800" b="0" i="1" dirty="0"/>
              <a:t>Design Build is simultaneously the cheapest and the most expensive way to build (depending on your time horizon)</a:t>
            </a:r>
          </a:p>
        </p:txBody>
      </p:sp>
      <p:sp>
        <p:nvSpPr>
          <p:cNvPr id="2" name="Rectangle 1">
            <a:extLst>
              <a:ext uri="{FF2B5EF4-FFF2-40B4-BE49-F238E27FC236}">
                <a16:creationId xmlns:a16="http://schemas.microsoft.com/office/drawing/2014/main" id="{582A34D3-DA5A-4AC4-ACAA-4C50A1114A33}"/>
              </a:ext>
            </a:extLst>
          </p:cNvPr>
          <p:cNvSpPr/>
          <p:nvPr/>
        </p:nvSpPr>
        <p:spPr>
          <a:xfrm>
            <a:off x="381000" y="2895600"/>
            <a:ext cx="6553200" cy="2677656"/>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0" cap="none" spc="0" normalizeH="0" baseline="0" noProof="0" dirty="0">
                <a:ln>
                  <a:noFill/>
                </a:ln>
                <a:solidFill>
                  <a:srgbClr val="00B2A9"/>
                </a:solidFill>
                <a:effectLst/>
                <a:uLnTx/>
                <a:uFillTx/>
                <a:latin typeface="Verdana"/>
                <a:ea typeface="+mn-ea"/>
                <a:cs typeface="Arial" panose="020B0604020202020204" pitchFamily="34" charset="0"/>
              </a:rPr>
              <a:t>Initial impulse is to minimize engineering (by building what has always been built)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0" cap="none" spc="0" normalizeH="0" baseline="0" noProof="0" dirty="0">
                <a:ln>
                  <a:noFill/>
                </a:ln>
                <a:solidFill>
                  <a:srgbClr val="00B2A9"/>
                </a:solidFill>
                <a:effectLst/>
                <a:uLnTx/>
                <a:uFillTx/>
                <a:latin typeface="Verdana"/>
                <a:ea typeface="+mn-ea"/>
                <a:cs typeface="Arial" panose="020B0604020202020204" pitchFamily="34" charset="0"/>
              </a:rPr>
              <a:t>and then minimize the capital cost to stay under a funding cap</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2400" kern="0" dirty="0">
                <a:solidFill>
                  <a:srgbClr val="00B2A9"/>
                </a:solidFill>
                <a:latin typeface="Verdana"/>
                <a:cs typeface="Arial" panose="020B0604020202020204" pitchFamily="34" charset="0"/>
              </a:rPr>
              <a:t>This consistently </a:t>
            </a:r>
            <a:r>
              <a:rPr lang="en-US" altLang="en-US" sz="2400" u="sng" kern="0" dirty="0">
                <a:solidFill>
                  <a:srgbClr val="00B2A9"/>
                </a:solidFill>
                <a:latin typeface="Verdana"/>
                <a:cs typeface="Arial" panose="020B0604020202020204" pitchFamily="34" charset="0"/>
              </a:rPr>
              <a:t>maximizes</a:t>
            </a:r>
            <a:r>
              <a:rPr lang="en-US" altLang="en-US" sz="2400" kern="0" dirty="0">
                <a:solidFill>
                  <a:srgbClr val="00B2A9"/>
                </a:solidFill>
                <a:latin typeface="Verdana"/>
                <a:cs typeface="Arial" panose="020B0604020202020204" pitchFamily="34" charset="0"/>
              </a:rPr>
              <a:t> the life cycle cost (and carbon footprint)!</a:t>
            </a:r>
          </a:p>
        </p:txBody>
      </p:sp>
      <p:pic>
        <p:nvPicPr>
          <p:cNvPr id="3" name="Picture 2">
            <a:extLst>
              <a:ext uri="{FF2B5EF4-FFF2-40B4-BE49-F238E27FC236}">
                <a16:creationId xmlns:a16="http://schemas.microsoft.com/office/drawing/2014/main" id="{4AA0558A-24E0-25C8-9687-A84D63EBD7A5}"/>
              </a:ext>
            </a:extLst>
          </p:cNvPr>
          <p:cNvPicPr>
            <a:picLocks noChangeAspect="1"/>
          </p:cNvPicPr>
          <p:nvPr/>
        </p:nvPicPr>
        <p:blipFill>
          <a:blip r:embed="rId2"/>
          <a:stretch>
            <a:fillRect/>
          </a:stretch>
        </p:blipFill>
        <p:spPr>
          <a:xfrm>
            <a:off x="6629400" y="0"/>
            <a:ext cx="5756988" cy="2820924"/>
          </a:xfrm>
          <a:prstGeom prst="rect">
            <a:avLst/>
          </a:prstGeom>
        </p:spPr>
      </p:pic>
      <p:sp>
        <p:nvSpPr>
          <p:cNvPr id="6" name="TextBox 5">
            <a:extLst>
              <a:ext uri="{FF2B5EF4-FFF2-40B4-BE49-F238E27FC236}">
                <a16:creationId xmlns:a16="http://schemas.microsoft.com/office/drawing/2014/main" id="{D5567F3D-CD47-770F-615F-AB112B90AA18}"/>
              </a:ext>
            </a:extLst>
          </p:cNvPr>
          <p:cNvSpPr txBox="1"/>
          <p:nvPr/>
        </p:nvSpPr>
        <p:spPr>
          <a:xfrm>
            <a:off x="7467600" y="2820924"/>
            <a:ext cx="6192982" cy="369332"/>
          </a:xfrm>
          <a:prstGeom prst="rect">
            <a:avLst/>
          </a:prstGeom>
          <a:noFill/>
        </p:spPr>
        <p:txBody>
          <a:bodyPr wrap="square">
            <a:spAutoFit/>
          </a:bodyPr>
          <a:lstStyle/>
          <a:p>
            <a:r>
              <a:rPr lang="en-CA" b="0" i="0" dirty="0">
                <a:solidFill>
                  <a:srgbClr val="000000"/>
                </a:solidFill>
                <a:effectLst/>
                <a:latin typeface="Arial" panose="020B0604020202020204" pitchFamily="34" charset="0"/>
              </a:rPr>
              <a:t>Figure 1 – BOMA Life Cycle Graph (</a:t>
            </a:r>
            <a:r>
              <a:rPr lang="en-CA" b="0" i="0" dirty="0">
                <a:solidFill>
                  <a:srgbClr val="000000"/>
                </a:solidFill>
                <a:effectLst/>
                <a:latin typeface="Arial" panose="020B0604020202020204" pitchFamily="34" charset="0"/>
                <a:hlinkClick r:id="rId3"/>
              </a:rPr>
              <a:t>link</a:t>
            </a:r>
            <a:r>
              <a:rPr lang="en-CA" b="0" i="0" dirty="0">
                <a:solidFill>
                  <a:srgbClr val="000000"/>
                </a:solidFill>
                <a:effectLst/>
                <a:latin typeface="Arial" panose="020B0604020202020204" pitchFamily="34" charset="0"/>
              </a:rPr>
              <a:t>)</a:t>
            </a:r>
            <a:endParaRPr lang="en-CA" dirty="0"/>
          </a:p>
        </p:txBody>
      </p:sp>
    </p:spTree>
    <p:extLst>
      <p:ext uri="{BB962C8B-B14F-4D97-AF65-F5344CB8AC3E}">
        <p14:creationId xmlns:p14="http://schemas.microsoft.com/office/powerpoint/2010/main" val="2214034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21B706EC-ED82-406D-9A88-E51E78B2E859}"/>
              </a:ext>
            </a:extLst>
          </p:cNvPr>
          <p:cNvSpPr txBox="1">
            <a:spLocks/>
          </p:cNvSpPr>
          <p:nvPr/>
        </p:nvSpPr>
        <p:spPr>
          <a:xfrm>
            <a:off x="749532" y="152400"/>
            <a:ext cx="11290068" cy="41124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CA" sz="2400" b="1" i="0" u="none" strike="noStrike" kern="1200" baseline="0" dirty="0">
                <a:solidFill>
                  <a:srgbClr val="0076B1"/>
                </a:solidFill>
                <a:latin typeface="Verdana-Bold"/>
                <a:ea typeface="+mj-ea"/>
                <a:cs typeface="+mj-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B3AA"/>
              </a:buClr>
              <a:buSzTx/>
              <a:buFont typeface="Arial" panose="020B0604020202020204" pitchFamily="34" charset="0"/>
              <a:buNone/>
              <a:tabLst/>
              <a:defRPr/>
            </a:pPr>
            <a:r>
              <a:rPr kumimoji="0" lang="en-CA" sz="2800" b="1" i="0" u="none" strike="noStrike" kern="1200" cap="none" spc="0" normalizeH="0" baseline="0" noProof="0" dirty="0">
                <a:ln>
                  <a:noFill/>
                </a:ln>
                <a:solidFill>
                  <a:srgbClr val="0076B1"/>
                </a:solidFill>
                <a:effectLst/>
                <a:uLnTx/>
                <a:uFillTx/>
                <a:latin typeface="Verdana-Bold"/>
                <a:ea typeface="+mj-ea"/>
                <a:cs typeface="+mj-cs"/>
              </a:rPr>
              <a:t>Case Study: </a:t>
            </a:r>
            <a:r>
              <a:rPr kumimoji="0" lang="en-CA" sz="2800" b="1" i="0" u="none" strike="noStrike" kern="1200" cap="none" spc="0" normalizeH="0" baseline="0" noProof="0" dirty="0">
                <a:ln>
                  <a:noFill/>
                </a:ln>
                <a:solidFill>
                  <a:srgbClr val="00B2A9"/>
                </a:solidFill>
                <a:effectLst/>
                <a:uLnTx/>
                <a:uFillTx/>
                <a:latin typeface="Book Antiqua" pitchFamily="18" charset="0"/>
                <a:ea typeface="+mj-ea"/>
                <a:cs typeface="+mj-cs"/>
              </a:rPr>
              <a:t>Scope 4 (handprint)</a:t>
            </a:r>
            <a:endParaRPr kumimoji="0" lang="en-CA" sz="2800" b="1" i="0" u="none" strike="noStrike" kern="1200" cap="none" spc="0" normalizeH="0" baseline="0" noProof="0" dirty="0">
              <a:ln>
                <a:noFill/>
              </a:ln>
              <a:solidFill>
                <a:srgbClr val="0076B1"/>
              </a:solidFill>
              <a:effectLst/>
              <a:uLnTx/>
              <a:uFillTx/>
              <a:latin typeface="Verdana-Bold"/>
              <a:ea typeface="+mj-ea"/>
              <a:cs typeface="+mj-cs"/>
            </a:endParaRPr>
          </a:p>
        </p:txBody>
      </p:sp>
      <p:sp>
        <p:nvSpPr>
          <p:cNvPr id="3" name="Rectangle 2">
            <a:extLst>
              <a:ext uri="{FF2B5EF4-FFF2-40B4-BE49-F238E27FC236}">
                <a16:creationId xmlns:a16="http://schemas.microsoft.com/office/drawing/2014/main" id="{2BB65750-9118-6F0B-04E6-E35D4D495839}"/>
              </a:ext>
            </a:extLst>
          </p:cNvPr>
          <p:cNvSpPr/>
          <p:nvPr/>
        </p:nvSpPr>
        <p:spPr>
          <a:xfrm>
            <a:off x="8634657" y="98856"/>
            <a:ext cx="3419630" cy="1123942"/>
          </a:xfrm>
          <a:prstGeom prst="rect">
            <a:avLst/>
          </a:prstGeom>
          <a:solidFill>
            <a:sysClr val="window" lastClr="FFFFFF"/>
          </a:solidFill>
          <a:ln w="12700" cap="flat" cmpd="sng" algn="ctr">
            <a:solidFill>
              <a:srgbClr val="990000">
                <a:shade val="95000"/>
                <a:satMod val="105000"/>
              </a:srgbClr>
            </a:solidFill>
            <a:prstDash val="solid"/>
          </a:ln>
          <a:effectLst>
            <a:outerShdw blurRad="38100" dist="25400" dir="6600000" sx="101000" sy="101000" rotWithShape="0">
              <a:srgbClr val="000000">
                <a:alpha val="75000"/>
              </a:srgb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000" b="0" i="0" u="none" strike="noStrike" kern="0" cap="none" spc="0" normalizeH="0" baseline="0" noProof="0">
              <a:ln>
                <a:noFill/>
              </a:ln>
              <a:solidFill>
                <a:prstClr val="white"/>
              </a:solidFill>
              <a:effectLst/>
              <a:uLnTx/>
              <a:uFillTx/>
              <a:latin typeface="Calibri"/>
              <a:ea typeface="+mn-ea"/>
              <a:cs typeface="+mn-cs"/>
            </a:endParaRPr>
          </a:p>
        </p:txBody>
      </p:sp>
      <p:pic>
        <p:nvPicPr>
          <p:cNvPr id="4" name="Picture 4" descr="VeriForm Logo">
            <a:extLst>
              <a:ext uri="{FF2B5EF4-FFF2-40B4-BE49-F238E27FC236}">
                <a16:creationId xmlns:a16="http://schemas.microsoft.com/office/drawing/2014/main" id="{DD981225-C09A-12B4-826A-B963FB78EB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1128" y="285899"/>
            <a:ext cx="3194596" cy="7809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a:extLst>
              <a:ext uri="{FF2B5EF4-FFF2-40B4-BE49-F238E27FC236}">
                <a16:creationId xmlns:a16="http://schemas.microsoft.com/office/drawing/2014/main" id="{D4880CDC-BDD2-538D-AF79-82C62F057A58}"/>
              </a:ext>
            </a:extLst>
          </p:cNvPr>
          <p:cNvPicPr>
            <a:picLocks noChangeAspect="1" noChangeArrowheads="1"/>
          </p:cNvPicPr>
          <p:nvPr/>
        </p:nvPicPr>
        <p:blipFill>
          <a:blip r:embed="rId4" cstate="screen"/>
          <a:srcRect/>
          <a:stretch>
            <a:fillRect/>
          </a:stretch>
        </p:blipFill>
        <p:spPr bwMode="auto">
          <a:xfrm>
            <a:off x="7397212" y="1558878"/>
            <a:ext cx="4657075" cy="2794245"/>
          </a:xfrm>
          <a:prstGeom prst="rect">
            <a:avLst/>
          </a:prstGeom>
          <a:noFill/>
          <a:ln w="9525">
            <a:noFill/>
            <a:miter lim="800000"/>
            <a:headEnd/>
            <a:tailEnd/>
          </a:ln>
        </p:spPr>
      </p:pic>
      <p:grpSp>
        <p:nvGrpSpPr>
          <p:cNvPr id="8" name="Group 22">
            <a:extLst>
              <a:ext uri="{FF2B5EF4-FFF2-40B4-BE49-F238E27FC236}">
                <a16:creationId xmlns:a16="http://schemas.microsoft.com/office/drawing/2014/main" id="{B1452F59-EE1D-C595-22D8-231B6570F0D6}"/>
              </a:ext>
            </a:extLst>
          </p:cNvPr>
          <p:cNvGrpSpPr/>
          <p:nvPr/>
        </p:nvGrpSpPr>
        <p:grpSpPr>
          <a:xfrm>
            <a:off x="4724400" y="4509120"/>
            <a:ext cx="2304256" cy="2006212"/>
            <a:chOff x="1220788" y="1854835"/>
            <a:chExt cx="3489573" cy="3148330"/>
          </a:xfrm>
        </p:grpSpPr>
        <p:pic>
          <p:nvPicPr>
            <p:cNvPr id="11" name="Picture 10" descr="C:\My Dropbox\Enviro-Stewards\Lloyd temp\Profitability case studies\Veriform\before loonie figure more faded.jpg">
              <a:extLst>
                <a:ext uri="{FF2B5EF4-FFF2-40B4-BE49-F238E27FC236}">
                  <a16:creationId xmlns:a16="http://schemas.microsoft.com/office/drawing/2014/main" id="{3D41A6FD-C1CC-7141-8B10-CBC393C0698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0788" y="1854835"/>
              <a:ext cx="3061051" cy="3061064"/>
            </a:xfrm>
            <a:prstGeom prst="rect">
              <a:avLst/>
            </a:prstGeom>
            <a:noFill/>
            <a:ln>
              <a:noFill/>
            </a:ln>
          </p:spPr>
        </p:pic>
        <p:sp>
          <p:nvSpPr>
            <p:cNvPr id="12" name="Text Box 2">
              <a:extLst>
                <a:ext uri="{FF2B5EF4-FFF2-40B4-BE49-F238E27FC236}">
                  <a16:creationId xmlns:a16="http://schemas.microsoft.com/office/drawing/2014/main" id="{4A1CD2F2-BE36-F7C5-348A-191BF08E8635}"/>
                </a:ext>
              </a:extLst>
            </p:cNvPr>
            <p:cNvSpPr txBox="1">
              <a:spLocks noChangeArrowheads="1"/>
            </p:cNvSpPr>
            <p:nvPr/>
          </p:nvSpPr>
          <p:spPr bwMode="auto">
            <a:xfrm>
              <a:off x="2477011" y="3619916"/>
              <a:ext cx="2059170" cy="1231824"/>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base" latinLnBrk="0" hangingPunct="1">
                <a:lnSpc>
                  <a:spcPct val="115000"/>
                </a:lnSpc>
                <a:spcBef>
                  <a:spcPct val="0"/>
                </a:spcBef>
                <a:spcAft>
                  <a:spcPts val="1000"/>
                </a:spcAft>
                <a:buClrTx/>
                <a:buSzTx/>
                <a:buFontTx/>
                <a:buNone/>
                <a:tabLst/>
                <a:defRPr/>
              </a:pPr>
              <a:r>
                <a:rPr kumimoji="0" lang="en-CA" sz="3600" b="1" i="0" u="none" strike="noStrike" kern="1200" cap="none" spc="0" normalizeH="0" baseline="0" noProof="0" dirty="0">
                  <a:ln>
                    <a:noFill/>
                  </a:ln>
                  <a:solidFill>
                    <a:srgbClr val="0000FF"/>
                  </a:solidFill>
                  <a:effectLst/>
                  <a:uLnTx/>
                  <a:uFillTx/>
                  <a:latin typeface="Arial" charset="0"/>
                  <a:ea typeface="Calibri"/>
                  <a:cs typeface="Times New Roman"/>
                </a:rPr>
                <a:t>4.3% </a:t>
              </a:r>
              <a:endParaRPr kumimoji="0" lang="en-CA" sz="3600" b="0" i="0" u="none" strike="noStrike" kern="1200" cap="none" spc="0" normalizeH="0" baseline="0" noProof="0" dirty="0">
                <a:ln>
                  <a:noFill/>
                </a:ln>
                <a:solidFill>
                  <a:srgbClr val="0000FF"/>
                </a:solidFill>
                <a:effectLst/>
                <a:uLnTx/>
                <a:uFillTx/>
                <a:latin typeface="Arial" charset="0"/>
                <a:ea typeface="Calibri"/>
                <a:cs typeface="Times New Roman"/>
              </a:endParaRPr>
            </a:p>
          </p:txBody>
        </p:sp>
        <p:sp>
          <p:nvSpPr>
            <p:cNvPr id="13" name="Text Box 2">
              <a:extLst>
                <a:ext uri="{FF2B5EF4-FFF2-40B4-BE49-F238E27FC236}">
                  <a16:creationId xmlns:a16="http://schemas.microsoft.com/office/drawing/2014/main" id="{4FE63F45-7C38-F5B7-F194-9F7C311D36E7}"/>
                </a:ext>
              </a:extLst>
            </p:cNvPr>
            <p:cNvSpPr txBox="1">
              <a:spLocks noChangeArrowheads="1"/>
            </p:cNvSpPr>
            <p:nvPr/>
          </p:nvSpPr>
          <p:spPr bwMode="auto">
            <a:xfrm>
              <a:off x="2477011" y="4526309"/>
              <a:ext cx="2233350" cy="476856"/>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base" latinLnBrk="0" hangingPunct="1">
                <a:lnSpc>
                  <a:spcPct val="115000"/>
                </a:lnSpc>
                <a:spcBef>
                  <a:spcPct val="0"/>
                </a:spcBef>
                <a:spcAft>
                  <a:spcPts val="1000"/>
                </a:spcAft>
                <a:buClrTx/>
                <a:buSzTx/>
                <a:buFontTx/>
                <a:buNone/>
                <a:tabLst/>
                <a:defRPr/>
              </a:pPr>
              <a:r>
                <a:rPr kumimoji="0" lang="en-CA" sz="1600" b="1" i="0" u="none" strike="noStrike" kern="1200" cap="none" spc="0" normalizeH="0" baseline="0" noProof="0" dirty="0">
                  <a:ln>
                    <a:noFill/>
                  </a:ln>
                  <a:solidFill>
                    <a:srgbClr val="0000FF"/>
                  </a:solidFill>
                  <a:effectLst/>
                  <a:uLnTx/>
                  <a:uFillTx/>
                  <a:latin typeface="Arial" charset="0"/>
                  <a:ea typeface="Calibri"/>
                  <a:cs typeface="Times New Roman"/>
                </a:rPr>
                <a:t>profit margin </a:t>
              </a:r>
              <a:endParaRPr kumimoji="0" lang="en-CA" sz="1600" b="0" i="0" u="none" strike="noStrike" kern="1200" cap="none" spc="0" normalizeH="0" baseline="0" noProof="0" dirty="0">
                <a:ln>
                  <a:noFill/>
                </a:ln>
                <a:solidFill>
                  <a:srgbClr val="0000FF"/>
                </a:solidFill>
                <a:effectLst/>
                <a:uLnTx/>
                <a:uFillTx/>
                <a:latin typeface="Arial" charset="0"/>
                <a:ea typeface="Calibri"/>
                <a:cs typeface="Times New Roman"/>
              </a:endParaRPr>
            </a:p>
          </p:txBody>
        </p:sp>
      </p:grpSp>
      <p:grpSp>
        <p:nvGrpSpPr>
          <p:cNvPr id="14" name="Group 27">
            <a:extLst>
              <a:ext uri="{FF2B5EF4-FFF2-40B4-BE49-F238E27FC236}">
                <a16:creationId xmlns:a16="http://schemas.microsoft.com/office/drawing/2014/main" id="{6159A4BC-6D8A-932B-8A8A-F4540D02D481}"/>
              </a:ext>
            </a:extLst>
          </p:cNvPr>
          <p:cNvGrpSpPr/>
          <p:nvPr/>
        </p:nvGrpSpPr>
        <p:grpSpPr>
          <a:xfrm>
            <a:off x="7244680" y="4509121"/>
            <a:ext cx="2283428" cy="2029255"/>
            <a:chOff x="4631673" y="1854835"/>
            <a:chExt cx="3291540" cy="3140379"/>
          </a:xfrm>
        </p:grpSpPr>
        <p:pic>
          <p:nvPicPr>
            <p:cNvPr id="15" name="Picture 14" descr="C:\My Dropbox\Enviro-Stewards\Lloyd temp\Profitability case studies\Veriform\after loonie figure copy.jpg">
              <a:extLst>
                <a:ext uri="{FF2B5EF4-FFF2-40B4-BE49-F238E27FC236}">
                  <a16:creationId xmlns:a16="http://schemas.microsoft.com/office/drawing/2014/main" id="{E163E378-CEC0-3A81-B07C-E10600EE17C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31673" y="1854835"/>
              <a:ext cx="3069002" cy="3069015"/>
            </a:xfrm>
            <a:prstGeom prst="rect">
              <a:avLst/>
            </a:prstGeom>
            <a:noFill/>
            <a:ln>
              <a:noFill/>
            </a:ln>
          </p:spPr>
        </p:pic>
        <p:sp>
          <p:nvSpPr>
            <p:cNvPr id="16" name="Text Box 2">
              <a:extLst>
                <a:ext uri="{FF2B5EF4-FFF2-40B4-BE49-F238E27FC236}">
                  <a16:creationId xmlns:a16="http://schemas.microsoft.com/office/drawing/2014/main" id="{C7D97564-A722-3B34-8E85-64C207703641}"/>
                </a:ext>
              </a:extLst>
            </p:cNvPr>
            <p:cNvSpPr txBox="1">
              <a:spLocks noChangeArrowheads="1"/>
            </p:cNvSpPr>
            <p:nvPr/>
          </p:nvSpPr>
          <p:spPr bwMode="auto">
            <a:xfrm>
              <a:off x="5864043" y="3611966"/>
              <a:ext cx="2059170" cy="1231824"/>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base" latinLnBrk="0" hangingPunct="1">
                <a:lnSpc>
                  <a:spcPct val="115000"/>
                </a:lnSpc>
                <a:spcBef>
                  <a:spcPct val="0"/>
                </a:spcBef>
                <a:spcAft>
                  <a:spcPts val="1000"/>
                </a:spcAft>
                <a:buClrTx/>
                <a:buSzTx/>
                <a:buFontTx/>
                <a:buNone/>
                <a:tabLst/>
                <a:defRPr/>
              </a:pPr>
              <a:r>
                <a:rPr kumimoji="0" lang="en-CA" sz="3600" b="1" i="0" u="none" strike="noStrike" kern="1200" cap="none" spc="0" normalizeH="0" baseline="0" noProof="0" dirty="0">
                  <a:ln>
                    <a:noFill/>
                  </a:ln>
                  <a:solidFill>
                    <a:srgbClr val="0000FF"/>
                  </a:solidFill>
                  <a:effectLst/>
                  <a:uLnTx/>
                  <a:uFillTx/>
                  <a:latin typeface="Arial" charset="0"/>
                  <a:ea typeface="Calibri"/>
                  <a:cs typeface="Times New Roman"/>
                </a:rPr>
                <a:t>9.4%</a:t>
              </a:r>
              <a:r>
                <a:rPr kumimoji="0" lang="en-CA" sz="3600" b="1" i="0" u="none" strike="noStrike" kern="1200" cap="none" spc="0" normalizeH="0" baseline="0" noProof="0" dirty="0">
                  <a:ln>
                    <a:noFill/>
                  </a:ln>
                  <a:solidFill>
                    <a:srgbClr val="7F7F7F"/>
                  </a:solidFill>
                  <a:effectLst/>
                  <a:uLnTx/>
                  <a:uFillTx/>
                  <a:latin typeface="Arial" charset="0"/>
                  <a:ea typeface="Calibri"/>
                  <a:cs typeface="Times New Roman"/>
                </a:rPr>
                <a:t> </a:t>
              </a:r>
              <a:endParaRPr kumimoji="0" lang="en-CA" sz="3600" b="0" i="0" u="none" strike="noStrike" kern="1200" cap="none" spc="0" normalizeH="0" baseline="0" noProof="0" dirty="0">
                <a:ln>
                  <a:noFill/>
                </a:ln>
                <a:solidFill>
                  <a:prstClr val="black"/>
                </a:solidFill>
                <a:effectLst/>
                <a:uLnTx/>
                <a:uFillTx/>
                <a:latin typeface="Arial" charset="0"/>
                <a:ea typeface="Calibri"/>
                <a:cs typeface="Times New Roman"/>
              </a:endParaRPr>
            </a:p>
          </p:txBody>
        </p:sp>
        <p:sp>
          <p:nvSpPr>
            <p:cNvPr id="17" name="Text Box 2">
              <a:extLst>
                <a:ext uri="{FF2B5EF4-FFF2-40B4-BE49-F238E27FC236}">
                  <a16:creationId xmlns:a16="http://schemas.microsoft.com/office/drawing/2014/main" id="{DC093504-3D22-D069-D70E-4B5A6BD4A6F3}"/>
                </a:ext>
              </a:extLst>
            </p:cNvPr>
            <p:cNvSpPr txBox="1">
              <a:spLocks noChangeArrowheads="1"/>
            </p:cNvSpPr>
            <p:nvPr/>
          </p:nvSpPr>
          <p:spPr bwMode="auto">
            <a:xfrm>
              <a:off x="5864043" y="4518358"/>
              <a:ext cx="2059170" cy="476856"/>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base" latinLnBrk="0" hangingPunct="1">
                <a:lnSpc>
                  <a:spcPct val="115000"/>
                </a:lnSpc>
                <a:spcBef>
                  <a:spcPct val="0"/>
                </a:spcBef>
                <a:spcAft>
                  <a:spcPts val="1000"/>
                </a:spcAft>
                <a:buClrTx/>
                <a:buSzTx/>
                <a:buFontTx/>
                <a:buNone/>
                <a:tabLst/>
                <a:defRPr/>
              </a:pPr>
              <a:r>
                <a:rPr kumimoji="0" lang="en-CA" sz="1600" b="1" i="0" u="none" strike="noStrike" kern="1200" cap="none" spc="0" normalizeH="0" baseline="0" noProof="0" dirty="0">
                  <a:ln>
                    <a:noFill/>
                  </a:ln>
                  <a:solidFill>
                    <a:srgbClr val="0000FF"/>
                  </a:solidFill>
                  <a:effectLst/>
                  <a:uLnTx/>
                  <a:uFillTx/>
                  <a:latin typeface="Arial" charset="0"/>
                  <a:ea typeface="Calibri"/>
                  <a:cs typeface="Times New Roman"/>
                </a:rPr>
                <a:t>profit margin </a:t>
              </a:r>
              <a:endParaRPr kumimoji="0" lang="en-CA" sz="1600" b="0" i="0" u="none" strike="noStrike" kern="1200" cap="none" spc="0" normalizeH="0" baseline="0" noProof="0" dirty="0">
                <a:ln>
                  <a:noFill/>
                </a:ln>
                <a:solidFill>
                  <a:srgbClr val="0000FF"/>
                </a:solidFill>
                <a:effectLst/>
                <a:uLnTx/>
                <a:uFillTx/>
                <a:latin typeface="Arial" charset="0"/>
                <a:ea typeface="Calibri"/>
                <a:cs typeface="Times New Roman"/>
              </a:endParaRPr>
            </a:p>
          </p:txBody>
        </p:sp>
      </p:grpSp>
      <p:sp>
        <p:nvSpPr>
          <p:cNvPr id="18" name="Rectangle 17">
            <a:extLst>
              <a:ext uri="{FF2B5EF4-FFF2-40B4-BE49-F238E27FC236}">
                <a16:creationId xmlns:a16="http://schemas.microsoft.com/office/drawing/2014/main" id="{EE77326E-318D-23C7-3524-D52822BEAF14}"/>
              </a:ext>
            </a:extLst>
          </p:cNvPr>
          <p:cNvSpPr/>
          <p:nvPr/>
        </p:nvSpPr>
        <p:spPr>
          <a:xfrm>
            <a:off x="457200" y="5092005"/>
            <a:ext cx="4284452" cy="138499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00B2A9"/>
                </a:solidFill>
                <a:effectLst/>
                <a:uLnTx/>
                <a:uFillTx/>
                <a:latin typeface="Book Antiqua" pitchFamily="18" charset="0"/>
                <a:ea typeface="+mn-ea"/>
                <a:cs typeface="+mn-cs"/>
              </a:rPr>
              <a:t>Veriform’s</a:t>
            </a:r>
            <a:r>
              <a:rPr kumimoji="0" lang="en-US" sz="2800" b="1" i="0" u="none" strike="noStrike" kern="1200" cap="none" spc="0" normalizeH="0" baseline="0" noProof="0" dirty="0">
                <a:ln>
                  <a:noFill/>
                </a:ln>
                <a:solidFill>
                  <a:srgbClr val="00B2A9"/>
                </a:solidFill>
                <a:effectLst/>
                <a:uLnTx/>
                <a:uFillTx/>
                <a:latin typeface="Book Antiqua" pitchFamily="18" charset="0"/>
                <a:ea typeface="+mn-ea"/>
                <a:cs typeface="+mn-cs"/>
              </a:rPr>
              <a:t> implemented measures have doubled their profit margin!</a:t>
            </a:r>
            <a:endParaRPr kumimoji="0" lang="en-CA" sz="2800" b="1" i="0" u="none" strike="noStrike" kern="1200" cap="none" spc="0" normalizeH="0" baseline="0" noProof="0" dirty="0">
              <a:ln>
                <a:noFill/>
              </a:ln>
              <a:solidFill>
                <a:srgbClr val="00B2A9"/>
              </a:solidFill>
              <a:effectLst/>
              <a:uLnTx/>
              <a:uFillTx/>
              <a:latin typeface="Book Antiqua" pitchFamily="18" charset="0"/>
              <a:ea typeface="+mn-ea"/>
              <a:cs typeface="+mn-cs"/>
            </a:endParaRPr>
          </a:p>
        </p:txBody>
      </p:sp>
      <p:sp>
        <p:nvSpPr>
          <p:cNvPr id="21" name="Text Box 5">
            <a:extLst>
              <a:ext uri="{FF2B5EF4-FFF2-40B4-BE49-F238E27FC236}">
                <a16:creationId xmlns:a16="http://schemas.microsoft.com/office/drawing/2014/main" id="{7AED0996-5E6D-A38B-D797-39DA01383D67}"/>
              </a:ext>
            </a:extLst>
          </p:cNvPr>
          <p:cNvSpPr txBox="1">
            <a:spLocks noChangeArrowheads="1"/>
          </p:cNvSpPr>
          <p:nvPr/>
        </p:nvSpPr>
        <p:spPr bwMode="auto">
          <a:xfrm>
            <a:off x="792596" y="855663"/>
            <a:ext cx="6446404" cy="4062651"/>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 charset="0"/>
                <a:ea typeface="ＭＳ Ｐゴシック" charset="-128"/>
                <a:cs typeface="+mn-cs"/>
              </a:rPr>
              <a:t>Product Design for the Environment:</a:t>
            </a:r>
          </a:p>
          <a:p>
            <a:pPr marL="457200" marR="0" lvl="0" indent="-4572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rPr>
              <a:t>Their product initially used 200% of energy of competitor</a:t>
            </a:r>
          </a:p>
          <a:p>
            <a:pPr marL="457200" marR="0" lvl="0" indent="-4572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rPr>
              <a:t>Product redesigned to use 20% of energy of competitor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pic>
        <p:nvPicPr>
          <p:cNvPr id="5" name="Picture 4">
            <a:extLst>
              <a:ext uri="{FF2B5EF4-FFF2-40B4-BE49-F238E27FC236}">
                <a16:creationId xmlns:a16="http://schemas.microsoft.com/office/drawing/2014/main" id="{8F832B76-7B0C-6D3E-1ED9-D29505981C34}"/>
              </a:ext>
            </a:extLst>
          </p:cNvPr>
          <p:cNvPicPr>
            <a:picLocks noChangeAspect="1"/>
          </p:cNvPicPr>
          <p:nvPr/>
        </p:nvPicPr>
        <p:blipFill>
          <a:blip r:embed="rId7"/>
          <a:stretch>
            <a:fillRect/>
          </a:stretch>
        </p:blipFill>
        <p:spPr>
          <a:xfrm>
            <a:off x="9704767" y="4812948"/>
            <a:ext cx="2440103" cy="1994687"/>
          </a:xfrm>
          <a:prstGeom prst="rect">
            <a:avLst/>
          </a:prstGeom>
        </p:spPr>
      </p:pic>
    </p:spTree>
    <p:extLst>
      <p:ext uri="{BB962C8B-B14F-4D97-AF65-F5344CB8AC3E}">
        <p14:creationId xmlns:p14="http://schemas.microsoft.com/office/powerpoint/2010/main" val="357422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218E8CE-19B7-4B92-A825-37BB80B31C65}"/>
              </a:ext>
            </a:extLst>
          </p:cNvPr>
          <p:cNvSpPr>
            <a:spLocks noGrp="1"/>
          </p:cNvSpPr>
          <p:nvPr>
            <p:ph sz="quarter" idx="15"/>
          </p:nvPr>
        </p:nvSpPr>
        <p:spPr>
          <a:xfrm>
            <a:off x="685800" y="4869657"/>
            <a:ext cx="6248400" cy="738726"/>
          </a:xfrm>
        </p:spPr>
        <p:txBody>
          <a:bodyPr>
            <a:normAutofit/>
          </a:bodyPr>
          <a:lstStyle/>
          <a:p>
            <a:pPr lvl="0">
              <a:lnSpc>
                <a:spcPct val="100000"/>
              </a:lnSpc>
              <a:spcBef>
                <a:spcPct val="0"/>
              </a:spcBef>
              <a:buClrTx/>
              <a:defRPr/>
            </a:pPr>
            <a:r>
              <a:rPr lang="en-CA" sz="2800" b="1" dirty="0">
                <a:solidFill>
                  <a:srgbClr val="0076B1"/>
                </a:solidFill>
              </a:rPr>
              <a:t>Food Loss Prevention Study</a:t>
            </a:r>
            <a:endParaRPr lang="en-CA" sz="2800" b="1" dirty="0">
              <a:solidFill>
                <a:srgbClr val="0076B1"/>
              </a:solidFill>
              <a:latin typeface="Georgia"/>
            </a:endParaRPr>
          </a:p>
        </p:txBody>
      </p:sp>
      <p:pic>
        <p:nvPicPr>
          <p:cNvPr id="1026" name="Picture 2" descr="Image result for campbell company logo">
            <a:extLst>
              <a:ext uri="{FF2B5EF4-FFF2-40B4-BE49-F238E27FC236}">
                <a16:creationId xmlns:a16="http://schemas.microsoft.com/office/drawing/2014/main" id="{8AA70B64-1536-4CCC-A8BE-02555CBF9B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33776"/>
            <a:ext cx="2514600" cy="21337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26F2255-33EF-4F8F-8E10-9ED948CABACC}"/>
              </a:ext>
            </a:extLst>
          </p:cNvPr>
          <p:cNvPicPr>
            <a:picLocks noChangeAspect="1"/>
          </p:cNvPicPr>
          <p:nvPr/>
        </p:nvPicPr>
        <p:blipFill rotWithShape="1">
          <a:blip r:embed="rId3"/>
          <a:srcRect l="3085" t="24394" r="16961"/>
          <a:stretch/>
        </p:blipFill>
        <p:spPr>
          <a:xfrm>
            <a:off x="8229600" y="4196234"/>
            <a:ext cx="3867168" cy="2578870"/>
          </a:xfrm>
          <a:prstGeom prst="rect">
            <a:avLst/>
          </a:prstGeom>
        </p:spPr>
      </p:pic>
      <p:sp>
        <p:nvSpPr>
          <p:cNvPr id="9" name="Text Placeholder 4">
            <a:extLst>
              <a:ext uri="{FF2B5EF4-FFF2-40B4-BE49-F238E27FC236}">
                <a16:creationId xmlns:a16="http://schemas.microsoft.com/office/drawing/2014/main" id="{7C8C0867-7457-419F-A71A-9AFD43FE6774}"/>
              </a:ext>
            </a:extLst>
          </p:cNvPr>
          <p:cNvSpPr>
            <a:spLocks noGrp="1"/>
          </p:cNvSpPr>
          <p:nvPr>
            <p:ph type="body" sz="quarter" idx="12"/>
          </p:nvPr>
        </p:nvSpPr>
        <p:spPr>
          <a:xfrm>
            <a:off x="838200" y="5410200"/>
            <a:ext cx="7619999" cy="3774358"/>
          </a:xfrm>
        </p:spPr>
        <p:txBody>
          <a:bodyPr>
            <a:normAutofit/>
          </a:bodyPr>
          <a:lstStyle/>
          <a:p>
            <a:pPr marL="285750" indent="-285750">
              <a:lnSpc>
                <a:spcPct val="90000"/>
              </a:lnSpc>
              <a:spcBef>
                <a:spcPts val="1000"/>
              </a:spcBef>
              <a:buClr>
                <a:schemeClr val="accent2"/>
              </a:buClr>
              <a:buFont typeface="Arial" panose="020B0604020202020204" pitchFamily="34" charset="0"/>
              <a:buChar char="•"/>
            </a:pPr>
            <a:r>
              <a:rPr lang="en-US" sz="3000" dirty="0">
                <a:solidFill>
                  <a:srgbClr val="00B2A9"/>
                </a:solidFill>
              </a:rPr>
              <a:t>$706,000/year</a:t>
            </a:r>
            <a:r>
              <a:rPr lang="en-US" sz="3000" dirty="0"/>
              <a:t> food savings with 6-month payback (938 </a:t>
            </a:r>
            <a:r>
              <a:rPr lang="en-US" sz="3000" dirty="0" err="1"/>
              <a:t>tonnes</a:t>
            </a:r>
            <a:r>
              <a:rPr lang="en-US" sz="3000" dirty="0"/>
              <a:t>/</a:t>
            </a:r>
            <a:r>
              <a:rPr lang="en-US" sz="3000" dirty="0" err="1"/>
              <a:t>yr</a:t>
            </a:r>
            <a:r>
              <a:rPr lang="en-US" sz="3000" dirty="0"/>
              <a:t>)</a:t>
            </a:r>
          </a:p>
          <a:p>
            <a:pPr marL="285750" indent="-285750">
              <a:lnSpc>
                <a:spcPct val="90000"/>
              </a:lnSpc>
              <a:spcBef>
                <a:spcPts val="1000"/>
              </a:spcBef>
              <a:buClr>
                <a:schemeClr val="accent2"/>
              </a:buClr>
              <a:buFont typeface="Arial" panose="020B0604020202020204" pitchFamily="34" charset="0"/>
              <a:buChar char="•"/>
            </a:pPr>
            <a:r>
              <a:rPr lang="en-US" sz="3000" dirty="0">
                <a:solidFill>
                  <a:srgbClr val="00B2A9"/>
                </a:solidFill>
              </a:rPr>
              <a:t>4,000 </a:t>
            </a:r>
            <a:r>
              <a:rPr lang="en-US" sz="3000" dirty="0" err="1">
                <a:solidFill>
                  <a:srgbClr val="00B2A9"/>
                </a:solidFill>
              </a:rPr>
              <a:t>tonnes</a:t>
            </a:r>
            <a:r>
              <a:rPr lang="en-US" sz="3000" dirty="0">
                <a:solidFill>
                  <a:srgbClr val="00B2A9"/>
                </a:solidFill>
              </a:rPr>
              <a:t>/</a:t>
            </a:r>
            <a:r>
              <a:rPr lang="en-US" sz="3000" dirty="0" err="1">
                <a:solidFill>
                  <a:srgbClr val="00B2A9"/>
                </a:solidFill>
              </a:rPr>
              <a:t>yr</a:t>
            </a:r>
            <a:r>
              <a:rPr lang="en-US" sz="3000" dirty="0">
                <a:solidFill>
                  <a:srgbClr val="00B2A9"/>
                </a:solidFill>
              </a:rPr>
              <a:t> </a:t>
            </a:r>
            <a:r>
              <a:rPr lang="en-US" sz="3000" dirty="0"/>
              <a:t>less (embedded) GHG!</a:t>
            </a:r>
          </a:p>
          <a:p>
            <a:pPr marL="285750" indent="-285750">
              <a:lnSpc>
                <a:spcPct val="200000"/>
              </a:lnSpc>
              <a:buClr>
                <a:schemeClr val="accent2"/>
              </a:buClr>
              <a:buFont typeface="Arial" panose="020B0604020202020204" pitchFamily="34" charset="0"/>
              <a:buChar char="•"/>
            </a:pPr>
            <a:endParaRPr lang="en-US" sz="1600" dirty="0"/>
          </a:p>
        </p:txBody>
      </p:sp>
      <p:pic>
        <p:nvPicPr>
          <p:cNvPr id="12" name="Picture 11">
            <a:extLst>
              <a:ext uri="{FF2B5EF4-FFF2-40B4-BE49-F238E27FC236}">
                <a16:creationId xmlns:a16="http://schemas.microsoft.com/office/drawing/2014/main" id="{35D7E353-C83A-4135-BF4F-8FCF5A60FF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8968" y="143713"/>
            <a:ext cx="2527800" cy="1098218"/>
          </a:xfrm>
          <a:prstGeom prst="rect">
            <a:avLst/>
          </a:prstGeom>
        </p:spPr>
      </p:pic>
      <p:pic>
        <p:nvPicPr>
          <p:cNvPr id="3" name="Picture 2">
            <a:extLst>
              <a:ext uri="{FF2B5EF4-FFF2-40B4-BE49-F238E27FC236}">
                <a16:creationId xmlns:a16="http://schemas.microsoft.com/office/drawing/2014/main" id="{59E1F028-E928-47DE-89DD-ABE3E8D57563}"/>
              </a:ext>
            </a:extLst>
          </p:cNvPr>
          <p:cNvPicPr>
            <a:picLocks noChangeAspect="1"/>
          </p:cNvPicPr>
          <p:nvPr/>
        </p:nvPicPr>
        <p:blipFill>
          <a:blip r:embed="rId5"/>
          <a:stretch>
            <a:fillRect/>
          </a:stretch>
        </p:blipFill>
        <p:spPr>
          <a:xfrm>
            <a:off x="8054339" y="1752600"/>
            <a:ext cx="4042429" cy="2226067"/>
          </a:xfrm>
          <a:prstGeom prst="rect">
            <a:avLst/>
          </a:prstGeom>
        </p:spPr>
      </p:pic>
      <p:sp>
        <p:nvSpPr>
          <p:cNvPr id="10" name="Content Placeholder 3">
            <a:extLst>
              <a:ext uri="{FF2B5EF4-FFF2-40B4-BE49-F238E27FC236}">
                <a16:creationId xmlns:a16="http://schemas.microsoft.com/office/drawing/2014/main" id="{8331B2E0-C150-4A88-AB2E-44F3E444D71D}"/>
              </a:ext>
            </a:extLst>
          </p:cNvPr>
          <p:cNvSpPr txBox="1">
            <a:spLocks/>
          </p:cNvSpPr>
          <p:nvPr/>
        </p:nvSpPr>
        <p:spPr>
          <a:xfrm>
            <a:off x="685800" y="2309274"/>
            <a:ext cx="9080267" cy="73872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Tx/>
              <a:buNone/>
              <a:defRPr sz="220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
                <a:srgbClr val="00B3AA"/>
              </a:buClr>
              <a:buSzTx/>
              <a:buFontTx/>
              <a:buNone/>
              <a:tabLst/>
              <a:defRPr/>
            </a:pPr>
            <a:r>
              <a:rPr kumimoji="0" lang="en-CA" sz="2800" b="1" i="0" u="none" strike="noStrike" kern="1200" cap="none" spc="0" normalizeH="0" baseline="0" noProof="0" dirty="0">
                <a:ln>
                  <a:noFill/>
                </a:ln>
                <a:solidFill>
                  <a:srgbClr val="0076B1"/>
                </a:solidFill>
                <a:effectLst/>
                <a:uLnTx/>
                <a:uFillTx/>
                <a:latin typeface="Verdana"/>
                <a:ea typeface="+mn-ea"/>
                <a:cs typeface="+mn-cs"/>
              </a:rPr>
              <a:t>Process Integration (PI) Study: </a:t>
            </a:r>
          </a:p>
          <a:p>
            <a:pPr marL="0" marR="0" lvl="0" indent="0" algn="l" defTabSz="914400" rtl="0" eaLnBrk="1" fontAlgn="auto" latinLnBrk="0" hangingPunct="1">
              <a:lnSpc>
                <a:spcPct val="90000"/>
              </a:lnSpc>
              <a:spcBef>
                <a:spcPct val="0"/>
              </a:spcBef>
              <a:spcAft>
                <a:spcPts val="0"/>
              </a:spcAft>
              <a:buClr>
                <a:srgbClr val="00B3AA"/>
              </a:buClr>
              <a:buSzTx/>
              <a:buFontTx/>
              <a:buNone/>
              <a:tabLst/>
              <a:defRPr/>
            </a:pPr>
            <a:endParaRPr kumimoji="0" lang="en-CA" sz="800" b="1" i="0" u="none" strike="noStrike" kern="1200" cap="none" spc="0" normalizeH="0" baseline="0" noProof="0" dirty="0">
              <a:ln>
                <a:noFill/>
              </a:ln>
              <a:solidFill>
                <a:srgbClr val="0076B1"/>
              </a:solidFill>
              <a:effectLst/>
              <a:uLnTx/>
              <a:uFillTx/>
              <a:latin typeface="Verdana"/>
              <a:ea typeface="+mn-ea"/>
              <a:cs typeface="+mn-cs"/>
            </a:endParaRPr>
          </a:p>
          <a:p>
            <a:pPr marL="1143000" marR="0" lvl="1" indent="-457200" algn="l" defTabSz="914400" rtl="0" eaLnBrk="1" fontAlgn="auto" latinLnBrk="0" hangingPunct="1">
              <a:lnSpc>
                <a:spcPct val="90000"/>
              </a:lnSpc>
              <a:spcBef>
                <a:spcPct val="0"/>
              </a:spcBef>
              <a:spcAft>
                <a:spcPts val="0"/>
              </a:spcAft>
              <a:buClr>
                <a:srgbClr val="00B3AA"/>
              </a:buClr>
              <a:buSzTx/>
              <a:buFont typeface="Arial" panose="020B0604020202020204" pitchFamily="34" charset="0"/>
              <a:buChar char="•"/>
              <a:tabLst/>
              <a:defRPr/>
            </a:pPr>
            <a:r>
              <a:rPr kumimoji="0" lang="en-US" altLang="en-US" sz="3000" b="0" i="0" u="none" strike="noStrike" kern="0" cap="none" spc="0" normalizeH="0" baseline="0" noProof="0" dirty="0">
                <a:ln>
                  <a:noFill/>
                </a:ln>
                <a:solidFill>
                  <a:srgbClr val="00B2A9"/>
                </a:solidFill>
                <a:effectLst/>
                <a:uLnTx/>
                <a:uFillTx/>
                <a:latin typeface="Georgia"/>
                <a:ea typeface="+mn-ea"/>
                <a:cs typeface="Arial" panose="020B0604020202020204" pitchFamily="34" charset="0"/>
              </a:rPr>
              <a:t>3,233,000 </a:t>
            </a:r>
            <a:r>
              <a:rPr kumimoji="0" lang="en-US" altLang="en-US" sz="3000" b="0" i="0" u="none" strike="noStrike" kern="0" cap="none" spc="0" normalizeH="0" baseline="0" noProof="0" dirty="0">
                <a:ln>
                  <a:noFill/>
                </a:ln>
                <a:solidFill>
                  <a:srgbClr val="4D4F53"/>
                </a:solidFill>
                <a:effectLst/>
                <a:uLnTx/>
                <a:uFillTx/>
                <a:latin typeface="Georgia"/>
                <a:ea typeface="+mn-ea"/>
                <a:cs typeface="Arial" panose="020B0604020202020204" pitchFamily="34" charset="0"/>
              </a:rPr>
              <a:t>kWh/</a:t>
            </a:r>
            <a:r>
              <a:rPr kumimoji="0" lang="en-US" altLang="en-US" sz="3000" b="0" i="0" u="none" strike="noStrike" kern="0" cap="none" spc="0" normalizeH="0" baseline="0" noProof="0" dirty="0" err="1">
                <a:ln>
                  <a:noFill/>
                </a:ln>
                <a:solidFill>
                  <a:srgbClr val="4D4F53"/>
                </a:solidFill>
                <a:effectLst/>
                <a:uLnTx/>
                <a:uFillTx/>
                <a:latin typeface="Georgia"/>
                <a:ea typeface="+mn-ea"/>
                <a:cs typeface="Arial" panose="020B0604020202020204" pitchFamily="34" charset="0"/>
              </a:rPr>
              <a:t>yr</a:t>
            </a:r>
            <a:r>
              <a:rPr kumimoji="0" lang="en-US" altLang="en-US" sz="3000" b="0" i="0" u="none" strike="noStrike" kern="0" cap="none" spc="0" normalizeH="0" baseline="0" noProof="0" dirty="0">
                <a:ln>
                  <a:noFill/>
                </a:ln>
                <a:solidFill>
                  <a:srgbClr val="4D4F53"/>
                </a:solidFill>
                <a:effectLst/>
                <a:uLnTx/>
                <a:uFillTx/>
                <a:latin typeface="Georgia"/>
                <a:ea typeface="+mn-ea"/>
                <a:cs typeface="Arial" panose="020B0604020202020204" pitchFamily="34" charset="0"/>
              </a:rPr>
              <a:t> </a:t>
            </a:r>
            <a:r>
              <a:rPr kumimoji="0" lang="en-US" altLang="en-US" sz="2000" b="0" i="0" u="none" strike="noStrike" kern="0" cap="none" spc="0" normalizeH="0" baseline="0" noProof="0" dirty="0">
                <a:ln>
                  <a:noFill/>
                </a:ln>
                <a:solidFill>
                  <a:srgbClr val="4D4F53"/>
                </a:solidFill>
                <a:effectLst/>
                <a:uLnTx/>
                <a:uFillTx/>
                <a:latin typeface="Georgia"/>
                <a:ea typeface="+mn-ea"/>
                <a:cs typeface="Arial" panose="020B0604020202020204" pitchFamily="34" charset="0"/>
              </a:rPr>
              <a:t>(14o </a:t>
            </a:r>
            <a:r>
              <a:rPr kumimoji="0" lang="en-US" altLang="en-US" sz="2000" b="0" i="0" u="none" strike="noStrike" kern="0" cap="none" spc="0" normalizeH="0" baseline="0" noProof="0" dirty="0" err="1">
                <a:ln>
                  <a:noFill/>
                </a:ln>
                <a:solidFill>
                  <a:srgbClr val="4D4F53"/>
                </a:solidFill>
                <a:effectLst/>
                <a:uLnTx/>
                <a:uFillTx/>
                <a:latin typeface="Georgia"/>
                <a:ea typeface="+mn-ea"/>
                <a:cs typeface="Arial" panose="020B0604020202020204" pitchFamily="34" charset="0"/>
              </a:rPr>
              <a:t>tonnes</a:t>
            </a:r>
            <a:r>
              <a:rPr kumimoji="0" lang="en-US" altLang="en-US" sz="2000" b="0" i="0" u="none" strike="noStrike" kern="0" cap="none" spc="0" normalizeH="0" baseline="0" noProof="0" dirty="0">
                <a:ln>
                  <a:noFill/>
                </a:ln>
                <a:solidFill>
                  <a:srgbClr val="4D4F53"/>
                </a:solidFill>
                <a:effectLst/>
                <a:uLnTx/>
                <a:uFillTx/>
                <a:latin typeface="Georgia"/>
                <a:ea typeface="+mn-ea"/>
                <a:cs typeface="Arial" panose="020B0604020202020204" pitchFamily="34" charset="0"/>
              </a:rPr>
              <a:t>)</a:t>
            </a:r>
          </a:p>
          <a:p>
            <a:pPr marL="1143000" marR="0" lvl="1" indent="-457200" algn="l" defTabSz="914400" rtl="0" eaLnBrk="1" fontAlgn="auto" latinLnBrk="0" hangingPunct="1">
              <a:lnSpc>
                <a:spcPct val="90000"/>
              </a:lnSpc>
              <a:spcBef>
                <a:spcPct val="0"/>
              </a:spcBef>
              <a:spcAft>
                <a:spcPts val="0"/>
              </a:spcAft>
              <a:buClr>
                <a:srgbClr val="00B3AA"/>
              </a:buClr>
              <a:buSzTx/>
              <a:buFont typeface="Arial" panose="020B0604020202020204" pitchFamily="34" charset="0"/>
              <a:buChar char="•"/>
              <a:tabLst/>
              <a:defRPr/>
            </a:pPr>
            <a:r>
              <a:rPr kumimoji="0" lang="en-US" altLang="en-US" sz="3000" b="0" i="0" u="none" strike="noStrike" kern="0" cap="none" spc="0" normalizeH="0" baseline="0" noProof="0" dirty="0">
                <a:ln>
                  <a:noFill/>
                </a:ln>
                <a:solidFill>
                  <a:srgbClr val="00B2A9"/>
                </a:solidFill>
                <a:effectLst/>
                <a:uLnTx/>
                <a:uFillTx/>
                <a:latin typeface="Georgia"/>
                <a:ea typeface="+mn-ea"/>
                <a:cs typeface="Arial" panose="020B0604020202020204" pitchFamily="34" charset="0"/>
              </a:rPr>
              <a:t>4,570,000 </a:t>
            </a:r>
            <a:r>
              <a:rPr kumimoji="0" lang="en-US" altLang="en-US" sz="3000" b="0" i="0" u="none" strike="noStrike" kern="0" cap="none" spc="0" normalizeH="0" baseline="0" noProof="0" dirty="0">
                <a:ln>
                  <a:noFill/>
                </a:ln>
                <a:solidFill>
                  <a:srgbClr val="4D4F53"/>
                </a:solidFill>
                <a:effectLst/>
                <a:uLnTx/>
                <a:uFillTx/>
                <a:latin typeface="Georgia"/>
                <a:ea typeface="+mn-ea"/>
                <a:cs typeface="Arial" panose="020B0604020202020204" pitchFamily="34" charset="0"/>
              </a:rPr>
              <a:t>m3/</a:t>
            </a:r>
            <a:r>
              <a:rPr kumimoji="0" lang="en-US" altLang="en-US" sz="3000" b="0" i="0" u="none" strike="noStrike" kern="0" cap="none" spc="0" normalizeH="0" baseline="0" noProof="0" dirty="0" err="1">
                <a:ln>
                  <a:noFill/>
                </a:ln>
                <a:solidFill>
                  <a:srgbClr val="4D4F53"/>
                </a:solidFill>
                <a:effectLst/>
                <a:uLnTx/>
                <a:uFillTx/>
                <a:latin typeface="Georgia"/>
                <a:ea typeface="+mn-ea"/>
                <a:cs typeface="Arial" panose="020B0604020202020204" pitchFamily="34" charset="0"/>
              </a:rPr>
              <a:t>yr</a:t>
            </a:r>
            <a:r>
              <a:rPr kumimoji="0" lang="en-US" altLang="en-US" sz="3000" b="0" i="0" u="none" strike="noStrike" kern="0" cap="none" spc="0" normalizeH="0" baseline="0" noProof="0" dirty="0">
                <a:ln>
                  <a:noFill/>
                </a:ln>
                <a:solidFill>
                  <a:srgbClr val="4D4F53"/>
                </a:solidFill>
                <a:effectLst/>
                <a:uLnTx/>
                <a:uFillTx/>
                <a:latin typeface="Georgia"/>
                <a:ea typeface="+mn-ea"/>
                <a:cs typeface="Arial" panose="020B0604020202020204" pitchFamily="34" charset="0"/>
              </a:rPr>
              <a:t> of gas </a:t>
            </a:r>
            <a:r>
              <a:rPr kumimoji="0" lang="en-US" altLang="en-US" sz="2000" b="0" i="0" u="none" strike="noStrike" kern="0" cap="none" spc="0" normalizeH="0" baseline="0" noProof="0" dirty="0">
                <a:ln>
                  <a:noFill/>
                </a:ln>
                <a:solidFill>
                  <a:srgbClr val="4D4F53"/>
                </a:solidFill>
                <a:effectLst/>
                <a:uLnTx/>
                <a:uFillTx/>
                <a:latin typeface="Georgia"/>
                <a:ea typeface="+mn-ea"/>
                <a:cs typeface="Arial" panose="020B0604020202020204" pitchFamily="34" charset="0"/>
              </a:rPr>
              <a:t>(8,700 </a:t>
            </a:r>
            <a:r>
              <a:rPr kumimoji="0" lang="en-US" altLang="en-US" sz="2000" b="0" i="0" u="none" strike="noStrike" kern="0" cap="none" spc="0" normalizeH="0" baseline="0" noProof="0" dirty="0" err="1">
                <a:ln>
                  <a:noFill/>
                </a:ln>
                <a:solidFill>
                  <a:srgbClr val="4D4F53"/>
                </a:solidFill>
                <a:effectLst/>
                <a:uLnTx/>
                <a:uFillTx/>
                <a:latin typeface="Georgia"/>
                <a:ea typeface="+mn-ea"/>
                <a:cs typeface="Arial" panose="020B0604020202020204" pitchFamily="34" charset="0"/>
              </a:rPr>
              <a:t>tonnes</a:t>
            </a:r>
            <a:r>
              <a:rPr kumimoji="0" lang="en-US" altLang="en-US" sz="2000" b="0" i="0" u="none" strike="noStrike" kern="0" cap="none" spc="0" normalizeH="0" baseline="0" noProof="0" dirty="0">
                <a:ln>
                  <a:noFill/>
                </a:ln>
                <a:solidFill>
                  <a:srgbClr val="4D4F53"/>
                </a:solidFill>
                <a:effectLst/>
                <a:uLnTx/>
                <a:uFillTx/>
                <a:latin typeface="Georgia"/>
                <a:ea typeface="+mn-ea"/>
                <a:cs typeface="Arial" panose="020B0604020202020204" pitchFamily="34" charset="0"/>
              </a:rPr>
              <a:t>)</a:t>
            </a:r>
          </a:p>
          <a:p>
            <a:pPr marL="1143000" marR="0" lvl="1" indent="-457200" algn="l" defTabSz="914400" rtl="0" eaLnBrk="1" fontAlgn="auto" latinLnBrk="0" hangingPunct="1">
              <a:lnSpc>
                <a:spcPct val="90000"/>
              </a:lnSpc>
              <a:spcBef>
                <a:spcPct val="0"/>
              </a:spcBef>
              <a:spcAft>
                <a:spcPts val="0"/>
              </a:spcAft>
              <a:buClr>
                <a:srgbClr val="00B3AA"/>
              </a:buClr>
              <a:buSzTx/>
              <a:buFont typeface="Arial" panose="020B0604020202020204" pitchFamily="34" charset="0"/>
              <a:buChar char="•"/>
              <a:tabLst/>
              <a:defRPr/>
            </a:pPr>
            <a:r>
              <a:rPr kumimoji="0" lang="en-US" altLang="en-US" sz="3000" b="0" i="0" u="none" strike="noStrike" kern="0" cap="none" spc="0" normalizeH="0" baseline="0" noProof="0" dirty="0">
                <a:ln>
                  <a:noFill/>
                </a:ln>
                <a:solidFill>
                  <a:srgbClr val="00B2A9"/>
                </a:solidFill>
                <a:effectLst/>
                <a:uLnTx/>
                <a:uFillTx/>
                <a:latin typeface="Georgia"/>
                <a:ea typeface="+mn-ea"/>
                <a:cs typeface="Arial" panose="020B0604020202020204" pitchFamily="34" charset="0"/>
              </a:rPr>
              <a:t>123,000 </a:t>
            </a:r>
            <a:r>
              <a:rPr kumimoji="0" lang="en-US" altLang="en-US" sz="3000" b="0" i="0" u="none" strike="noStrike" kern="0" cap="none" spc="0" normalizeH="0" baseline="0" noProof="0" dirty="0">
                <a:ln>
                  <a:noFill/>
                </a:ln>
                <a:solidFill>
                  <a:srgbClr val="4D4F53"/>
                </a:solidFill>
                <a:effectLst/>
                <a:uLnTx/>
                <a:uFillTx/>
                <a:latin typeface="Georgia"/>
                <a:ea typeface="+mn-ea"/>
                <a:cs typeface="Arial" panose="020B0604020202020204" pitchFamily="34" charset="0"/>
              </a:rPr>
              <a:t>m3 of water </a:t>
            </a:r>
            <a:r>
              <a:rPr kumimoji="0" lang="en-US" altLang="en-US" sz="2000" b="0" i="0" u="none" strike="noStrike" kern="0" cap="none" spc="0" normalizeH="0" baseline="0" noProof="0" dirty="0">
                <a:ln>
                  <a:noFill/>
                </a:ln>
                <a:solidFill>
                  <a:srgbClr val="4D4F53"/>
                </a:solidFill>
                <a:effectLst/>
                <a:uLnTx/>
                <a:uFillTx/>
                <a:latin typeface="Georgia"/>
                <a:ea typeface="+mn-ea"/>
                <a:cs typeface="Arial" panose="020B0604020202020204" pitchFamily="34" charset="0"/>
              </a:rPr>
              <a:t>(6 </a:t>
            </a:r>
            <a:r>
              <a:rPr kumimoji="0" lang="en-US" altLang="en-US" sz="2000" b="0" i="0" u="none" strike="noStrike" kern="0" cap="none" spc="0" normalizeH="0" baseline="0" noProof="0" dirty="0" err="1">
                <a:ln>
                  <a:noFill/>
                </a:ln>
                <a:solidFill>
                  <a:srgbClr val="4D4F53"/>
                </a:solidFill>
                <a:effectLst/>
                <a:uLnTx/>
                <a:uFillTx/>
                <a:latin typeface="Georgia"/>
                <a:ea typeface="+mn-ea"/>
                <a:cs typeface="Arial" panose="020B0604020202020204" pitchFamily="34" charset="0"/>
              </a:rPr>
              <a:t>tonnes</a:t>
            </a:r>
            <a:r>
              <a:rPr kumimoji="0" lang="en-US" altLang="en-US" sz="2000" b="0" i="0" u="none" strike="noStrike" kern="0" cap="none" spc="0" normalizeH="0" baseline="0" noProof="0" dirty="0">
                <a:ln>
                  <a:noFill/>
                </a:ln>
                <a:solidFill>
                  <a:srgbClr val="4D4F53"/>
                </a:solidFill>
                <a:effectLst/>
                <a:uLnTx/>
                <a:uFillTx/>
                <a:latin typeface="Georgia"/>
                <a:ea typeface="+mn-ea"/>
                <a:cs typeface="Arial" panose="020B0604020202020204" pitchFamily="34" charset="0"/>
              </a:rPr>
              <a:t>)</a:t>
            </a:r>
            <a:endParaRPr kumimoji="0" lang="en-CA" sz="3000" b="0" i="0" u="none" strike="noStrike" kern="1200" cap="none" spc="0" normalizeH="0" baseline="0" noProof="0" dirty="0">
              <a:ln>
                <a:noFill/>
              </a:ln>
              <a:solidFill>
                <a:srgbClr val="4D4F53"/>
              </a:solidFill>
              <a:effectLst/>
              <a:uLnTx/>
              <a:uFillTx/>
              <a:latin typeface="Georgia"/>
              <a:ea typeface="+mn-ea"/>
              <a:cs typeface="+mn-cs"/>
            </a:endParaRPr>
          </a:p>
          <a:p>
            <a:pPr marL="0" marR="0" lvl="0" indent="0" algn="l" defTabSz="914400" rtl="0" eaLnBrk="1" fontAlgn="auto" latinLnBrk="0" hangingPunct="1">
              <a:lnSpc>
                <a:spcPct val="90000"/>
              </a:lnSpc>
              <a:spcBef>
                <a:spcPts val="1000"/>
              </a:spcBef>
              <a:spcAft>
                <a:spcPts val="0"/>
              </a:spcAft>
              <a:buClr>
                <a:srgbClr val="00B3AA"/>
              </a:buClr>
              <a:buSzTx/>
              <a:buFontTx/>
              <a:buNone/>
              <a:tabLst/>
              <a:defRPr/>
            </a:pPr>
            <a:r>
              <a:rPr kumimoji="0" lang="en-CA" sz="2800" b="1" i="0" u="none" strike="noStrike" kern="1200" cap="none" spc="0" normalizeH="0" baseline="0" noProof="0" dirty="0">
                <a:ln>
                  <a:noFill/>
                </a:ln>
                <a:solidFill>
                  <a:srgbClr val="00B2A9"/>
                </a:solidFill>
                <a:effectLst/>
                <a:uLnTx/>
                <a:uFillTx/>
                <a:latin typeface="Verdana"/>
                <a:ea typeface="+mn-ea"/>
                <a:cs typeface="+mn-cs"/>
              </a:rPr>
              <a:t>$1,645,000/</a:t>
            </a:r>
            <a:r>
              <a:rPr kumimoji="0" lang="en-CA" sz="2800" b="1" i="0" u="none" strike="noStrike" kern="1200" cap="none" spc="0" normalizeH="0" baseline="0" noProof="0" dirty="0" err="1">
                <a:ln>
                  <a:noFill/>
                </a:ln>
                <a:solidFill>
                  <a:srgbClr val="00B2A9"/>
                </a:solidFill>
                <a:effectLst/>
                <a:uLnTx/>
                <a:uFillTx/>
                <a:latin typeface="Verdana"/>
                <a:ea typeface="+mn-ea"/>
                <a:cs typeface="+mn-cs"/>
              </a:rPr>
              <a:t>yr</a:t>
            </a:r>
            <a:r>
              <a:rPr kumimoji="0" lang="en-CA" sz="2800" b="1" i="0" u="none" strike="noStrike" kern="1200" cap="none" spc="0" normalizeH="0" baseline="0" noProof="0" dirty="0">
                <a:ln>
                  <a:noFill/>
                </a:ln>
                <a:solidFill>
                  <a:srgbClr val="4D4F53"/>
                </a:solidFill>
                <a:effectLst/>
                <a:uLnTx/>
                <a:uFillTx/>
                <a:latin typeface="Verdana"/>
                <a:ea typeface="+mn-ea"/>
                <a:cs typeface="+mn-cs"/>
              </a:rPr>
              <a:t> </a:t>
            </a:r>
            <a:r>
              <a:rPr kumimoji="0" lang="en-CA" sz="2800" b="0" i="0" u="none" strike="noStrike" kern="1200" cap="none" spc="0" normalizeH="0" baseline="0" noProof="0" dirty="0">
                <a:ln>
                  <a:noFill/>
                </a:ln>
                <a:solidFill>
                  <a:srgbClr val="4D4F53"/>
                </a:solidFill>
                <a:effectLst/>
                <a:uLnTx/>
                <a:uFillTx/>
                <a:latin typeface="Verdana"/>
                <a:ea typeface="+mn-ea"/>
                <a:cs typeface="+mn-cs"/>
              </a:rPr>
              <a:t>with 2-year payback</a:t>
            </a:r>
          </a:p>
          <a:p>
            <a:pPr marL="0" marR="0" lvl="0" indent="0" algn="l" defTabSz="914400" rtl="0" eaLnBrk="1" fontAlgn="auto" latinLnBrk="0" hangingPunct="1">
              <a:lnSpc>
                <a:spcPct val="90000"/>
              </a:lnSpc>
              <a:spcBef>
                <a:spcPts val="1000"/>
              </a:spcBef>
              <a:spcAft>
                <a:spcPts val="0"/>
              </a:spcAft>
              <a:buClr>
                <a:srgbClr val="00B3AA"/>
              </a:buClr>
              <a:buSzTx/>
              <a:buFontTx/>
              <a:buNone/>
              <a:tabLst/>
              <a:defRPr/>
            </a:pPr>
            <a:endParaRPr kumimoji="0" lang="en-CA" sz="1200" b="0" i="0" u="none" strike="noStrike" kern="1200" cap="none" spc="0" normalizeH="0" baseline="0" noProof="0" dirty="0">
              <a:ln>
                <a:noFill/>
              </a:ln>
              <a:solidFill>
                <a:srgbClr val="4D4F53"/>
              </a:solidFill>
              <a:effectLst/>
              <a:uLnTx/>
              <a:uFillTx/>
              <a:latin typeface="Verdana"/>
              <a:ea typeface="+mn-ea"/>
              <a:cs typeface="+mn-cs"/>
            </a:endParaRPr>
          </a:p>
          <a:p>
            <a:pPr marL="0" marR="0" lvl="0" indent="0" algn="l" defTabSz="914400" rtl="0" eaLnBrk="1" fontAlgn="auto" latinLnBrk="0" hangingPunct="1">
              <a:lnSpc>
                <a:spcPct val="90000"/>
              </a:lnSpc>
              <a:spcBef>
                <a:spcPts val="1000"/>
              </a:spcBef>
              <a:spcAft>
                <a:spcPts val="0"/>
              </a:spcAft>
              <a:buClr>
                <a:srgbClr val="00B3AA"/>
              </a:buClr>
              <a:buSzTx/>
              <a:buFontTx/>
              <a:buNone/>
              <a:tabLst/>
              <a:defRPr/>
            </a:pPr>
            <a:r>
              <a:rPr kumimoji="0" lang="en-CA" sz="2800" b="1" i="0" u="none" strike="noStrike" kern="1200" cap="none" spc="0" normalizeH="0" baseline="0" noProof="0" dirty="0">
                <a:ln>
                  <a:noFill/>
                </a:ln>
                <a:solidFill>
                  <a:srgbClr val="00B2A9"/>
                </a:solidFill>
                <a:effectLst/>
                <a:uLnTx/>
                <a:uFillTx/>
                <a:latin typeface="Verdana"/>
                <a:ea typeface="+mn-ea"/>
                <a:cs typeface="+mn-cs"/>
              </a:rPr>
              <a:t>	</a:t>
            </a:r>
            <a:endParaRPr kumimoji="0" lang="en-CA" sz="2800" b="0" i="0" u="none" strike="noStrike" kern="1200" cap="none" spc="0" normalizeH="0" baseline="0" noProof="0" dirty="0">
              <a:ln>
                <a:noFill/>
              </a:ln>
              <a:solidFill>
                <a:srgbClr val="4D4F53"/>
              </a:solidFill>
              <a:effectLst/>
              <a:uLnTx/>
              <a:uFillTx/>
              <a:latin typeface="Verdana"/>
              <a:ea typeface="+mn-ea"/>
              <a:cs typeface="+mn-cs"/>
            </a:endParaRPr>
          </a:p>
        </p:txBody>
      </p:sp>
      <p:sp>
        <p:nvSpPr>
          <p:cNvPr id="2" name="Rectangle 1">
            <a:extLst>
              <a:ext uri="{FF2B5EF4-FFF2-40B4-BE49-F238E27FC236}">
                <a16:creationId xmlns:a16="http://schemas.microsoft.com/office/drawing/2014/main" id="{B0882FE4-7D4C-4EC0-934B-C74C35FAF0F4}"/>
              </a:ext>
            </a:extLst>
          </p:cNvPr>
          <p:cNvSpPr/>
          <p:nvPr/>
        </p:nvSpPr>
        <p:spPr>
          <a:xfrm>
            <a:off x="654586" y="1275017"/>
            <a:ext cx="793678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D4F53"/>
                </a:solidFill>
                <a:effectLst/>
                <a:uLnTx/>
                <a:uFillTx/>
                <a:latin typeface="Georgia"/>
                <a:ea typeface="+mn-ea"/>
                <a:cs typeface="+mn-cs"/>
              </a:rPr>
              <a:t>Integrated, Water, Energy &amp; Product</a:t>
            </a:r>
            <a:endParaRPr kumimoji="0" lang="en-CA" sz="3200" b="0" i="0" u="none" strike="noStrike" kern="1200" cap="none" spc="0" normalizeH="0" baseline="0" noProof="0" dirty="0">
              <a:ln>
                <a:noFill/>
              </a:ln>
              <a:solidFill>
                <a:srgbClr val="000000"/>
              </a:solidFill>
              <a:effectLst/>
              <a:uLnTx/>
              <a:uFillTx/>
              <a:latin typeface="Georgia"/>
              <a:ea typeface="+mn-ea"/>
              <a:cs typeface="+mn-cs"/>
            </a:endParaRPr>
          </a:p>
        </p:txBody>
      </p:sp>
    </p:spTree>
    <p:extLst>
      <p:ext uri="{BB962C8B-B14F-4D97-AF65-F5344CB8AC3E}">
        <p14:creationId xmlns:p14="http://schemas.microsoft.com/office/powerpoint/2010/main" val="1152029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3B0B7E-FC31-9E46-BE54-1E088A1ACEA7}"/>
              </a:ext>
            </a:extLst>
          </p:cNvPr>
          <p:cNvSpPr>
            <a:spLocks noGrp="1"/>
          </p:cNvSpPr>
          <p:nvPr>
            <p:ph type="body" sz="quarter" idx="10"/>
          </p:nvPr>
        </p:nvSpPr>
        <p:spPr>
          <a:xfrm>
            <a:off x="369719" y="4038600"/>
            <a:ext cx="11072812" cy="493713"/>
          </a:xfrm>
        </p:spPr>
        <p:txBody>
          <a:bodyPr>
            <a:normAutofit lnSpcReduction="10000"/>
          </a:bodyPr>
          <a:lstStyle/>
          <a:p>
            <a:r>
              <a:rPr lang="en-US" dirty="0"/>
              <a:t>Bruce Taylor, FCAE, P.Eng</a:t>
            </a:r>
          </a:p>
        </p:txBody>
      </p:sp>
      <p:sp>
        <p:nvSpPr>
          <p:cNvPr id="3" name="Text Placeholder 2">
            <a:extLst>
              <a:ext uri="{FF2B5EF4-FFF2-40B4-BE49-F238E27FC236}">
                <a16:creationId xmlns:a16="http://schemas.microsoft.com/office/drawing/2014/main" id="{B1C16735-01FE-9E4C-8F5D-AB94787EE865}"/>
              </a:ext>
            </a:extLst>
          </p:cNvPr>
          <p:cNvSpPr>
            <a:spLocks noGrp="1"/>
          </p:cNvSpPr>
          <p:nvPr>
            <p:ph type="body" sz="quarter" idx="11"/>
          </p:nvPr>
        </p:nvSpPr>
        <p:spPr>
          <a:xfrm>
            <a:off x="369974" y="4532641"/>
            <a:ext cx="5497426" cy="493712"/>
          </a:xfrm>
        </p:spPr>
        <p:txBody>
          <a:bodyPr>
            <a:normAutofit/>
          </a:bodyPr>
          <a:lstStyle/>
          <a:p>
            <a:r>
              <a:rPr lang="en-US" dirty="0"/>
              <a:t>btaylor@enviro-stewards.com</a:t>
            </a:r>
          </a:p>
        </p:txBody>
      </p:sp>
      <p:sp>
        <p:nvSpPr>
          <p:cNvPr id="4" name="Text Placeholder 1">
            <a:extLst>
              <a:ext uri="{FF2B5EF4-FFF2-40B4-BE49-F238E27FC236}">
                <a16:creationId xmlns:a16="http://schemas.microsoft.com/office/drawing/2014/main" id="{B53C9DF9-990C-2C59-0BAE-468843CDB5DB}"/>
              </a:ext>
            </a:extLst>
          </p:cNvPr>
          <p:cNvSpPr txBox="1">
            <a:spLocks/>
          </p:cNvSpPr>
          <p:nvPr/>
        </p:nvSpPr>
        <p:spPr>
          <a:xfrm>
            <a:off x="381000" y="5029200"/>
            <a:ext cx="11072812" cy="493713"/>
          </a:xfrm>
          <a:prstGeom prst="rect">
            <a:avLst/>
          </a:prstGeom>
        </p:spPr>
        <p:txBody>
          <a:bodyPr vert="horz" lIns="91440" tIns="45720" rIns="91440" bIns="45720" rtlCol="0">
            <a:normAutofit lnSpcReduction="10000"/>
          </a:bodyPr>
          <a:lstStyle>
            <a:lvl1pPr marL="0" marR="0" indent="0" algn="l" defTabSz="914400" rtl="0" eaLnBrk="1" fontAlgn="auto" latinLnBrk="0" hangingPunct="1">
              <a:lnSpc>
                <a:spcPct val="100000"/>
              </a:lnSpc>
              <a:spcBef>
                <a:spcPts val="0"/>
              </a:spcBef>
              <a:spcAft>
                <a:spcPts val="0"/>
              </a:spcAft>
              <a:buClrTx/>
              <a:buSzTx/>
              <a:buFontTx/>
              <a:buNone/>
              <a:tabLst/>
              <a:defRPr sz="28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Christy Hipel</a:t>
            </a:r>
          </a:p>
        </p:txBody>
      </p:sp>
      <p:sp>
        <p:nvSpPr>
          <p:cNvPr id="5" name="Text Placeholder 2">
            <a:extLst>
              <a:ext uri="{FF2B5EF4-FFF2-40B4-BE49-F238E27FC236}">
                <a16:creationId xmlns:a16="http://schemas.microsoft.com/office/drawing/2014/main" id="{742A2624-B66C-7185-664C-53FD45568F17}"/>
              </a:ext>
            </a:extLst>
          </p:cNvPr>
          <p:cNvSpPr txBox="1">
            <a:spLocks/>
          </p:cNvSpPr>
          <p:nvPr/>
        </p:nvSpPr>
        <p:spPr>
          <a:xfrm>
            <a:off x="381255" y="5523241"/>
            <a:ext cx="5497426" cy="49371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Tx/>
              <a:buNone/>
              <a:defRPr sz="1800" kern="1200">
                <a:solidFill>
                  <a:schemeClr val="accent3"/>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chipel@enviro-stewards.com</a:t>
            </a:r>
          </a:p>
        </p:txBody>
      </p:sp>
    </p:spTree>
    <p:extLst>
      <p:ext uri="{BB962C8B-B14F-4D97-AF65-F5344CB8AC3E}">
        <p14:creationId xmlns:p14="http://schemas.microsoft.com/office/powerpoint/2010/main" val="3247720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F614F-8C7A-48BA-BB6D-43E0E1903304}"/>
              </a:ext>
            </a:extLst>
          </p:cNvPr>
          <p:cNvPicPr>
            <a:picLocks noChangeAspect="1"/>
          </p:cNvPicPr>
          <p:nvPr/>
        </p:nvPicPr>
        <p:blipFill rotWithShape="1">
          <a:blip r:embed="rId3">
            <a:extLst>
              <a:ext uri="{28A0092B-C50C-407E-A947-70E740481C1C}">
                <a14:useLocalDpi xmlns:a14="http://schemas.microsoft.com/office/drawing/2010/main" val="0"/>
              </a:ext>
            </a:extLst>
          </a:blip>
          <a:srcRect l="4757" t="5088" r="176" b="33158"/>
          <a:stretch/>
        </p:blipFill>
        <p:spPr>
          <a:xfrm>
            <a:off x="0" y="-228600"/>
            <a:ext cx="12192000" cy="6000750"/>
          </a:xfrm>
          <a:prstGeom prst="rect">
            <a:avLst/>
          </a:prstGeom>
        </p:spPr>
      </p:pic>
      <p:sp>
        <p:nvSpPr>
          <p:cNvPr id="2" name="TextBox 1">
            <a:extLst>
              <a:ext uri="{FF2B5EF4-FFF2-40B4-BE49-F238E27FC236}">
                <a16:creationId xmlns:a16="http://schemas.microsoft.com/office/drawing/2014/main" id="{819CA422-29C1-AF07-EC06-65FB2058EEF1}"/>
              </a:ext>
            </a:extLst>
          </p:cNvPr>
          <p:cNvSpPr txBox="1"/>
          <p:nvPr/>
        </p:nvSpPr>
        <p:spPr>
          <a:xfrm>
            <a:off x="687692" y="1080436"/>
            <a:ext cx="3785514" cy="1938992"/>
          </a:xfrm>
          <a:prstGeom prst="rect">
            <a:avLst/>
          </a:prstGeom>
          <a:noFill/>
        </p:spPr>
        <p:txBody>
          <a:bodyPr wrap="square" rtlCol="0">
            <a:spAutoFit/>
          </a:bodyPr>
          <a:lstStyle/>
          <a:p>
            <a:r>
              <a:rPr lang="en-US" sz="4000" b="1" dirty="0">
                <a:solidFill>
                  <a:schemeClr val="bg1">
                    <a:lumMod val="95000"/>
                  </a:schemeClr>
                </a:solidFill>
                <a:latin typeface="Segoe UI" panose="020B0502040204020203" pitchFamily="34" charset="0"/>
                <a:cs typeface="Segoe UI" panose="020B0502040204020203" pitchFamily="34" charset="0"/>
              </a:rPr>
              <a:t>Climate Action in Dufferin County</a:t>
            </a:r>
          </a:p>
        </p:txBody>
      </p:sp>
      <p:cxnSp>
        <p:nvCxnSpPr>
          <p:cNvPr id="6" name="Straight Connector 5">
            <a:extLst>
              <a:ext uri="{FF2B5EF4-FFF2-40B4-BE49-F238E27FC236}">
                <a16:creationId xmlns:a16="http://schemas.microsoft.com/office/drawing/2014/main" id="{DAFFDEB0-A18C-F6AD-23FA-FEC6027686E8}"/>
              </a:ext>
            </a:extLst>
          </p:cNvPr>
          <p:cNvCxnSpPr>
            <a:cxnSpLocks/>
          </p:cNvCxnSpPr>
          <p:nvPr/>
        </p:nvCxnSpPr>
        <p:spPr>
          <a:xfrm>
            <a:off x="687692" y="3019428"/>
            <a:ext cx="3785514" cy="0"/>
          </a:xfrm>
          <a:prstGeom prst="line">
            <a:avLst/>
          </a:prstGeom>
          <a:ln>
            <a:solidFill>
              <a:schemeClr val="bg1"/>
            </a:solidFill>
          </a:ln>
        </p:spPr>
        <p:style>
          <a:lnRef idx="1">
            <a:schemeClr val="accent3"/>
          </a:lnRef>
          <a:fillRef idx="0">
            <a:schemeClr val="accent3"/>
          </a:fillRef>
          <a:effectRef idx="0">
            <a:schemeClr val="accent3"/>
          </a:effectRef>
          <a:fontRef idx="minor">
            <a:schemeClr val="tx1"/>
          </a:fontRef>
        </p:style>
      </p:cxnSp>
      <p:sp>
        <p:nvSpPr>
          <p:cNvPr id="13" name="TextBox 12">
            <a:extLst>
              <a:ext uri="{FF2B5EF4-FFF2-40B4-BE49-F238E27FC236}">
                <a16:creationId xmlns:a16="http://schemas.microsoft.com/office/drawing/2014/main" id="{08FE7DEA-7842-12DA-578C-42AEF920BA24}"/>
              </a:ext>
            </a:extLst>
          </p:cNvPr>
          <p:cNvSpPr txBox="1"/>
          <p:nvPr/>
        </p:nvSpPr>
        <p:spPr>
          <a:xfrm>
            <a:off x="619325" y="3167055"/>
            <a:ext cx="3250689" cy="646331"/>
          </a:xfrm>
          <a:prstGeom prst="rect">
            <a:avLst/>
          </a:prstGeom>
          <a:noFill/>
        </p:spPr>
        <p:txBody>
          <a:bodyPr wrap="square" rtlCol="0">
            <a:spAutoFit/>
          </a:bodyPr>
          <a:lstStyle/>
          <a:p>
            <a:r>
              <a:rPr lang="en-US" dirty="0">
                <a:solidFill>
                  <a:schemeClr val="bg1"/>
                </a:solidFill>
                <a:latin typeface="Segoe UI" panose="020B0502040204020203" pitchFamily="34" charset="0"/>
                <a:cs typeface="Segoe UI" panose="020B0502040204020203" pitchFamily="34" charset="0"/>
              </a:rPr>
              <a:t>EDCO Conference</a:t>
            </a:r>
          </a:p>
          <a:p>
            <a:r>
              <a:rPr lang="en-US" dirty="0">
                <a:solidFill>
                  <a:schemeClr val="bg1"/>
                </a:solidFill>
                <a:latin typeface="Segoe UI" panose="020B0502040204020203" pitchFamily="34" charset="0"/>
                <a:cs typeface="Segoe UI" panose="020B0502040204020203" pitchFamily="34" charset="0"/>
              </a:rPr>
              <a:t>February 7, 2024</a:t>
            </a:r>
          </a:p>
        </p:txBody>
      </p:sp>
      <p:sp>
        <p:nvSpPr>
          <p:cNvPr id="15" name="TextBox 14">
            <a:extLst>
              <a:ext uri="{FF2B5EF4-FFF2-40B4-BE49-F238E27FC236}">
                <a16:creationId xmlns:a16="http://schemas.microsoft.com/office/drawing/2014/main" id="{9BC104D5-F39A-30B8-81E1-3A6A02350014}"/>
              </a:ext>
            </a:extLst>
          </p:cNvPr>
          <p:cNvSpPr txBox="1"/>
          <p:nvPr/>
        </p:nvSpPr>
        <p:spPr>
          <a:xfrm>
            <a:off x="619324" y="3940451"/>
            <a:ext cx="2940164" cy="646331"/>
          </a:xfrm>
          <a:prstGeom prst="rect">
            <a:avLst/>
          </a:prstGeom>
          <a:noFill/>
        </p:spPr>
        <p:txBody>
          <a:bodyPr wrap="none" rtlCol="0">
            <a:spAutoFit/>
          </a:bodyPr>
          <a:lstStyle/>
          <a:p>
            <a:r>
              <a:rPr lang="en-US" dirty="0">
                <a:solidFill>
                  <a:schemeClr val="bg1"/>
                </a:solidFill>
              </a:rPr>
              <a:t>Sara MacRae</a:t>
            </a:r>
          </a:p>
          <a:p>
            <a:r>
              <a:rPr lang="en-US" dirty="0">
                <a:solidFill>
                  <a:schemeClr val="bg1"/>
                </a:solidFill>
              </a:rPr>
              <a:t>Manager of Climate &amp; Energy</a:t>
            </a:r>
          </a:p>
        </p:txBody>
      </p:sp>
      <p:pic>
        <p:nvPicPr>
          <p:cNvPr id="8" name="Picture 7" descr="A black and white logo&#10;&#10;Description automatically generated">
            <a:extLst>
              <a:ext uri="{FF2B5EF4-FFF2-40B4-BE49-F238E27FC236}">
                <a16:creationId xmlns:a16="http://schemas.microsoft.com/office/drawing/2014/main" id="{0B9D3339-699C-5396-3D27-9E087560A5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324" y="6020370"/>
            <a:ext cx="2247900" cy="612728"/>
          </a:xfrm>
          <a:prstGeom prst="rect">
            <a:avLst/>
          </a:prstGeom>
        </p:spPr>
      </p:pic>
    </p:spTree>
    <p:extLst>
      <p:ext uri="{BB962C8B-B14F-4D97-AF65-F5344CB8AC3E}">
        <p14:creationId xmlns:p14="http://schemas.microsoft.com/office/powerpoint/2010/main" val="4253341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3"/>
          <p:cNvSpPr txBox="1"/>
          <p:nvPr/>
        </p:nvSpPr>
        <p:spPr>
          <a:xfrm>
            <a:off x="-31733" y="2105423"/>
            <a:ext cx="12192000" cy="1113200"/>
          </a:xfrm>
          <a:prstGeom prst="rect">
            <a:avLst/>
          </a:prstGeom>
          <a:noFill/>
          <a:ln>
            <a:noFill/>
          </a:ln>
        </p:spPr>
        <p:txBody>
          <a:bodyPr spcFirstLastPara="1" wrap="square" lIns="121900" tIns="60933" rIns="121900" bIns="60933" anchor="b" anchorCtr="0">
            <a:noAutofit/>
          </a:bodyPr>
          <a:lstStyle/>
          <a:p>
            <a:pPr algn="ctr">
              <a:lnSpc>
                <a:spcPct val="90000"/>
              </a:lnSpc>
            </a:pPr>
            <a:r>
              <a:rPr lang="en-GB" sz="4800" b="1">
                <a:solidFill>
                  <a:srgbClr val="214661"/>
                </a:solidFill>
                <a:latin typeface="Proxima Nova"/>
                <a:ea typeface="Proxima Nova"/>
                <a:cs typeface="Proxima Nova"/>
                <a:sym typeface="Proxima Nova"/>
              </a:rPr>
              <a:t>SUSTAINABILITY LEADERSHIP</a:t>
            </a:r>
            <a:endParaRPr sz="4800" b="1">
              <a:solidFill>
                <a:srgbClr val="214661"/>
              </a:solidFill>
              <a:latin typeface="Proxima Nova"/>
              <a:ea typeface="Proxima Nova"/>
              <a:cs typeface="Proxima Nova"/>
              <a:sym typeface="Proxima Nova"/>
            </a:endParaRPr>
          </a:p>
        </p:txBody>
      </p:sp>
      <p:sp>
        <p:nvSpPr>
          <p:cNvPr id="65" name="Google Shape;65;p13"/>
          <p:cNvSpPr txBox="1"/>
          <p:nvPr/>
        </p:nvSpPr>
        <p:spPr>
          <a:xfrm>
            <a:off x="0" y="3509424"/>
            <a:ext cx="12192000" cy="850800"/>
          </a:xfrm>
          <a:prstGeom prst="rect">
            <a:avLst/>
          </a:prstGeom>
          <a:noFill/>
          <a:ln>
            <a:noFill/>
          </a:ln>
        </p:spPr>
        <p:txBody>
          <a:bodyPr spcFirstLastPara="1" wrap="square" lIns="121900" tIns="60933" rIns="121900" bIns="60933" anchor="t" anchorCtr="0">
            <a:noAutofit/>
          </a:bodyPr>
          <a:lstStyle/>
          <a:p>
            <a:pPr algn="ctr">
              <a:lnSpc>
                <a:spcPct val="90000"/>
              </a:lnSpc>
            </a:pPr>
            <a:r>
              <a:rPr lang="en-GB" sz="2933" b="1">
                <a:solidFill>
                  <a:srgbClr val="6092B7"/>
                </a:solidFill>
                <a:latin typeface="Proxima Nova"/>
                <a:ea typeface="Proxima Nova"/>
                <a:cs typeface="Proxima Nova"/>
                <a:sym typeface="Proxima Nova"/>
              </a:rPr>
              <a:t>Christopher Warren</a:t>
            </a:r>
            <a:endParaRPr sz="2933" b="1">
              <a:solidFill>
                <a:srgbClr val="6092B7"/>
              </a:solidFill>
              <a:latin typeface="Proxima Nova"/>
              <a:ea typeface="Proxima Nova"/>
              <a:cs typeface="Proxima Nova"/>
              <a:sym typeface="Proxima Nova"/>
            </a:endParaRPr>
          </a:p>
          <a:p>
            <a:pPr algn="ctr">
              <a:lnSpc>
                <a:spcPct val="90000"/>
              </a:lnSpc>
            </a:pPr>
            <a:r>
              <a:rPr lang="en-GB" sz="2933" b="1">
                <a:solidFill>
                  <a:srgbClr val="6092B7"/>
                </a:solidFill>
                <a:latin typeface="Proxima Nova"/>
                <a:ea typeface="Proxima Nova"/>
                <a:cs typeface="Proxima Nova"/>
                <a:sym typeface="Proxima Nova"/>
              </a:rPr>
              <a:t>Executive Director</a:t>
            </a:r>
            <a:endParaRPr sz="2933" b="1">
              <a:solidFill>
                <a:srgbClr val="6092B7"/>
              </a:solidFill>
              <a:latin typeface="Proxima Nova"/>
              <a:ea typeface="Proxima Nova"/>
              <a:cs typeface="Proxima Nova"/>
              <a:sym typeface="Proxima Nov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a:spLocks noGrp="1"/>
          </p:cNvSpPr>
          <p:nvPr>
            <p:ph type="ctrTitle"/>
          </p:nvPr>
        </p:nvSpPr>
        <p:spPr>
          <a:xfrm>
            <a:off x="751400" y="1171600"/>
            <a:ext cx="11360800" cy="842400"/>
          </a:xfrm>
          <a:prstGeom prst="rect">
            <a:avLst/>
          </a:prstGeom>
        </p:spPr>
        <p:txBody>
          <a:bodyPr spcFirstLastPara="1" vert="horz" wrap="square" lIns="121900" tIns="121900" rIns="121900" bIns="121900" rtlCol="0" anchor="b" anchorCtr="0">
            <a:noAutofit/>
          </a:bodyPr>
          <a:lstStyle/>
          <a:p>
            <a:pPr algn="l">
              <a:spcBef>
                <a:spcPts val="0"/>
              </a:spcBef>
            </a:pPr>
            <a:r>
              <a:rPr lang="en-GB" sz="4800" b="1">
                <a:solidFill>
                  <a:srgbClr val="214661"/>
                </a:solidFill>
                <a:latin typeface="Proxima Nova"/>
                <a:ea typeface="Proxima Nova"/>
                <a:cs typeface="Proxima Nova"/>
                <a:sym typeface="Proxima Nova"/>
              </a:rPr>
              <a:t>A Bit About Me</a:t>
            </a:r>
            <a:endParaRPr sz="4667" b="1">
              <a:solidFill>
                <a:srgbClr val="F9AE40"/>
              </a:solidFill>
              <a:latin typeface="Proxima Nova"/>
              <a:ea typeface="Proxima Nova"/>
              <a:cs typeface="Proxima Nova"/>
              <a:sym typeface="Proxima Nova"/>
            </a:endParaRPr>
          </a:p>
        </p:txBody>
      </p:sp>
      <p:sp>
        <p:nvSpPr>
          <p:cNvPr id="71" name="Google Shape;71;p14"/>
          <p:cNvSpPr txBox="1">
            <a:spLocks noGrp="1"/>
          </p:cNvSpPr>
          <p:nvPr>
            <p:ph type="subTitle" idx="1"/>
          </p:nvPr>
        </p:nvSpPr>
        <p:spPr>
          <a:xfrm>
            <a:off x="751400" y="1888933"/>
            <a:ext cx="10088800" cy="3758800"/>
          </a:xfrm>
          <a:prstGeom prst="rect">
            <a:avLst/>
          </a:prstGeom>
        </p:spPr>
        <p:txBody>
          <a:bodyPr spcFirstLastPara="1" vert="horz" wrap="square" lIns="121900" tIns="121900" rIns="121900" bIns="121900" rtlCol="0" anchor="t" anchorCtr="0">
            <a:noAutofit/>
          </a:bodyPr>
          <a:lstStyle/>
          <a:p>
            <a:pPr marL="609585" algn="l">
              <a:spcBef>
                <a:spcPts val="0"/>
              </a:spcBef>
            </a:pPr>
            <a:r>
              <a:rPr lang="en-GB" sz="1467">
                <a:solidFill>
                  <a:srgbClr val="1E3D54"/>
                </a:solidFill>
                <a:latin typeface="Proxima Nova"/>
                <a:ea typeface="Proxima Nova"/>
                <a:cs typeface="Proxima Nova"/>
                <a:sym typeface="Proxima Nova"/>
              </a:rPr>
              <a:t>Professional Experience:</a:t>
            </a:r>
            <a:endParaRPr sz="1467">
              <a:solidFill>
                <a:srgbClr val="1E3D54"/>
              </a:solidFill>
              <a:latin typeface="Proxima Nova"/>
              <a:ea typeface="Proxima Nova"/>
              <a:cs typeface="Proxima Nova"/>
              <a:sym typeface="Proxima Nova"/>
            </a:endParaRPr>
          </a:p>
          <a:p>
            <a:pPr marL="609585" indent="-397923" algn="l">
              <a:spcBef>
                <a:spcPts val="0"/>
              </a:spcBef>
              <a:buClr>
                <a:srgbClr val="1E3D54"/>
              </a:buClr>
              <a:buSzPts val="1100"/>
              <a:buFont typeface="Proxima Nova"/>
              <a:buChar char="●"/>
            </a:pPr>
            <a:r>
              <a:rPr lang="en-GB" sz="1467">
                <a:solidFill>
                  <a:srgbClr val="1E3D54"/>
                </a:solidFill>
                <a:latin typeface="Proxima Nova"/>
                <a:ea typeface="Proxima Nova"/>
                <a:cs typeface="Proxima Nova"/>
                <a:sym typeface="Proxima Nova"/>
              </a:rPr>
              <a:t>Executive Director at Sustainability – 2023</a:t>
            </a:r>
            <a:endParaRPr sz="1467">
              <a:solidFill>
                <a:srgbClr val="1E3D54"/>
              </a:solidFill>
              <a:latin typeface="Proxima Nova"/>
              <a:ea typeface="Proxima Nova"/>
              <a:cs typeface="Proxima Nova"/>
              <a:sym typeface="Proxima Nova"/>
            </a:endParaRPr>
          </a:p>
          <a:p>
            <a:pPr marL="609585" indent="-397923" algn="l">
              <a:spcBef>
                <a:spcPts val="0"/>
              </a:spcBef>
              <a:buClr>
                <a:srgbClr val="1E3D54"/>
              </a:buClr>
              <a:buSzPts val="1100"/>
              <a:buFont typeface="Proxima Nova"/>
              <a:buChar char="●"/>
            </a:pPr>
            <a:r>
              <a:rPr lang="en-GB" sz="1467">
                <a:solidFill>
                  <a:srgbClr val="1E3D54"/>
                </a:solidFill>
                <a:latin typeface="Proxima Nova"/>
                <a:ea typeface="Proxima Nova"/>
                <a:cs typeface="Proxima Nova"/>
                <a:sym typeface="Proxima Nova"/>
              </a:rPr>
              <a:t>Director, Government and Community Relations at Brock University</a:t>
            </a:r>
            <a:endParaRPr sz="1467">
              <a:solidFill>
                <a:srgbClr val="1E3D54"/>
              </a:solidFill>
              <a:latin typeface="Proxima Nova"/>
              <a:ea typeface="Proxima Nova"/>
              <a:cs typeface="Proxima Nova"/>
              <a:sym typeface="Proxima Nova"/>
            </a:endParaRPr>
          </a:p>
          <a:p>
            <a:pPr marL="609585" indent="-397923" algn="l">
              <a:spcBef>
                <a:spcPts val="0"/>
              </a:spcBef>
              <a:buClr>
                <a:srgbClr val="1E3D54"/>
              </a:buClr>
              <a:buSzPts val="1100"/>
              <a:buFont typeface="Proxima Nova"/>
              <a:buChar char="●"/>
            </a:pPr>
            <a:r>
              <a:rPr lang="en-GB" sz="1467">
                <a:solidFill>
                  <a:srgbClr val="1E3D54"/>
                </a:solidFill>
                <a:latin typeface="Proxima Nova"/>
                <a:ea typeface="Proxima Nova"/>
                <a:cs typeface="Proxima Nova"/>
                <a:sym typeface="Proxima Nova"/>
              </a:rPr>
              <a:t>Ontario Ministry of Energy, Office of the Minister</a:t>
            </a:r>
            <a:endParaRPr sz="1467">
              <a:solidFill>
                <a:srgbClr val="1E3D54"/>
              </a:solidFill>
              <a:latin typeface="Proxima Nova"/>
              <a:ea typeface="Proxima Nova"/>
              <a:cs typeface="Proxima Nova"/>
              <a:sym typeface="Proxima Nova"/>
            </a:endParaRPr>
          </a:p>
          <a:p>
            <a:pPr marL="609585" indent="-397923" algn="l">
              <a:spcBef>
                <a:spcPts val="0"/>
              </a:spcBef>
              <a:buClr>
                <a:srgbClr val="1E3D54"/>
              </a:buClr>
              <a:buSzPts val="1100"/>
              <a:buFont typeface="Proxima Nova"/>
              <a:buChar char="●"/>
            </a:pPr>
            <a:r>
              <a:rPr lang="en-GB" sz="1467">
                <a:solidFill>
                  <a:srgbClr val="1E3D54"/>
                </a:solidFill>
                <a:latin typeface="Proxima Nova"/>
                <a:ea typeface="Proxima Nova"/>
                <a:cs typeface="Proxima Nova"/>
                <a:sym typeface="Proxima Nova"/>
              </a:rPr>
              <a:t>Ontario Ministry of Colleges and Universities, Office of the Minister</a:t>
            </a:r>
            <a:endParaRPr sz="1467">
              <a:solidFill>
                <a:srgbClr val="1E3D54"/>
              </a:solidFill>
              <a:latin typeface="Proxima Nova"/>
              <a:ea typeface="Proxima Nova"/>
              <a:cs typeface="Proxima Nova"/>
              <a:sym typeface="Proxima Nova"/>
            </a:endParaRPr>
          </a:p>
          <a:p>
            <a:pPr marL="609585" indent="-397923" algn="l">
              <a:spcBef>
                <a:spcPts val="0"/>
              </a:spcBef>
              <a:buClr>
                <a:srgbClr val="1E3D54"/>
              </a:buClr>
              <a:buSzPts val="1100"/>
              <a:buFont typeface="Proxima Nova"/>
              <a:buChar char="●"/>
            </a:pPr>
            <a:r>
              <a:rPr lang="en-GB" sz="1467">
                <a:solidFill>
                  <a:srgbClr val="1E3D54"/>
                </a:solidFill>
                <a:latin typeface="Proxima Nova"/>
                <a:ea typeface="Proxima Nova"/>
                <a:cs typeface="Proxima Nova"/>
                <a:sym typeface="Proxima Nova"/>
              </a:rPr>
              <a:t>Ontario Ministry of Infrastructure, Office of the Parliamentary Assistant to the Minister</a:t>
            </a:r>
            <a:endParaRPr sz="1467">
              <a:solidFill>
                <a:srgbClr val="1E3D54"/>
              </a:solidFill>
              <a:latin typeface="Proxima Nova"/>
              <a:ea typeface="Proxima Nova"/>
              <a:cs typeface="Proxima Nova"/>
              <a:sym typeface="Proxima Nova"/>
            </a:endParaRPr>
          </a:p>
          <a:p>
            <a:pPr marL="609585" algn="l">
              <a:spcBef>
                <a:spcPts val="0"/>
              </a:spcBef>
            </a:pPr>
            <a:endParaRPr sz="1467">
              <a:solidFill>
                <a:srgbClr val="1E3D54"/>
              </a:solidFill>
              <a:latin typeface="Proxima Nova"/>
              <a:ea typeface="Proxima Nova"/>
              <a:cs typeface="Proxima Nova"/>
              <a:sym typeface="Proxima Nova"/>
            </a:endParaRPr>
          </a:p>
          <a:p>
            <a:pPr marL="609585" algn="l">
              <a:spcBef>
                <a:spcPts val="0"/>
              </a:spcBef>
            </a:pPr>
            <a:r>
              <a:rPr lang="en-GB" sz="1467">
                <a:solidFill>
                  <a:srgbClr val="1E3D54"/>
                </a:solidFill>
                <a:latin typeface="Proxima Nova"/>
                <a:ea typeface="Proxima Nova"/>
                <a:cs typeface="Proxima Nova"/>
                <a:sym typeface="Proxima Nova"/>
              </a:rPr>
              <a:t>Education:</a:t>
            </a:r>
            <a:endParaRPr sz="1467">
              <a:solidFill>
                <a:srgbClr val="1E3D54"/>
              </a:solidFill>
              <a:latin typeface="Proxima Nova"/>
              <a:ea typeface="Proxima Nova"/>
              <a:cs typeface="Proxima Nova"/>
              <a:sym typeface="Proxima Nova"/>
            </a:endParaRPr>
          </a:p>
          <a:p>
            <a:pPr marL="609585" indent="-397923" algn="l">
              <a:spcBef>
                <a:spcPts val="0"/>
              </a:spcBef>
              <a:buClr>
                <a:srgbClr val="1E3D54"/>
              </a:buClr>
              <a:buSzPts val="1100"/>
              <a:buFont typeface="Proxima Nova"/>
              <a:buChar char="●"/>
            </a:pPr>
            <a:r>
              <a:rPr lang="en-GB" sz="1467">
                <a:solidFill>
                  <a:srgbClr val="1E3D54"/>
                </a:solidFill>
                <a:latin typeface="Proxima Nova"/>
                <a:ea typeface="Proxima Nova"/>
                <a:cs typeface="Proxima Nova"/>
                <a:sym typeface="Proxima Nova"/>
              </a:rPr>
              <a:t>B.A. (Honours) in History and Political Science</a:t>
            </a:r>
            <a:endParaRPr sz="1467">
              <a:solidFill>
                <a:srgbClr val="1E3D54"/>
              </a:solidFill>
              <a:latin typeface="Proxima Nova"/>
              <a:ea typeface="Proxima Nova"/>
              <a:cs typeface="Proxima Nova"/>
              <a:sym typeface="Proxima Nova"/>
            </a:endParaRPr>
          </a:p>
          <a:p>
            <a:pPr marL="609585" algn="l">
              <a:spcBef>
                <a:spcPts val="0"/>
              </a:spcBef>
            </a:pPr>
            <a:endParaRPr sz="1467">
              <a:solidFill>
                <a:srgbClr val="1E3D54"/>
              </a:solidFill>
              <a:latin typeface="Proxima Nova"/>
              <a:ea typeface="Proxima Nova"/>
              <a:cs typeface="Proxima Nova"/>
              <a:sym typeface="Proxima Nova"/>
            </a:endParaRPr>
          </a:p>
          <a:p>
            <a:pPr marL="609585" algn="l">
              <a:spcBef>
                <a:spcPts val="0"/>
              </a:spcBef>
            </a:pPr>
            <a:r>
              <a:rPr lang="en-GB" sz="1467">
                <a:solidFill>
                  <a:srgbClr val="1E3D54"/>
                </a:solidFill>
                <a:latin typeface="Proxima Nova"/>
                <a:ea typeface="Proxima Nova"/>
                <a:cs typeface="Proxima Nova"/>
                <a:sym typeface="Proxima Nova"/>
              </a:rPr>
              <a:t>Board Experience:</a:t>
            </a:r>
            <a:endParaRPr sz="1467">
              <a:solidFill>
                <a:srgbClr val="1E3D54"/>
              </a:solidFill>
              <a:latin typeface="Proxima Nova"/>
              <a:ea typeface="Proxima Nova"/>
              <a:cs typeface="Proxima Nova"/>
              <a:sym typeface="Proxima Nova"/>
            </a:endParaRPr>
          </a:p>
          <a:p>
            <a:pPr marL="609585" indent="-397923" algn="l">
              <a:spcBef>
                <a:spcPts val="0"/>
              </a:spcBef>
              <a:buClr>
                <a:srgbClr val="1E3D54"/>
              </a:buClr>
              <a:buSzPts val="1100"/>
              <a:buFont typeface="Proxima Nova"/>
              <a:buChar char="●"/>
            </a:pPr>
            <a:r>
              <a:rPr lang="en-GB" sz="1467">
                <a:solidFill>
                  <a:srgbClr val="1E3D54"/>
                </a:solidFill>
                <a:latin typeface="Proxima Nova"/>
                <a:ea typeface="Proxima Nova"/>
                <a:cs typeface="Proxima Nova"/>
                <a:sym typeface="Proxima Nova"/>
              </a:rPr>
              <a:t>Travel Industry Council of Ontario</a:t>
            </a:r>
            <a:endParaRPr sz="1467">
              <a:solidFill>
                <a:srgbClr val="1E3D54"/>
              </a:solidFill>
              <a:latin typeface="Proxima Nova"/>
              <a:ea typeface="Proxima Nova"/>
              <a:cs typeface="Proxima Nova"/>
              <a:sym typeface="Proxima Nova"/>
            </a:endParaRPr>
          </a:p>
          <a:p>
            <a:pPr marL="609585" indent="-397923" algn="l">
              <a:spcBef>
                <a:spcPts val="0"/>
              </a:spcBef>
              <a:buClr>
                <a:srgbClr val="1E3D54"/>
              </a:buClr>
              <a:buSzPts val="1100"/>
              <a:buFont typeface="Proxima Nova"/>
              <a:buChar char="●"/>
            </a:pPr>
            <a:r>
              <a:rPr lang="en-GB" sz="1467">
                <a:solidFill>
                  <a:srgbClr val="1E3D54"/>
                </a:solidFill>
                <a:latin typeface="Proxima Nova"/>
                <a:ea typeface="Proxima Nova"/>
                <a:cs typeface="Proxima Nova"/>
                <a:sym typeface="Proxima Nova"/>
              </a:rPr>
              <a:t>Future Energy Oakville</a:t>
            </a:r>
            <a:endParaRPr sz="1467">
              <a:solidFill>
                <a:srgbClr val="1E3D54"/>
              </a:solidFill>
              <a:latin typeface="Proxima Nova"/>
              <a:ea typeface="Proxima Nova"/>
              <a:cs typeface="Proxima Nova"/>
              <a:sym typeface="Proxima Nova"/>
            </a:endParaRPr>
          </a:p>
          <a:p>
            <a:pPr marL="609585" indent="-397923" algn="l">
              <a:spcBef>
                <a:spcPts val="0"/>
              </a:spcBef>
              <a:buClr>
                <a:srgbClr val="1E3D54"/>
              </a:buClr>
              <a:buSzPts val="1100"/>
              <a:buFont typeface="Proxima Nova"/>
              <a:buChar char="●"/>
            </a:pPr>
            <a:r>
              <a:rPr lang="en-GB" sz="1467">
                <a:solidFill>
                  <a:srgbClr val="1E3D54"/>
                </a:solidFill>
                <a:latin typeface="Proxima Nova"/>
                <a:ea typeface="Proxima Nova"/>
                <a:cs typeface="Proxima Nova"/>
                <a:sym typeface="Proxima Nova"/>
              </a:rPr>
              <a:t>Oakville Soccer Club</a:t>
            </a:r>
            <a:endParaRPr sz="1467">
              <a:solidFill>
                <a:srgbClr val="1E3D54"/>
              </a:solidFill>
              <a:latin typeface="Proxima Nova"/>
              <a:ea typeface="Proxima Nova"/>
              <a:cs typeface="Proxima Nova"/>
              <a:sym typeface="Proxima Nova"/>
            </a:endParaRPr>
          </a:p>
          <a:p>
            <a:pPr marL="609585" indent="-397923" algn="l">
              <a:spcBef>
                <a:spcPts val="0"/>
              </a:spcBef>
              <a:buClr>
                <a:srgbClr val="1E3D54"/>
              </a:buClr>
              <a:buSzPts val="1100"/>
              <a:buFont typeface="Proxima Nova"/>
              <a:buChar char="●"/>
            </a:pPr>
            <a:r>
              <a:rPr lang="en-GB" sz="1467">
                <a:solidFill>
                  <a:srgbClr val="1E3D54"/>
                </a:solidFill>
                <a:latin typeface="Proxima Nova"/>
                <a:ea typeface="Proxima Nova"/>
                <a:cs typeface="Proxima Nova"/>
                <a:sym typeface="Proxima Nova"/>
              </a:rPr>
              <a:t>Toronto Rugby Union</a:t>
            </a:r>
            <a:endParaRPr sz="1467">
              <a:solidFill>
                <a:srgbClr val="1E3D54"/>
              </a:solidFill>
              <a:latin typeface="Proxima Nova"/>
              <a:ea typeface="Proxima Nova"/>
              <a:cs typeface="Proxima Nova"/>
              <a:sym typeface="Proxima Nova"/>
            </a:endParaRPr>
          </a:p>
          <a:p>
            <a:pPr marL="609585" indent="-397923" algn="l">
              <a:spcBef>
                <a:spcPts val="0"/>
              </a:spcBef>
              <a:buClr>
                <a:srgbClr val="1E3D54"/>
              </a:buClr>
              <a:buSzPts val="1100"/>
              <a:buFont typeface="Proxima Nova"/>
              <a:buChar char="●"/>
            </a:pPr>
            <a:r>
              <a:rPr lang="en-GB" sz="1467">
                <a:solidFill>
                  <a:srgbClr val="1E3D54"/>
                </a:solidFill>
                <a:latin typeface="Proxima Nova"/>
                <a:ea typeface="Proxima Nova"/>
                <a:cs typeface="Proxima Nova"/>
                <a:sym typeface="Proxima Nova"/>
              </a:rPr>
              <a:t>Crusaders Rugby Club</a:t>
            </a:r>
            <a:endParaRPr sz="1467">
              <a:solidFill>
                <a:srgbClr val="1E3D54"/>
              </a:solidFill>
              <a:latin typeface="Proxima Nova"/>
              <a:ea typeface="Proxima Nova"/>
              <a:cs typeface="Proxima Nova"/>
              <a:sym typeface="Proxima Nova"/>
            </a:endParaRPr>
          </a:p>
          <a:p>
            <a:pPr algn="l">
              <a:spcBef>
                <a:spcPts val="0"/>
              </a:spcBef>
            </a:pPr>
            <a:endParaRPr sz="1867">
              <a:solidFill>
                <a:srgbClr val="1E3D54"/>
              </a:solidFill>
              <a:latin typeface="Proxima Nova"/>
              <a:ea typeface="Proxima Nova"/>
              <a:cs typeface="Proxima Nova"/>
              <a:sym typeface="Proxima Nova"/>
            </a:endParaRPr>
          </a:p>
        </p:txBody>
      </p:sp>
      <p:pic>
        <p:nvPicPr>
          <p:cNvPr id="72" name="Google Shape;72;p14"/>
          <p:cNvPicPr preferRelativeResize="0"/>
          <p:nvPr/>
        </p:nvPicPr>
        <p:blipFill>
          <a:blip r:embed="rId3">
            <a:alphaModFix/>
          </a:blip>
          <a:stretch>
            <a:fillRect/>
          </a:stretch>
        </p:blipFill>
        <p:spPr>
          <a:xfrm>
            <a:off x="9656800" y="3916400"/>
            <a:ext cx="2535200" cy="2535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77" name="Google Shape;77;p15"/>
          <p:cNvGrpSpPr/>
          <p:nvPr/>
        </p:nvGrpSpPr>
        <p:grpSpPr>
          <a:xfrm>
            <a:off x="310067" y="0"/>
            <a:ext cx="13200" cy="3833184"/>
            <a:chOff x="220450" y="-24150"/>
            <a:chExt cx="9900" cy="2874888"/>
          </a:xfrm>
        </p:grpSpPr>
        <p:cxnSp>
          <p:nvCxnSpPr>
            <p:cNvPr id="78" name="Google Shape;78;p15"/>
            <p:cNvCxnSpPr/>
            <p:nvPr/>
          </p:nvCxnSpPr>
          <p:spPr>
            <a:xfrm flipH="1">
              <a:off x="223600" y="-24150"/>
              <a:ext cx="3600" cy="1440000"/>
            </a:xfrm>
            <a:prstGeom prst="straightConnector1">
              <a:avLst/>
            </a:prstGeom>
            <a:noFill/>
            <a:ln w="76200" cap="flat" cmpd="sng">
              <a:solidFill>
                <a:srgbClr val="B8CC5B"/>
              </a:solidFill>
              <a:prstDash val="solid"/>
              <a:round/>
              <a:headEnd type="none" w="med" len="med"/>
              <a:tailEnd type="none" w="med" len="med"/>
            </a:ln>
          </p:spPr>
        </p:cxnSp>
        <p:cxnSp>
          <p:nvCxnSpPr>
            <p:cNvPr id="79" name="Google Shape;79;p15"/>
            <p:cNvCxnSpPr/>
            <p:nvPr/>
          </p:nvCxnSpPr>
          <p:spPr>
            <a:xfrm>
              <a:off x="220450" y="1415838"/>
              <a:ext cx="9900" cy="1434900"/>
            </a:xfrm>
            <a:prstGeom prst="straightConnector1">
              <a:avLst/>
            </a:prstGeom>
            <a:noFill/>
            <a:ln w="76200" cap="flat" cmpd="sng">
              <a:solidFill>
                <a:srgbClr val="9DBA3A"/>
              </a:solidFill>
              <a:prstDash val="solid"/>
              <a:round/>
              <a:headEnd type="none" w="med" len="med"/>
              <a:tailEnd type="none" w="med" len="med"/>
            </a:ln>
          </p:spPr>
        </p:cxnSp>
      </p:grpSp>
      <p:sp>
        <p:nvSpPr>
          <p:cNvPr id="80" name="Google Shape;80;p15"/>
          <p:cNvSpPr txBox="1">
            <a:spLocks noGrp="1"/>
          </p:cNvSpPr>
          <p:nvPr>
            <p:ph type="ctrTitle"/>
          </p:nvPr>
        </p:nvSpPr>
        <p:spPr>
          <a:xfrm>
            <a:off x="745467" y="1874000"/>
            <a:ext cx="11360800" cy="842400"/>
          </a:xfrm>
          <a:prstGeom prst="rect">
            <a:avLst/>
          </a:prstGeom>
        </p:spPr>
        <p:txBody>
          <a:bodyPr spcFirstLastPara="1" vert="horz" wrap="square" lIns="121900" tIns="121900" rIns="121900" bIns="121900" rtlCol="0" anchor="b" anchorCtr="0">
            <a:noAutofit/>
          </a:bodyPr>
          <a:lstStyle/>
          <a:p>
            <a:pPr algn="l">
              <a:spcBef>
                <a:spcPts val="0"/>
              </a:spcBef>
            </a:pPr>
            <a:r>
              <a:rPr lang="en-GB" sz="4800" b="1">
                <a:solidFill>
                  <a:srgbClr val="214661"/>
                </a:solidFill>
                <a:latin typeface="Proxima Nova"/>
                <a:ea typeface="Proxima Nova"/>
                <a:cs typeface="Proxima Nova"/>
                <a:sym typeface="Proxima Nova"/>
              </a:rPr>
              <a:t>Our Mission</a:t>
            </a:r>
            <a:r>
              <a:rPr lang="en-GB" sz="4800" b="1">
                <a:solidFill>
                  <a:srgbClr val="F9AE40"/>
                </a:solidFill>
                <a:latin typeface="Proxima Nova"/>
                <a:ea typeface="Proxima Nova"/>
                <a:cs typeface="Proxima Nova"/>
                <a:sym typeface="Proxima Nova"/>
              </a:rPr>
              <a:t>.</a:t>
            </a:r>
            <a:endParaRPr sz="4667" b="1">
              <a:solidFill>
                <a:srgbClr val="F9AE40"/>
              </a:solidFill>
              <a:latin typeface="Proxima Nova"/>
              <a:ea typeface="Proxima Nova"/>
              <a:cs typeface="Proxima Nova"/>
              <a:sym typeface="Proxima Nova"/>
            </a:endParaRPr>
          </a:p>
        </p:txBody>
      </p:sp>
      <p:sp>
        <p:nvSpPr>
          <p:cNvPr id="81" name="Google Shape;81;p15"/>
          <p:cNvSpPr txBox="1"/>
          <p:nvPr/>
        </p:nvSpPr>
        <p:spPr>
          <a:xfrm>
            <a:off x="776300" y="2716400"/>
            <a:ext cx="10996400" cy="4068766"/>
          </a:xfrm>
          <a:prstGeom prst="rect">
            <a:avLst/>
          </a:prstGeom>
          <a:noFill/>
          <a:ln>
            <a:noFill/>
          </a:ln>
        </p:spPr>
        <p:txBody>
          <a:bodyPr spcFirstLastPara="1" wrap="square" lIns="121900" tIns="121900" rIns="121900" bIns="121900" anchor="t" anchorCtr="0">
            <a:spAutoFit/>
          </a:bodyPr>
          <a:lstStyle/>
          <a:p>
            <a:pPr>
              <a:lnSpc>
                <a:spcPct val="115000"/>
              </a:lnSpc>
            </a:pPr>
            <a:r>
              <a:rPr lang="en-GB" sz="2400">
                <a:solidFill>
                  <a:srgbClr val="3C4043"/>
                </a:solidFill>
                <a:highlight>
                  <a:srgbClr val="FFFFFF"/>
                </a:highlight>
                <a:latin typeface="Proxima Nova"/>
                <a:ea typeface="Proxima Nova"/>
                <a:cs typeface="Proxima Nova"/>
                <a:sym typeface="Proxima Nova"/>
              </a:rPr>
              <a:t>Founded in 2011, we </a:t>
            </a:r>
            <a:r>
              <a:rPr lang="en-GB" sz="2400" b="1">
                <a:solidFill>
                  <a:srgbClr val="9DBA3A"/>
                </a:solidFill>
                <a:highlight>
                  <a:srgbClr val="FFFFFF"/>
                </a:highlight>
                <a:latin typeface="Proxima Nova"/>
                <a:ea typeface="Proxima Nova"/>
                <a:cs typeface="Proxima Nova"/>
                <a:sym typeface="Proxima Nova"/>
              </a:rPr>
              <a:t>inspire</a:t>
            </a:r>
            <a:r>
              <a:rPr lang="en-GB" sz="2400">
                <a:solidFill>
                  <a:srgbClr val="3C4043"/>
                </a:solidFill>
                <a:highlight>
                  <a:srgbClr val="FFFFFF"/>
                </a:highlight>
                <a:latin typeface="Proxima Nova"/>
                <a:ea typeface="Proxima Nova"/>
                <a:cs typeface="Proxima Nova"/>
                <a:sym typeface="Proxima Nova"/>
              </a:rPr>
              <a:t> </a:t>
            </a:r>
            <a:r>
              <a:rPr lang="en-GB" sz="2400" b="1">
                <a:solidFill>
                  <a:srgbClr val="9DBA3A"/>
                </a:solidFill>
                <a:highlight>
                  <a:srgbClr val="FFFFFF"/>
                </a:highlight>
                <a:latin typeface="Proxima Nova"/>
                <a:ea typeface="Proxima Nova"/>
                <a:cs typeface="Proxima Nova"/>
                <a:sym typeface="Proxima Nova"/>
              </a:rPr>
              <a:t>and empower</a:t>
            </a:r>
            <a:r>
              <a:rPr lang="en-GB" sz="2400">
                <a:solidFill>
                  <a:srgbClr val="3C4043"/>
                </a:solidFill>
                <a:highlight>
                  <a:srgbClr val="FFFFFF"/>
                </a:highlight>
                <a:latin typeface="Proxima Nova"/>
                <a:ea typeface="Proxima Nova"/>
                <a:cs typeface="Proxima Nova"/>
                <a:sym typeface="Proxima Nova"/>
              </a:rPr>
              <a:t> </a:t>
            </a:r>
            <a:r>
              <a:rPr lang="en-GB" sz="2400" b="1">
                <a:solidFill>
                  <a:srgbClr val="9DBA3A"/>
                </a:solidFill>
                <a:highlight>
                  <a:srgbClr val="FFFFFF"/>
                </a:highlight>
                <a:latin typeface="Proxima Nova"/>
                <a:ea typeface="Proxima Nova"/>
                <a:cs typeface="Proxima Nova"/>
                <a:sym typeface="Proxima Nova"/>
              </a:rPr>
              <a:t>sustainability leadership</a:t>
            </a:r>
            <a:r>
              <a:rPr lang="en-GB" sz="2400">
                <a:solidFill>
                  <a:srgbClr val="3C4043"/>
                </a:solidFill>
                <a:highlight>
                  <a:srgbClr val="FFFFFF"/>
                </a:highlight>
                <a:latin typeface="Proxima Nova"/>
                <a:ea typeface="Proxima Nova"/>
                <a:cs typeface="Proxima Nova"/>
                <a:sym typeface="Proxima Nova"/>
              </a:rPr>
              <a:t> in local businesses to help them realise the </a:t>
            </a:r>
            <a:r>
              <a:rPr lang="en-GB" sz="2400" b="1">
                <a:solidFill>
                  <a:schemeClr val="accent1"/>
                </a:solidFill>
                <a:highlight>
                  <a:srgbClr val="FFFFFF"/>
                </a:highlight>
                <a:latin typeface="Proxima Nova"/>
                <a:ea typeface="Proxima Nova"/>
                <a:cs typeface="Proxima Nova"/>
                <a:sym typeface="Proxima Nova"/>
              </a:rPr>
              <a:t>economic benefits</a:t>
            </a:r>
            <a:r>
              <a:rPr lang="en-GB" sz="2400">
                <a:solidFill>
                  <a:srgbClr val="3C4043"/>
                </a:solidFill>
                <a:highlight>
                  <a:srgbClr val="FFFFFF"/>
                </a:highlight>
                <a:latin typeface="Proxima Nova"/>
                <a:ea typeface="Proxima Nova"/>
                <a:cs typeface="Proxima Nova"/>
                <a:sym typeface="Proxima Nova"/>
              </a:rPr>
              <a:t> of sustainable practises and </a:t>
            </a:r>
            <a:r>
              <a:rPr lang="en-GB" sz="2400" b="1">
                <a:solidFill>
                  <a:srgbClr val="6092B7"/>
                </a:solidFill>
                <a:highlight>
                  <a:srgbClr val="FFFFFF"/>
                </a:highlight>
                <a:latin typeface="Proxima Nova"/>
                <a:ea typeface="Proxima Nova"/>
                <a:cs typeface="Proxima Nova"/>
                <a:sym typeface="Proxima Nova"/>
              </a:rPr>
              <a:t>create measurable</a:t>
            </a:r>
            <a:r>
              <a:rPr lang="en-GB" sz="2400">
                <a:solidFill>
                  <a:srgbClr val="3C4043"/>
                </a:solidFill>
                <a:highlight>
                  <a:srgbClr val="FFFFFF"/>
                </a:highlight>
                <a:latin typeface="Proxima Nova"/>
                <a:ea typeface="Proxima Nova"/>
                <a:cs typeface="Proxima Nova"/>
                <a:sym typeface="Proxima Nova"/>
              </a:rPr>
              <a:t>, </a:t>
            </a:r>
            <a:r>
              <a:rPr lang="en-GB" sz="2400" b="1">
                <a:solidFill>
                  <a:srgbClr val="6092B7"/>
                </a:solidFill>
                <a:highlight>
                  <a:srgbClr val="FFFFFF"/>
                </a:highlight>
                <a:latin typeface="Proxima Nova"/>
                <a:ea typeface="Proxima Nova"/>
                <a:cs typeface="Proxima Nova"/>
                <a:sym typeface="Proxima Nova"/>
              </a:rPr>
              <a:t>community-wide progress </a:t>
            </a:r>
            <a:r>
              <a:rPr lang="en-GB" sz="2400">
                <a:solidFill>
                  <a:srgbClr val="3C4043"/>
                </a:solidFill>
                <a:highlight>
                  <a:srgbClr val="FFFFFF"/>
                </a:highlight>
                <a:latin typeface="Proxima Nova"/>
                <a:ea typeface="Proxima Nova"/>
                <a:cs typeface="Proxima Nova"/>
                <a:sym typeface="Proxima Nova"/>
              </a:rPr>
              <a:t>to greater sustainability.</a:t>
            </a:r>
            <a:endParaRPr sz="2400">
              <a:solidFill>
                <a:srgbClr val="3C4043"/>
              </a:solidFill>
              <a:highlight>
                <a:srgbClr val="FFFFFF"/>
              </a:highlight>
              <a:latin typeface="Proxima Nova"/>
              <a:ea typeface="Proxima Nova"/>
              <a:cs typeface="Proxima Nova"/>
              <a:sym typeface="Proxima Nova"/>
            </a:endParaRPr>
          </a:p>
          <a:p>
            <a:pPr>
              <a:lnSpc>
                <a:spcPct val="115000"/>
              </a:lnSpc>
            </a:pPr>
            <a:endParaRPr sz="2400">
              <a:solidFill>
                <a:srgbClr val="3C4043"/>
              </a:solidFill>
              <a:highlight>
                <a:srgbClr val="FFFFFF"/>
              </a:highlight>
              <a:latin typeface="Proxima Nova"/>
              <a:ea typeface="Proxima Nova"/>
              <a:cs typeface="Proxima Nova"/>
              <a:sym typeface="Proxima Nova"/>
            </a:endParaRPr>
          </a:p>
          <a:p>
            <a:pPr>
              <a:lnSpc>
                <a:spcPct val="115000"/>
              </a:lnSpc>
            </a:pPr>
            <a:r>
              <a:rPr lang="en-GB" sz="2400">
                <a:solidFill>
                  <a:srgbClr val="3C4043"/>
                </a:solidFill>
                <a:highlight>
                  <a:srgbClr val="FFFFFF"/>
                </a:highlight>
                <a:latin typeface="Proxima Nova"/>
                <a:ea typeface="Proxima Nova"/>
                <a:cs typeface="Proxima Nova"/>
                <a:sym typeface="Proxima Nova"/>
              </a:rPr>
              <a:t>Transformed from a local-based organization named Sustainability Hamilton to a globally-focused one called Sustainability Leadership.</a:t>
            </a:r>
            <a:endParaRPr sz="2400">
              <a:solidFill>
                <a:srgbClr val="3C4043"/>
              </a:solidFill>
              <a:highlight>
                <a:srgbClr val="FFFFFF"/>
              </a:highlight>
              <a:latin typeface="Proxima Nova"/>
              <a:ea typeface="Proxima Nova"/>
              <a:cs typeface="Proxima Nova"/>
              <a:sym typeface="Proxima Nova"/>
            </a:endParaRPr>
          </a:p>
          <a:p>
            <a:pPr>
              <a:lnSpc>
                <a:spcPct val="115000"/>
              </a:lnSpc>
            </a:pPr>
            <a:endParaRPr sz="2400">
              <a:solidFill>
                <a:schemeClr val="dk2"/>
              </a:solidFill>
              <a:highlight>
                <a:srgbClr val="FFFFFF"/>
              </a:highlight>
              <a:latin typeface="Proxima Nova"/>
              <a:ea typeface="Proxima Nova"/>
              <a:cs typeface="Proxima Nova"/>
              <a:sym typeface="Proxima Nova"/>
            </a:endParaRPr>
          </a:p>
          <a:p>
            <a:pPr>
              <a:lnSpc>
                <a:spcPct val="115000"/>
              </a:lnSpc>
            </a:pPr>
            <a:endParaRPr sz="2400">
              <a:solidFill>
                <a:srgbClr val="F9AE40"/>
              </a:solidFill>
              <a:latin typeface="Proxima Nova"/>
              <a:ea typeface="Proxima Nova"/>
              <a:cs typeface="Proxima Nova"/>
              <a:sym typeface="Proxima Nov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ctrTitle"/>
          </p:nvPr>
        </p:nvSpPr>
        <p:spPr>
          <a:xfrm>
            <a:off x="751400" y="1171600"/>
            <a:ext cx="11360800" cy="842400"/>
          </a:xfrm>
          <a:prstGeom prst="rect">
            <a:avLst/>
          </a:prstGeom>
        </p:spPr>
        <p:txBody>
          <a:bodyPr spcFirstLastPara="1" vert="horz" wrap="square" lIns="121900" tIns="121900" rIns="121900" bIns="121900" rtlCol="0" anchor="b" anchorCtr="0">
            <a:noAutofit/>
          </a:bodyPr>
          <a:lstStyle/>
          <a:p>
            <a:pPr algn="l">
              <a:spcBef>
                <a:spcPts val="0"/>
              </a:spcBef>
            </a:pPr>
            <a:r>
              <a:rPr lang="en-GB" sz="4800" b="1">
                <a:solidFill>
                  <a:srgbClr val="214661"/>
                </a:solidFill>
                <a:latin typeface="Proxima Nova"/>
                <a:ea typeface="Proxima Nova"/>
                <a:cs typeface="Proxima Nova"/>
                <a:sym typeface="Proxima Nova"/>
              </a:rPr>
              <a:t>Our Actions</a:t>
            </a:r>
            <a:endParaRPr sz="4667" b="1">
              <a:solidFill>
                <a:srgbClr val="F9AE40"/>
              </a:solidFill>
              <a:latin typeface="Proxima Nova"/>
              <a:ea typeface="Proxima Nova"/>
              <a:cs typeface="Proxima Nova"/>
              <a:sym typeface="Proxima Nova"/>
            </a:endParaRPr>
          </a:p>
        </p:txBody>
      </p:sp>
      <p:sp>
        <p:nvSpPr>
          <p:cNvPr id="87" name="Google Shape;87;p16"/>
          <p:cNvSpPr txBox="1">
            <a:spLocks noGrp="1"/>
          </p:cNvSpPr>
          <p:nvPr>
            <p:ph type="subTitle" idx="1"/>
          </p:nvPr>
        </p:nvSpPr>
        <p:spPr>
          <a:xfrm>
            <a:off x="751400" y="1544633"/>
            <a:ext cx="10088800" cy="4103200"/>
          </a:xfrm>
          <a:prstGeom prst="rect">
            <a:avLst/>
          </a:prstGeom>
        </p:spPr>
        <p:txBody>
          <a:bodyPr spcFirstLastPara="1" vert="horz" wrap="square" lIns="121900" tIns="121900" rIns="121900" bIns="121900" rtlCol="0" anchor="t" anchorCtr="0">
            <a:noAutofit/>
          </a:bodyPr>
          <a:lstStyle/>
          <a:p>
            <a:pPr marL="609585" indent="-541853" algn="l">
              <a:spcBef>
                <a:spcPts val="0"/>
              </a:spcBef>
              <a:buClr>
                <a:srgbClr val="F9AE40"/>
              </a:buClr>
              <a:buSzPts val="2800"/>
              <a:buChar char="●"/>
            </a:pPr>
            <a:r>
              <a:rPr lang="en-GB" sz="1600">
                <a:solidFill>
                  <a:srgbClr val="1E3D54"/>
                </a:solidFill>
                <a:latin typeface="Proxima Nova"/>
                <a:ea typeface="Proxima Nova"/>
                <a:cs typeface="Proxima Nova"/>
                <a:sym typeface="Proxima Nova"/>
              </a:rPr>
              <a:t>Thought-Leadership Events</a:t>
            </a:r>
            <a:endParaRPr sz="1733">
              <a:solidFill>
                <a:srgbClr val="1E3D54"/>
              </a:solidFill>
              <a:latin typeface="Proxima Nova"/>
              <a:ea typeface="Proxima Nova"/>
              <a:cs typeface="Proxima Nova"/>
              <a:sym typeface="Proxima Nova"/>
            </a:endParaRPr>
          </a:p>
          <a:p>
            <a:pPr marL="609585" indent="-389457" algn="l">
              <a:spcBef>
                <a:spcPts val="0"/>
              </a:spcBef>
              <a:buClr>
                <a:srgbClr val="1E3D54"/>
              </a:buClr>
              <a:buSzPts val="1000"/>
              <a:buFont typeface="Proxima Nova"/>
              <a:buChar char="●"/>
            </a:pPr>
            <a:r>
              <a:rPr lang="en-GB" sz="1333">
                <a:solidFill>
                  <a:srgbClr val="1E3D54"/>
                </a:solidFill>
                <a:latin typeface="Proxima Nova"/>
                <a:ea typeface="Proxima Nova"/>
                <a:cs typeface="Proxima Nova"/>
                <a:sym typeface="Proxima Nova"/>
              </a:rPr>
              <a:t>Sustainability Innovation Hackathon</a:t>
            </a:r>
            <a:endParaRPr sz="1333">
              <a:solidFill>
                <a:srgbClr val="1E3D54"/>
              </a:solidFill>
              <a:latin typeface="Proxima Nova"/>
              <a:ea typeface="Proxima Nova"/>
              <a:cs typeface="Proxima Nova"/>
              <a:sym typeface="Proxima Nova"/>
            </a:endParaRPr>
          </a:p>
          <a:p>
            <a:pPr marL="609585" indent="-389457" algn="l">
              <a:spcBef>
                <a:spcPts val="0"/>
              </a:spcBef>
              <a:buClr>
                <a:srgbClr val="1E3D54"/>
              </a:buClr>
              <a:buSzPts val="1000"/>
              <a:buFont typeface="Proxima Nova"/>
              <a:buChar char="●"/>
            </a:pPr>
            <a:r>
              <a:rPr lang="en-GB" sz="1333">
                <a:solidFill>
                  <a:srgbClr val="1E3D54"/>
                </a:solidFill>
                <a:latin typeface="Proxima Nova"/>
                <a:ea typeface="Proxima Nova"/>
                <a:cs typeface="Proxima Nova"/>
                <a:sym typeface="Proxima Nova"/>
              </a:rPr>
              <a:t>Sustainability Business Expo</a:t>
            </a:r>
            <a:endParaRPr sz="1333">
              <a:solidFill>
                <a:srgbClr val="1E3D54"/>
              </a:solidFill>
              <a:latin typeface="Proxima Nova"/>
              <a:ea typeface="Proxima Nova"/>
              <a:cs typeface="Proxima Nova"/>
              <a:sym typeface="Proxima Nova"/>
            </a:endParaRPr>
          </a:p>
          <a:p>
            <a:pPr marL="609585" indent="-389457" algn="l">
              <a:spcBef>
                <a:spcPts val="0"/>
              </a:spcBef>
              <a:buClr>
                <a:srgbClr val="1E3D54"/>
              </a:buClr>
              <a:buSzPts val="1000"/>
              <a:buFont typeface="Proxima Nova"/>
              <a:buChar char="●"/>
            </a:pPr>
            <a:r>
              <a:rPr lang="en-GB" sz="1333">
                <a:solidFill>
                  <a:srgbClr val="1E3D54"/>
                </a:solidFill>
                <a:latin typeface="Proxima Nova"/>
                <a:ea typeface="Proxima Nova"/>
                <a:cs typeface="Proxima Nova"/>
                <a:sym typeface="Proxima Nova"/>
              </a:rPr>
              <a:t>Sustainability Leadership Awards</a:t>
            </a:r>
            <a:endParaRPr sz="1333">
              <a:solidFill>
                <a:srgbClr val="1E3D54"/>
              </a:solidFill>
              <a:latin typeface="Proxima Nova"/>
              <a:ea typeface="Proxima Nova"/>
              <a:cs typeface="Proxima Nova"/>
              <a:sym typeface="Proxima Nova"/>
            </a:endParaRPr>
          </a:p>
          <a:p>
            <a:pPr marL="609585" indent="-541853" algn="l">
              <a:spcBef>
                <a:spcPts val="0"/>
              </a:spcBef>
              <a:buClr>
                <a:srgbClr val="F9AE40"/>
              </a:buClr>
              <a:buSzPts val="2800"/>
              <a:buChar char="●"/>
            </a:pPr>
            <a:r>
              <a:rPr lang="en-GB" sz="1600">
                <a:solidFill>
                  <a:srgbClr val="1E3D54"/>
                </a:solidFill>
                <a:latin typeface="Proxima Nova"/>
                <a:ea typeface="Proxima Nova"/>
                <a:cs typeface="Proxima Nova"/>
                <a:sym typeface="Proxima Nova"/>
              </a:rPr>
              <a:t>Sustainability Tools &amp; Resources</a:t>
            </a:r>
            <a:endParaRPr sz="1600">
              <a:solidFill>
                <a:srgbClr val="1E3D54"/>
              </a:solidFill>
              <a:latin typeface="Proxima Nova"/>
              <a:ea typeface="Proxima Nova"/>
              <a:cs typeface="Proxima Nova"/>
              <a:sym typeface="Proxima Nova"/>
            </a:endParaRPr>
          </a:p>
          <a:p>
            <a:pPr marL="609585" indent="-389457" algn="l">
              <a:spcBef>
                <a:spcPts val="0"/>
              </a:spcBef>
              <a:buClr>
                <a:srgbClr val="1E3D54"/>
              </a:buClr>
              <a:buSzPts val="1000"/>
              <a:buFont typeface="Proxima Nova"/>
              <a:buChar char="●"/>
            </a:pPr>
            <a:r>
              <a:rPr lang="en-GB" sz="1333">
                <a:solidFill>
                  <a:srgbClr val="1E3D54"/>
                </a:solidFill>
                <a:latin typeface="Proxima Nova"/>
                <a:ea typeface="Proxima Nova"/>
                <a:cs typeface="Proxima Nova"/>
                <a:sym typeface="Proxima Nova"/>
              </a:rPr>
              <a:t>White Papers</a:t>
            </a:r>
            <a:endParaRPr sz="1333">
              <a:solidFill>
                <a:srgbClr val="1E3D54"/>
              </a:solidFill>
              <a:latin typeface="Proxima Nova"/>
              <a:ea typeface="Proxima Nova"/>
              <a:cs typeface="Proxima Nova"/>
              <a:sym typeface="Proxima Nova"/>
            </a:endParaRPr>
          </a:p>
          <a:p>
            <a:pPr marL="609585" indent="-389457" algn="l">
              <a:spcBef>
                <a:spcPts val="0"/>
              </a:spcBef>
              <a:buClr>
                <a:srgbClr val="1E3D54"/>
              </a:buClr>
              <a:buSzPts val="1000"/>
              <a:buFont typeface="Proxima Nova"/>
              <a:buChar char="●"/>
            </a:pPr>
            <a:r>
              <a:rPr lang="en-GB" sz="1333">
                <a:solidFill>
                  <a:srgbClr val="1E3D54"/>
                </a:solidFill>
                <a:latin typeface="Proxima Nova"/>
                <a:ea typeface="Proxima Nova"/>
                <a:cs typeface="Proxima Nova"/>
                <a:sym typeface="Proxima Nova"/>
              </a:rPr>
              <a:t>Microcredentials in Partnership with eCampus Ontario</a:t>
            </a:r>
            <a:endParaRPr sz="1333">
              <a:solidFill>
                <a:srgbClr val="1E3D54"/>
              </a:solidFill>
              <a:latin typeface="Proxima Nova"/>
              <a:ea typeface="Proxima Nova"/>
              <a:cs typeface="Proxima Nova"/>
              <a:sym typeface="Proxima Nova"/>
            </a:endParaRPr>
          </a:p>
          <a:p>
            <a:pPr marL="609585" indent="-389457" algn="l">
              <a:spcBef>
                <a:spcPts val="0"/>
              </a:spcBef>
              <a:buClr>
                <a:srgbClr val="1E3D54"/>
              </a:buClr>
              <a:buSzPts val="1000"/>
              <a:buFont typeface="Proxima Nova"/>
              <a:buChar char="●"/>
            </a:pPr>
            <a:r>
              <a:rPr lang="en-GB" sz="1333">
                <a:solidFill>
                  <a:srgbClr val="1E3D54"/>
                </a:solidFill>
                <a:latin typeface="Proxima Nova"/>
                <a:ea typeface="Proxima Nova"/>
                <a:cs typeface="Proxima Nova"/>
                <a:sym typeface="Proxima Nova"/>
              </a:rPr>
              <a:t>Webinars and Seminars</a:t>
            </a:r>
            <a:endParaRPr sz="1333">
              <a:solidFill>
                <a:srgbClr val="1E3D54"/>
              </a:solidFill>
              <a:latin typeface="Proxima Nova"/>
              <a:ea typeface="Proxima Nova"/>
              <a:cs typeface="Proxima Nova"/>
              <a:sym typeface="Proxima Nova"/>
            </a:endParaRPr>
          </a:p>
          <a:p>
            <a:pPr marL="609585" indent="-541853" algn="l">
              <a:spcBef>
                <a:spcPts val="0"/>
              </a:spcBef>
              <a:buClr>
                <a:srgbClr val="F9AE40"/>
              </a:buClr>
              <a:buSzPts val="2800"/>
              <a:buChar char="●"/>
            </a:pPr>
            <a:r>
              <a:rPr lang="en-GB" sz="1600">
                <a:solidFill>
                  <a:srgbClr val="1E3D54"/>
                </a:solidFill>
                <a:latin typeface="Proxima Nova"/>
                <a:ea typeface="Proxima Nova"/>
                <a:cs typeface="Proxima Nova"/>
                <a:sym typeface="Proxima Nova"/>
              </a:rPr>
              <a:t>Mentorship &amp; Leadership</a:t>
            </a:r>
            <a:endParaRPr sz="1600">
              <a:solidFill>
                <a:srgbClr val="1E3D54"/>
              </a:solidFill>
              <a:latin typeface="Proxima Nova"/>
              <a:ea typeface="Proxima Nova"/>
              <a:cs typeface="Proxima Nova"/>
              <a:sym typeface="Proxima Nova"/>
            </a:endParaRPr>
          </a:p>
          <a:p>
            <a:pPr marL="609585" indent="-389457" algn="l">
              <a:spcBef>
                <a:spcPts val="0"/>
              </a:spcBef>
              <a:buClr>
                <a:srgbClr val="1E3D54"/>
              </a:buClr>
              <a:buSzPts val="1000"/>
              <a:buFont typeface="Proxima Nova"/>
              <a:buChar char="●"/>
            </a:pPr>
            <a:r>
              <a:rPr lang="en-GB" sz="1333">
                <a:solidFill>
                  <a:srgbClr val="1E3D54"/>
                </a:solidFill>
                <a:latin typeface="Proxima Nova"/>
                <a:ea typeface="Proxima Nova"/>
                <a:cs typeface="Proxima Nova"/>
                <a:sym typeface="Proxima Nova"/>
              </a:rPr>
              <a:t>Volunteer Opportunities</a:t>
            </a:r>
            <a:endParaRPr sz="1333">
              <a:solidFill>
                <a:srgbClr val="1E3D54"/>
              </a:solidFill>
              <a:latin typeface="Proxima Nova"/>
              <a:ea typeface="Proxima Nova"/>
              <a:cs typeface="Proxima Nova"/>
              <a:sym typeface="Proxima Nova"/>
            </a:endParaRPr>
          </a:p>
          <a:p>
            <a:pPr marL="609585" indent="-389457" algn="l">
              <a:spcBef>
                <a:spcPts val="0"/>
              </a:spcBef>
              <a:buClr>
                <a:srgbClr val="1E3D54"/>
              </a:buClr>
              <a:buSzPts val="1000"/>
              <a:buFont typeface="Proxima Nova"/>
              <a:buChar char="●"/>
            </a:pPr>
            <a:r>
              <a:rPr lang="en-GB" sz="1333">
                <a:solidFill>
                  <a:srgbClr val="1E3D54"/>
                </a:solidFill>
                <a:latin typeface="Proxima Nova"/>
                <a:ea typeface="Proxima Nova"/>
                <a:cs typeface="Proxima Nova"/>
                <a:sym typeface="Proxima Nova"/>
              </a:rPr>
              <a:t>Business Consulting</a:t>
            </a:r>
            <a:endParaRPr sz="1333">
              <a:solidFill>
                <a:srgbClr val="1E3D54"/>
              </a:solidFill>
              <a:latin typeface="Proxima Nova"/>
              <a:ea typeface="Proxima Nova"/>
              <a:cs typeface="Proxima Nova"/>
              <a:sym typeface="Proxima Nova"/>
            </a:endParaRPr>
          </a:p>
          <a:p>
            <a:pPr marL="609585" indent="-389457" algn="l">
              <a:spcBef>
                <a:spcPts val="0"/>
              </a:spcBef>
              <a:buClr>
                <a:srgbClr val="1E3D54"/>
              </a:buClr>
              <a:buSzPts val="1000"/>
              <a:buFont typeface="Proxima Nova"/>
              <a:buChar char="●"/>
            </a:pPr>
            <a:r>
              <a:rPr lang="en-GB" sz="1333">
                <a:solidFill>
                  <a:srgbClr val="1E3D54"/>
                </a:solidFill>
                <a:latin typeface="Proxima Nova"/>
                <a:ea typeface="Proxima Nova"/>
                <a:cs typeface="Proxima Nova"/>
                <a:sym typeface="Proxima Nova"/>
              </a:rPr>
              <a:t>Specific Membership Services to 15 Members</a:t>
            </a:r>
            <a:endParaRPr sz="1333">
              <a:solidFill>
                <a:srgbClr val="1E3D54"/>
              </a:solidFill>
              <a:latin typeface="Proxima Nova"/>
              <a:ea typeface="Proxima Nova"/>
              <a:cs typeface="Proxima Nova"/>
              <a:sym typeface="Proxima Nova"/>
            </a:endParaRPr>
          </a:p>
          <a:p>
            <a:pPr algn="l">
              <a:spcBef>
                <a:spcPts val="0"/>
              </a:spcBef>
            </a:pPr>
            <a:endParaRPr sz="1867">
              <a:solidFill>
                <a:srgbClr val="1E3D54"/>
              </a:solidFill>
              <a:latin typeface="Proxima Nova"/>
              <a:ea typeface="Proxima Nova"/>
              <a:cs typeface="Proxima Nova"/>
              <a:sym typeface="Proxima Nova"/>
            </a:endParaRPr>
          </a:p>
        </p:txBody>
      </p:sp>
      <p:pic>
        <p:nvPicPr>
          <p:cNvPr id="88" name="Google Shape;88;p16"/>
          <p:cNvPicPr preferRelativeResize="0"/>
          <p:nvPr/>
        </p:nvPicPr>
        <p:blipFill>
          <a:blip r:embed="rId3">
            <a:alphaModFix/>
          </a:blip>
          <a:stretch>
            <a:fillRect/>
          </a:stretch>
        </p:blipFill>
        <p:spPr>
          <a:xfrm>
            <a:off x="5243000" y="1171600"/>
            <a:ext cx="6869201" cy="39141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7"/>
          <p:cNvSpPr txBox="1">
            <a:spLocks noGrp="1"/>
          </p:cNvSpPr>
          <p:nvPr>
            <p:ph type="ctrTitle"/>
          </p:nvPr>
        </p:nvSpPr>
        <p:spPr>
          <a:xfrm>
            <a:off x="660800" y="373767"/>
            <a:ext cx="10870400" cy="1416400"/>
          </a:xfrm>
          <a:prstGeom prst="rect">
            <a:avLst/>
          </a:prstGeom>
        </p:spPr>
        <p:txBody>
          <a:bodyPr spcFirstLastPara="1" vert="horz" wrap="square" lIns="121900" tIns="121900" rIns="121900" bIns="121900" rtlCol="0" anchor="b" anchorCtr="0">
            <a:noAutofit/>
          </a:bodyPr>
          <a:lstStyle/>
          <a:p>
            <a:pPr>
              <a:spcBef>
                <a:spcPts val="0"/>
              </a:spcBef>
            </a:pPr>
            <a:r>
              <a:rPr lang="en-GB" sz="4000" b="1">
                <a:solidFill>
                  <a:srgbClr val="214661"/>
                </a:solidFill>
                <a:latin typeface="Proxima Nova"/>
                <a:ea typeface="Proxima Nova"/>
                <a:cs typeface="Proxima Nova"/>
                <a:sym typeface="Proxima Nova"/>
              </a:rPr>
              <a:t>Our work has supported over </a:t>
            </a:r>
            <a:endParaRPr sz="4000" b="1">
              <a:solidFill>
                <a:srgbClr val="214661"/>
              </a:solidFill>
              <a:latin typeface="Proxima Nova"/>
              <a:ea typeface="Proxima Nova"/>
              <a:cs typeface="Proxima Nova"/>
              <a:sym typeface="Proxima Nova"/>
            </a:endParaRPr>
          </a:p>
          <a:p>
            <a:pPr>
              <a:spcBef>
                <a:spcPts val="0"/>
              </a:spcBef>
            </a:pPr>
            <a:r>
              <a:rPr lang="en-GB" sz="4000" b="1">
                <a:solidFill>
                  <a:srgbClr val="6092B7"/>
                </a:solidFill>
                <a:latin typeface="Proxima Nova"/>
                <a:ea typeface="Proxima Nova"/>
                <a:cs typeface="Proxima Nova"/>
                <a:sym typeface="Proxima Nova"/>
              </a:rPr>
              <a:t>50 local businesses</a:t>
            </a:r>
            <a:r>
              <a:rPr lang="en-GB" sz="4000" b="1">
                <a:solidFill>
                  <a:srgbClr val="F9AE40"/>
                </a:solidFill>
                <a:latin typeface="Proxima Nova"/>
                <a:ea typeface="Proxima Nova"/>
                <a:cs typeface="Proxima Nova"/>
                <a:sym typeface="Proxima Nova"/>
              </a:rPr>
              <a:t>.</a:t>
            </a:r>
            <a:endParaRPr sz="3867" b="1">
              <a:solidFill>
                <a:srgbClr val="F9AE40"/>
              </a:solidFill>
              <a:latin typeface="Proxima Nova"/>
              <a:ea typeface="Proxima Nova"/>
              <a:cs typeface="Proxima Nova"/>
              <a:sym typeface="Proxima Nova"/>
            </a:endParaRPr>
          </a:p>
        </p:txBody>
      </p:sp>
      <p:pic>
        <p:nvPicPr>
          <p:cNvPr id="94" name="Google Shape;94;p17"/>
          <p:cNvPicPr preferRelativeResize="0"/>
          <p:nvPr/>
        </p:nvPicPr>
        <p:blipFill>
          <a:blip r:embed="rId3">
            <a:alphaModFix/>
          </a:blip>
          <a:stretch>
            <a:fillRect/>
          </a:stretch>
        </p:blipFill>
        <p:spPr>
          <a:xfrm>
            <a:off x="1216333" y="1789134"/>
            <a:ext cx="9760939" cy="3484033"/>
          </a:xfrm>
          <a:prstGeom prst="rect">
            <a:avLst/>
          </a:prstGeom>
          <a:noFill/>
          <a:ln>
            <a:noFill/>
          </a:ln>
        </p:spPr>
      </p:pic>
      <p:sp>
        <p:nvSpPr>
          <p:cNvPr id="95" name="Google Shape;95;p17"/>
          <p:cNvSpPr txBox="1"/>
          <p:nvPr/>
        </p:nvSpPr>
        <p:spPr>
          <a:xfrm>
            <a:off x="1216333" y="5381134"/>
            <a:ext cx="10176000" cy="1520376"/>
          </a:xfrm>
          <a:prstGeom prst="rect">
            <a:avLst/>
          </a:prstGeom>
          <a:noFill/>
          <a:ln>
            <a:noFill/>
          </a:ln>
        </p:spPr>
        <p:txBody>
          <a:bodyPr spcFirstLastPara="1" wrap="square" lIns="121900" tIns="121900" rIns="121900" bIns="121900" anchor="t" anchorCtr="0">
            <a:spAutoFit/>
          </a:bodyPr>
          <a:lstStyle/>
          <a:p>
            <a:pPr algn="ctr">
              <a:lnSpc>
                <a:spcPct val="115000"/>
              </a:lnSpc>
            </a:pPr>
            <a:r>
              <a:rPr lang="en-GB" sz="2400" b="1">
                <a:solidFill>
                  <a:schemeClr val="dk2"/>
                </a:solidFill>
                <a:highlight>
                  <a:schemeClr val="lt1"/>
                </a:highlight>
                <a:latin typeface="Proxima Nova"/>
                <a:ea typeface="Proxima Nova"/>
                <a:cs typeface="Proxima Nova"/>
                <a:sym typeface="Proxima Nova"/>
              </a:rPr>
              <a:t>We have helped to reduce over </a:t>
            </a:r>
            <a:r>
              <a:rPr lang="en-GB" sz="2400" b="1">
                <a:solidFill>
                  <a:srgbClr val="9DBA3A"/>
                </a:solidFill>
                <a:highlight>
                  <a:schemeClr val="lt1"/>
                </a:highlight>
                <a:latin typeface="Proxima Nova"/>
                <a:ea typeface="Proxima Nova"/>
                <a:cs typeface="Proxima Nova"/>
                <a:sym typeface="Proxima Nova"/>
              </a:rPr>
              <a:t>156,000 tons of GHGs</a:t>
            </a:r>
            <a:r>
              <a:rPr lang="en-GB" sz="2400" b="1">
                <a:solidFill>
                  <a:schemeClr val="dk2"/>
                </a:solidFill>
                <a:highlight>
                  <a:schemeClr val="lt1"/>
                </a:highlight>
                <a:latin typeface="Proxima Nova"/>
                <a:ea typeface="Proxima Nova"/>
                <a:cs typeface="Proxima Nova"/>
                <a:sym typeface="Proxima Nova"/>
              </a:rPr>
              <a:t> and implement </a:t>
            </a:r>
            <a:endParaRPr sz="2400" b="1">
              <a:solidFill>
                <a:schemeClr val="dk2"/>
              </a:solidFill>
              <a:highlight>
                <a:schemeClr val="lt1"/>
              </a:highlight>
              <a:latin typeface="Proxima Nova"/>
              <a:ea typeface="Proxima Nova"/>
              <a:cs typeface="Proxima Nova"/>
              <a:sym typeface="Proxima Nova"/>
            </a:endParaRPr>
          </a:p>
          <a:p>
            <a:pPr algn="ctr">
              <a:lnSpc>
                <a:spcPct val="115000"/>
              </a:lnSpc>
            </a:pPr>
            <a:r>
              <a:rPr lang="en-GB" sz="2400" b="1">
                <a:solidFill>
                  <a:schemeClr val="accent1"/>
                </a:solidFill>
                <a:highlight>
                  <a:schemeClr val="lt1"/>
                </a:highlight>
                <a:latin typeface="Proxima Nova"/>
                <a:ea typeface="Proxima Nova"/>
                <a:cs typeface="Proxima Nova"/>
                <a:sym typeface="Proxima Nova"/>
              </a:rPr>
              <a:t>over 200 local projects</a:t>
            </a:r>
            <a:r>
              <a:rPr lang="en-GB" sz="2400" b="1">
                <a:solidFill>
                  <a:schemeClr val="dk2"/>
                </a:solidFill>
                <a:highlight>
                  <a:schemeClr val="lt1"/>
                </a:highlight>
                <a:latin typeface="Proxima Nova"/>
                <a:ea typeface="Proxima Nova"/>
                <a:cs typeface="Proxima Nova"/>
                <a:sym typeface="Proxima Nova"/>
              </a:rPr>
              <a:t> over the past few years.</a:t>
            </a:r>
            <a:endParaRPr sz="2400" b="1"/>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grpSp>
        <p:nvGrpSpPr>
          <p:cNvPr id="100" name="Google Shape;100;p18"/>
          <p:cNvGrpSpPr/>
          <p:nvPr/>
        </p:nvGrpSpPr>
        <p:grpSpPr>
          <a:xfrm>
            <a:off x="310067" y="0"/>
            <a:ext cx="13200" cy="3833184"/>
            <a:chOff x="220450" y="-24150"/>
            <a:chExt cx="9900" cy="2874888"/>
          </a:xfrm>
        </p:grpSpPr>
        <p:cxnSp>
          <p:nvCxnSpPr>
            <p:cNvPr id="101" name="Google Shape;101;p18"/>
            <p:cNvCxnSpPr/>
            <p:nvPr/>
          </p:nvCxnSpPr>
          <p:spPr>
            <a:xfrm flipH="1">
              <a:off x="223600" y="-24150"/>
              <a:ext cx="3600" cy="1440000"/>
            </a:xfrm>
            <a:prstGeom prst="straightConnector1">
              <a:avLst/>
            </a:prstGeom>
            <a:noFill/>
            <a:ln w="76200" cap="flat" cmpd="sng">
              <a:solidFill>
                <a:srgbClr val="B8CC5B"/>
              </a:solidFill>
              <a:prstDash val="solid"/>
              <a:round/>
              <a:headEnd type="none" w="med" len="med"/>
              <a:tailEnd type="none" w="med" len="med"/>
            </a:ln>
          </p:spPr>
        </p:cxnSp>
        <p:cxnSp>
          <p:nvCxnSpPr>
            <p:cNvPr id="102" name="Google Shape;102;p18"/>
            <p:cNvCxnSpPr/>
            <p:nvPr/>
          </p:nvCxnSpPr>
          <p:spPr>
            <a:xfrm>
              <a:off x="220450" y="1415838"/>
              <a:ext cx="9900" cy="1434900"/>
            </a:xfrm>
            <a:prstGeom prst="straightConnector1">
              <a:avLst/>
            </a:prstGeom>
            <a:noFill/>
            <a:ln w="76200" cap="flat" cmpd="sng">
              <a:solidFill>
                <a:srgbClr val="9DBA3A"/>
              </a:solidFill>
              <a:prstDash val="solid"/>
              <a:round/>
              <a:headEnd type="none" w="med" len="med"/>
              <a:tailEnd type="none" w="med" len="med"/>
            </a:ln>
          </p:spPr>
        </p:cxnSp>
      </p:grpSp>
      <p:pic>
        <p:nvPicPr>
          <p:cNvPr id="103" name="Google Shape;103;p18"/>
          <p:cNvPicPr preferRelativeResize="0"/>
          <p:nvPr/>
        </p:nvPicPr>
        <p:blipFill rotWithShape="1">
          <a:blip r:embed="rId3">
            <a:alphaModFix/>
          </a:blip>
          <a:srcRect l="2764" t="32674" r="4788" b="9391"/>
          <a:stretch/>
        </p:blipFill>
        <p:spPr>
          <a:xfrm>
            <a:off x="774593" y="1857067"/>
            <a:ext cx="10631577" cy="3470951"/>
          </a:xfrm>
          <a:prstGeom prst="rect">
            <a:avLst/>
          </a:prstGeom>
          <a:noFill/>
          <a:ln>
            <a:noFill/>
          </a:ln>
        </p:spPr>
      </p:pic>
      <p:sp>
        <p:nvSpPr>
          <p:cNvPr id="104" name="Google Shape;104;p18"/>
          <p:cNvSpPr/>
          <p:nvPr/>
        </p:nvSpPr>
        <p:spPr>
          <a:xfrm>
            <a:off x="7248033" y="3737767"/>
            <a:ext cx="2324000" cy="1267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105" name="Google Shape;105;p18"/>
          <p:cNvPicPr preferRelativeResize="0"/>
          <p:nvPr/>
        </p:nvPicPr>
        <p:blipFill rotWithShape="1">
          <a:blip r:embed="rId4">
            <a:alphaModFix/>
          </a:blip>
          <a:srcRect t="35937" b="37831"/>
          <a:stretch/>
        </p:blipFill>
        <p:spPr>
          <a:xfrm>
            <a:off x="7112000" y="3925767"/>
            <a:ext cx="3398829" cy="891567"/>
          </a:xfrm>
          <a:prstGeom prst="rect">
            <a:avLst/>
          </a:prstGeom>
          <a:noFill/>
          <a:ln>
            <a:noFill/>
          </a:ln>
        </p:spPr>
      </p:pic>
      <p:sp>
        <p:nvSpPr>
          <p:cNvPr id="106" name="Google Shape;106;p18"/>
          <p:cNvSpPr txBox="1">
            <a:spLocks noGrp="1"/>
          </p:cNvSpPr>
          <p:nvPr>
            <p:ph type="ctrTitle"/>
          </p:nvPr>
        </p:nvSpPr>
        <p:spPr>
          <a:xfrm>
            <a:off x="395433" y="655200"/>
            <a:ext cx="11796400" cy="842400"/>
          </a:xfrm>
          <a:prstGeom prst="rect">
            <a:avLst/>
          </a:prstGeom>
        </p:spPr>
        <p:txBody>
          <a:bodyPr spcFirstLastPara="1" vert="horz" wrap="square" lIns="121900" tIns="121900" rIns="121900" bIns="121900" rtlCol="0" anchor="b" anchorCtr="0">
            <a:noAutofit/>
          </a:bodyPr>
          <a:lstStyle/>
          <a:p>
            <a:pPr>
              <a:spcBef>
                <a:spcPts val="0"/>
              </a:spcBef>
            </a:pPr>
            <a:r>
              <a:rPr lang="en-GB" sz="4800" b="1">
                <a:solidFill>
                  <a:srgbClr val="214661"/>
                </a:solidFill>
                <a:latin typeface="Proxima Nova"/>
                <a:ea typeface="Proxima Nova"/>
                <a:cs typeface="Proxima Nova"/>
                <a:sym typeface="Proxima Nova"/>
              </a:rPr>
              <a:t>Thank you to our Partners &amp; Funders</a:t>
            </a:r>
            <a:r>
              <a:rPr lang="en-GB" sz="4800" b="1">
                <a:solidFill>
                  <a:srgbClr val="F9AE40"/>
                </a:solidFill>
                <a:latin typeface="Proxima Nova"/>
                <a:ea typeface="Proxima Nova"/>
                <a:cs typeface="Proxima Nova"/>
                <a:sym typeface="Proxima Nova"/>
              </a:rPr>
              <a:t>.</a:t>
            </a:r>
            <a:endParaRPr sz="4667" b="1">
              <a:solidFill>
                <a:srgbClr val="F9AE40"/>
              </a:solidFill>
              <a:latin typeface="Proxima Nova"/>
              <a:ea typeface="Proxima Nova"/>
              <a:cs typeface="Proxima Nova"/>
              <a:sym typeface="Proxima Nov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19"/>
          <p:cNvPicPr preferRelativeResize="0"/>
          <p:nvPr/>
        </p:nvPicPr>
        <p:blipFill rotWithShape="1">
          <a:blip r:embed="rId3">
            <a:alphaModFix/>
          </a:blip>
          <a:srcRect l="15367" r="13055"/>
          <a:stretch/>
        </p:blipFill>
        <p:spPr>
          <a:xfrm>
            <a:off x="1874184" y="2133433"/>
            <a:ext cx="8726899" cy="1270000"/>
          </a:xfrm>
          <a:prstGeom prst="rect">
            <a:avLst/>
          </a:prstGeom>
          <a:noFill/>
          <a:ln>
            <a:noFill/>
          </a:ln>
        </p:spPr>
      </p:pic>
      <p:pic>
        <p:nvPicPr>
          <p:cNvPr id="112" name="Google Shape;112;p19"/>
          <p:cNvPicPr preferRelativeResize="0"/>
          <p:nvPr/>
        </p:nvPicPr>
        <p:blipFill>
          <a:blip r:embed="rId4">
            <a:alphaModFix/>
          </a:blip>
          <a:stretch>
            <a:fillRect/>
          </a:stretch>
        </p:blipFill>
        <p:spPr>
          <a:xfrm>
            <a:off x="822033" y="3901851"/>
            <a:ext cx="10831200" cy="1128251"/>
          </a:xfrm>
          <a:prstGeom prst="rect">
            <a:avLst/>
          </a:prstGeom>
          <a:noFill/>
          <a:ln>
            <a:noFill/>
          </a:ln>
        </p:spPr>
      </p:pic>
      <p:sp>
        <p:nvSpPr>
          <p:cNvPr id="113" name="Google Shape;113;p19"/>
          <p:cNvSpPr txBox="1"/>
          <p:nvPr/>
        </p:nvSpPr>
        <p:spPr>
          <a:xfrm>
            <a:off x="384133" y="845068"/>
            <a:ext cx="11807600" cy="984845"/>
          </a:xfrm>
          <a:prstGeom prst="rect">
            <a:avLst/>
          </a:prstGeom>
          <a:noFill/>
          <a:ln>
            <a:noFill/>
          </a:ln>
        </p:spPr>
        <p:txBody>
          <a:bodyPr spcFirstLastPara="1" wrap="square" lIns="121900" tIns="121900" rIns="121900" bIns="121900" anchor="t" anchorCtr="0">
            <a:spAutoFit/>
          </a:bodyPr>
          <a:lstStyle/>
          <a:p>
            <a:pPr algn="ctr"/>
            <a:r>
              <a:rPr lang="en-GB" sz="4800" b="1">
                <a:solidFill>
                  <a:srgbClr val="214661"/>
                </a:solidFill>
                <a:latin typeface="Proxima Nova"/>
                <a:ea typeface="Proxima Nova"/>
                <a:cs typeface="Proxima Nova"/>
                <a:sym typeface="Proxima Nova"/>
              </a:rPr>
              <a:t>Looking for more</a:t>
            </a:r>
            <a:r>
              <a:rPr lang="en-GB" sz="4800" b="1">
                <a:solidFill>
                  <a:srgbClr val="F9AE40"/>
                </a:solidFill>
                <a:latin typeface="Proxima Nova"/>
                <a:ea typeface="Proxima Nova"/>
                <a:cs typeface="Proxima Nova"/>
                <a:sym typeface="Proxima Nova"/>
              </a:rPr>
              <a:t>?</a:t>
            </a:r>
            <a:endParaRPr sz="2400"/>
          </a:p>
        </p:txBody>
      </p:sp>
      <p:sp>
        <p:nvSpPr>
          <p:cNvPr id="114" name="Google Shape;114;p19"/>
          <p:cNvSpPr txBox="1"/>
          <p:nvPr/>
        </p:nvSpPr>
        <p:spPr>
          <a:xfrm>
            <a:off x="4452400" y="3571468"/>
            <a:ext cx="3287200" cy="984845"/>
          </a:xfrm>
          <a:prstGeom prst="rect">
            <a:avLst/>
          </a:prstGeom>
          <a:noFill/>
          <a:ln>
            <a:noFill/>
          </a:ln>
        </p:spPr>
        <p:txBody>
          <a:bodyPr spcFirstLastPara="1" wrap="square" lIns="121900" tIns="121900" rIns="121900" bIns="121900" anchor="t" anchorCtr="0">
            <a:spAutoFit/>
          </a:bodyPr>
          <a:lstStyle/>
          <a:p>
            <a:r>
              <a:rPr lang="en-GB" sz="2400" b="1">
                <a:solidFill>
                  <a:srgbClr val="214661"/>
                </a:solidFill>
                <a:latin typeface="Proxima Nova"/>
                <a:ea typeface="Proxima Nova"/>
                <a:cs typeface="Proxima Nova"/>
                <a:sym typeface="Proxima Nova"/>
              </a:rPr>
              <a:t>Follow us on social media</a:t>
            </a:r>
            <a:r>
              <a:rPr lang="en-GB" sz="2400" b="1">
                <a:solidFill>
                  <a:srgbClr val="F9AE40"/>
                </a:solidFill>
                <a:latin typeface="Proxima Nova"/>
                <a:ea typeface="Proxima Nova"/>
                <a:cs typeface="Proxima Nova"/>
                <a:sym typeface="Proxima Nova"/>
              </a:rPr>
              <a:t>.</a:t>
            </a:r>
            <a:endParaRPr sz="133"/>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B8133-2A2C-2CD8-F584-1C64724A55DD}"/>
              </a:ext>
            </a:extLst>
          </p:cNvPr>
          <p:cNvSpPr>
            <a:spLocks noGrp="1"/>
          </p:cNvSpPr>
          <p:nvPr>
            <p:ph type="title"/>
          </p:nvPr>
        </p:nvSpPr>
        <p:spPr/>
        <p:txBody>
          <a:bodyPr/>
          <a:lstStyle/>
          <a:p>
            <a:endParaRPr lang="en-CA" dirty="0"/>
          </a:p>
        </p:txBody>
      </p:sp>
      <p:sp>
        <p:nvSpPr>
          <p:cNvPr id="3" name="Content Placeholder 2">
            <a:extLst>
              <a:ext uri="{FF2B5EF4-FFF2-40B4-BE49-F238E27FC236}">
                <a16:creationId xmlns:a16="http://schemas.microsoft.com/office/drawing/2014/main" id="{8430FD59-D574-5B17-4149-FD923C08027F}"/>
              </a:ext>
            </a:extLst>
          </p:cNvPr>
          <p:cNvSpPr>
            <a:spLocks noGrp="1"/>
          </p:cNvSpPr>
          <p:nvPr>
            <p:ph idx="1"/>
          </p:nvPr>
        </p:nvSpPr>
        <p:spPr/>
        <p:txBody>
          <a:bodyPr>
            <a:normAutofit/>
          </a:bodyPr>
          <a:lstStyle/>
          <a:p>
            <a:pPr marL="0" indent="0">
              <a:buNone/>
            </a:pPr>
            <a:r>
              <a:rPr lang="en-US" sz="7200" dirty="0">
                <a:latin typeface="Segoe UI Semibold" panose="020B0702040204020203" pitchFamily="34" charset="0"/>
                <a:cs typeface="Segoe UI Semibold" panose="020B0702040204020203" pitchFamily="34" charset="0"/>
              </a:rPr>
              <a:t>Panel Q and A</a:t>
            </a:r>
            <a:endParaRPr lang="en-CA" sz="72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6485260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09240-70C8-1B69-1133-2E339DE2327A}"/>
              </a:ext>
            </a:extLst>
          </p:cNvPr>
          <p:cNvSpPr>
            <a:spLocks noGrp="1"/>
          </p:cNvSpPr>
          <p:nvPr>
            <p:ph type="title"/>
          </p:nvPr>
        </p:nvSpPr>
        <p:spPr/>
        <p:txBody>
          <a:bodyPr/>
          <a:lstStyle/>
          <a:p>
            <a:r>
              <a:rPr lang="en-US" dirty="0">
                <a:latin typeface="Segoe UI Semibold" panose="020B0702040204020203" pitchFamily="34" charset="0"/>
                <a:cs typeface="Segoe UI Semibold" panose="020B0702040204020203" pitchFamily="34" charset="0"/>
              </a:rPr>
              <a:t>Thank You Panelists</a:t>
            </a:r>
            <a:endParaRPr lang="en-CA" dirty="0">
              <a:latin typeface="Segoe UI Semibold" panose="020B0702040204020203" pitchFamily="34" charset="0"/>
              <a:cs typeface="Segoe UI Semibold" panose="020B0702040204020203" pitchFamily="34" charset="0"/>
            </a:endParaRPr>
          </a:p>
        </p:txBody>
      </p:sp>
      <p:sp>
        <p:nvSpPr>
          <p:cNvPr id="3" name="Content Placeholder 2">
            <a:extLst>
              <a:ext uri="{FF2B5EF4-FFF2-40B4-BE49-F238E27FC236}">
                <a16:creationId xmlns:a16="http://schemas.microsoft.com/office/drawing/2014/main" id="{9800B0EF-05DF-4BE0-BF98-286CC3AE8C88}"/>
              </a:ext>
            </a:extLst>
          </p:cNvPr>
          <p:cNvSpPr>
            <a:spLocks noGrp="1"/>
          </p:cNvSpPr>
          <p:nvPr>
            <p:ph idx="1"/>
          </p:nvPr>
        </p:nvSpPr>
        <p:spPr/>
        <p:txBody>
          <a:bodyPr>
            <a:normAutofit fontScale="85000" lnSpcReduction="20000"/>
          </a:bodyPr>
          <a:lstStyle/>
          <a:p>
            <a:pPr marL="0" indent="0">
              <a:buNone/>
            </a:pPr>
            <a:r>
              <a:rPr lang="en-US" b="1" dirty="0">
                <a:latin typeface="Segoe UI" panose="020B0502040204020203" pitchFamily="34" charset="0"/>
                <a:cs typeface="Segoe UI" panose="020B0502040204020203" pitchFamily="34" charset="0"/>
              </a:rPr>
              <a:t>Sara </a:t>
            </a:r>
            <a:r>
              <a:rPr lang="en-US" b="1" dirty="0" err="1">
                <a:latin typeface="Segoe UI" panose="020B0502040204020203" pitchFamily="34" charset="0"/>
                <a:cs typeface="Segoe UI" panose="020B0502040204020203" pitchFamily="34" charset="0"/>
              </a:rPr>
              <a:t>MacRae</a:t>
            </a:r>
            <a:endParaRPr lang="en-US" b="1" dirty="0">
              <a:latin typeface="Segoe UI" panose="020B0502040204020203" pitchFamily="34" charset="0"/>
              <a:cs typeface="Segoe UI" panose="020B0502040204020203" pitchFamily="34" charset="0"/>
            </a:endParaRPr>
          </a:p>
          <a:p>
            <a:pPr marL="0" indent="0">
              <a:buNone/>
            </a:pPr>
            <a:r>
              <a:rPr lang="en-CA" dirty="0">
                <a:latin typeface="Segoe UI" panose="020B0502040204020203" pitchFamily="34" charset="0"/>
                <a:cs typeface="Segoe UI" panose="020B0502040204020203" pitchFamily="34" charset="0"/>
              </a:rPr>
              <a:t>Manager of Energy and Climate, Dufferin County</a:t>
            </a:r>
          </a:p>
          <a:p>
            <a:pPr marL="0" indent="0">
              <a:buNone/>
            </a:pPr>
            <a:r>
              <a:rPr lang="en-CA" dirty="0">
                <a:latin typeface="Segoe UI" panose="020B0502040204020203" pitchFamily="34" charset="0"/>
                <a:cs typeface="Segoe UI" panose="020B0502040204020203" pitchFamily="34" charset="0"/>
              </a:rPr>
              <a:t>saramacrae@dufferincounty.ca</a:t>
            </a:r>
          </a:p>
          <a:p>
            <a:pPr marL="0" indent="0">
              <a:buNone/>
            </a:pPr>
            <a:endParaRPr lang="en-CA" dirty="0">
              <a:latin typeface="Segoe UI" panose="020B0502040204020203" pitchFamily="34" charset="0"/>
              <a:cs typeface="Segoe UI" panose="020B0502040204020203" pitchFamily="34" charset="0"/>
            </a:endParaRPr>
          </a:p>
          <a:p>
            <a:pPr marL="0" indent="0">
              <a:buNone/>
            </a:pPr>
            <a:r>
              <a:rPr lang="en-CA" b="1" dirty="0">
                <a:latin typeface="Segoe UI" panose="020B0502040204020203" pitchFamily="34" charset="0"/>
                <a:cs typeface="Segoe UI" panose="020B0502040204020203" pitchFamily="34" charset="0"/>
              </a:rPr>
              <a:t>Bruce Taylor</a:t>
            </a:r>
          </a:p>
          <a:p>
            <a:pPr marL="0" indent="0">
              <a:buNone/>
            </a:pPr>
            <a:r>
              <a:rPr lang="en-CA" dirty="0">
                <a:latin typeface="Segoe UI" panose="020B0502040204020203" pitchFamily="34" charset="0"/>
                <a:cs typeface="Segoe UI" panose="020B0502040204020203" pitchFamily="34" charset="0"/>
              </a:rPr>
              <a:t>Enviro-Stewards</a:t>
            </a:r>
          </a:p>
          <a:p>
            <a:pPr marL="0" indent="0">
              <a:buNone/>
            </a:pPr>
            <a:r>
              <a:rPr lang="en-CA" dirty="0">
                <a:latin typeface="Segoe UI" panose="020B0502040204020203" pitchFamily="34" charset="0"/>
                <a:cs typeface="Segoe UI" panose="020B0502040204020203" pitchFamily="34" charset="0"/>
              </a:rPr>
              <a:t>btaylor@enviro-stewards.com</a:t>
            </a:r>
          </a:p>
          <a:p>
            <a:pPr marL="0" indent="0">
              <a:buNone/>
            </a:pPr>
            <a:endParaRPr lang="en-CA" dirty="0">
              <a:latin typeface="Segoe UI" panose="020B0502040204020203" pitchFamily="34" charset="0"/>
              <a:cs typeface="Segoe UI" panose="020B0502040204020203" pitchFamily="34" charset="0"/>
            </a:endParaRPr>
          </a:p>
          <a:p>
            <a:pPr marL="0" indent="0">
              <a:buNone/>
            </a:pPr>
            <a:r>
              <a:rPr lang="en-CA" b="1" dirty="0">
                <a:latin typeface="Segoe UI" panose="020B0502040204020203" pitchFamily="34" charset="0"/>
                <a:cs typeface="Segoe UI" panose="020B0502040204020203" pitchFamily="34" charset="0"/>
              </a:rPr>
              <a:t>Christopher Warren</a:t>
            </a:r>
          </a:p>
          <a:p>
            <a:pPr marL="0" indent="0">
              <a:buNone/>
            </a:pPr>
            <a:r>
              <a:rPr lang="en-CA" dirty="0">
                <a:latin typeface="Segoe UI" panose="020B0502040204020203" pitchFamily="34" charset="0"/>
                <a:cs typeface="Segoe UI" panose="020B0502040204020203" pitchFamily="34" charset="0"/>
              </a:rPr>
              <a:t>Executive Director, Sustainability Leadership</a:t>
            </a:r>
          </a:p>
          <a:p>
            <a:pPr marL="0" indent="0">
              <a:buNone/>
            </a:pPr>
            <a:r>
              <a:rPr lang="en-CA" dirty="0">
                <a:latin typeface="Segoe UI" panose="020B0502040204020203" pitchFamily="34" charset="0"/>
                <a:cs typeface="Segoe UI" panose="020B0502040204020203" pitchFamily="34" charset="0"/>
              </a:rPr>
              <a:t>christopher.warren@sustainabilityleadership.ca</a:t>
            </a:r>
          </a:p>
          <a:p>
            <a:pPr marL="0" indent="0">
              <a:buNone/>
            </a:pPr>
            <a:endParaRPr lang="en-CA" dirty="0"/>
          </a:p>
          <a:p>
            <a:pPr marL="0" indent="0">
              <a:buNone/>
            </a:pPr>
            <a:endParaRPr lang="en-CA" dirty="0"/>
          </a:p>
        </p:txBody>
      </p:sp>
    </p:spTree>
    <p:extLst>
      <p:ext uri="{BB962C8B-B14F-4D97-AF65-F5344CB8AC3E}">
        <p14:creationId xmlns:p14="http://schemas.microsoft.com/office/powerpoint/2010/main" val="3349892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CD0D41B-4C6C-4F67-BDE0-4AAC82698839}"/>
              </a:ext>
            </a:extLst>
          </p:cNvPr>
          <p:cNvSpPr/>
          <p:nvPr/>
        </p:nvSpPr>
        <p:spPr>
          <a:xfrm>
            <a:off x="702815" y="2912141"/>
            <a:ext cx="3473244" cy="3416320"/>
          </a:xfrm>
          <a:prstGeom prst="rect">
            <a:avLst/>
          </a:prstGeom>
        </p:spPr>
        <p:txBody>
          <a:bodyPr wrap="square">
            <a:spAutoFit/>
          </a:bodyPr>
          <a:lstStyle/>
          <a:p>
            <a:r>
              <a:rPr lang="en-US" b="1" dirty="0">
                <a:solidFill>
                  <a:srgbClr val="1B4E66"/>
                </a:solidFill>
                <a:latin typeface="Segoe UI" panose="020B0502040204020203" pitchFamily="34" charset="0"/>
                <a:cs typeface="Segoe UI" panose="020B0502040204020203" pitchFamily="34" charset="0"/>
              </a:rPr>
              <a:t>Population 67,000</a:t>
            </a:r>
          </a:p>
          <a:p>
            <a:endParaRPr lang="en-US" dirty="0">
              <a:solidFill>
                <a:srgbClr val="1B4E66"/>
              </a:solidFill>
              <a:latin typeface="Segoe UI" panose="020B0502040204020203" pitchFamily="34" charset="0"/>
              <a:cs typeface="Segoe UI" panose="020B0502040204020203" pitchFamily="34" charset="0"/>
            </a:endParaRPr>
          </a:p>
          <a:p>
            <a:r>
              <a:rPr lang="en-US" b="1" dirty="0">
                <a:solidFill>
                  <a:srgbClr val="1B4E66"/>
                </a:solidFill>
                <a:latin typeface="Segoe UI" panose="020B0502040204020203" pitchFamily="34" charset="0"/>
                <a:cs typeface="Segoe UI" panose="020B0502040204020203" pitchFamily="34" charset="0"/>
              </a:rPr>
              <a:t>8 Local Municipalities</a:t>
            </a:r>
          </a:p>
          <a:p>
            <a:endParaRPr lang="en-US" b="1" dirty="0">
              <a:solidFill>
                <a:srgbClr val="1B4E66"/>
              </a:solidFill>
              <a:latin typeface="Segoe UI" panose="020B0502040204020203" pitchFamily="34" charset="0"/>
              <a:cs typeface="Segoe UI" panose="020B0502040204020203" pitchFamily="34" charset="0"/>
            </a:endParaRPr>
          </a:p>
          <a:p>
            <a:r>
              <a:rPr lang="en-US" b="1" dirty="0">
                <a:solidFill>
                  <a:srgbClr val="1B4E66"/>
                </a:solidFill>
                <a:latin typeface="Segoe UI" panose="020B0502040204020203" pitchFamily="34" charset="0"/>
                <a:cs typeface="Segoe UI" panose="020B0502040204020203" pitchFamily="34" charset="0"/>
              </a:rPr>
              <a:t>5 Conservation Authorities</a:t>
            </a:r>
          </a:p>
          <a:p>
            <a:endParaRPr lang="en-US" b="1" dirty="0">
              <a:solidFill>
                <a:srgbClr val="1B4E66"/>
              </a:solidFill>
              <a:latin typeface="Segoe UI" panose="020B0502040204020203" pitchFamily="34" charset="0"/>
              <a:cs typeface="Segoe UI" panose="020B0502040204020203" pitchFamily="34" charset="0"/>
            </a:endParaRPr>
          </a:p>
          <a:p>
            <a:r>
              <a:rPr lang="en-US" b="1" dirty="0">
                <a:solidFill>
                  <a:srgbClr val="1B4E66"/>
                </a:solidFill>
                <a:latin typeface="Segoe UI" panose="020B0502040204020203" pitchFamily="34" charset="0"/>
                <a:cs typeface="Segoe UI" panose="020B0502040204020203" pitchFamily="34" charset="0"/>
              </a:rPr>
              <a:t>3 Utilities</a:t>
            </a:r>
          </a:p>
          <a:p>
            <a:endParaRPr lang="en-US" b="1" dirty="0">
              <a:solidFill>
                <a:srgbClr val="1B4E66"/>
              </a:solidFill>
              <a:latin typeface="Segoe UI" panose="020B0502040204020203" pitchFamily="34" charset="0"/>
              <a:cs typeface="Segoe UI" panose="020B0502040204020203" pitchFamily="34" charset="0"/>
            </a:endParaRPr>
          </a:p>
          <a:p>
            <a:r>
              <a:rPr lang="en-US" b="1" dirty="0">
                <a:solidFill>
                  <a:srgbClr val="1B4E66"/>
                </a:solidFill>
                <a:latin typeface="Segoe UI" panose="020B0502040204020203" pitchFamily="34" charset="0"/>
                <a:cs typeface="Segoe UI" panose="020B0502040204020203" pitchFamily="34" charset="0"/>
              </a:rPr>
              <a:t>2 School Boards</a:t>
            </a:r>
          </a:p>
          <a:p>
            <a:r>
              <a:rPr lang="en-US" b="1" dirty="0">
                <a:solidFill>
                  <a:srgbClr val="1B4E66"/>
                </a:solidFill>
                <a:latin typeface="Segoe UI" panose="020B0502040204020203" pitchFamily="34" charset="0"/>
                <a:cs typeface="Segoe UI" panose="020B0502040204020203" pitchFamily="34" charset="0"/>
              </a:rPr>
              <a:t>	</a:t>
            </a:r>
          </a:p>
          <a:p>
            <a:endParaRPr lang="en-US" dirty="0">
              <a:solidFill>
                <a:schemeClr val="bg1"/>
              </a:solidFill>
              <a:latin typeface="Segoe UI" panose="020B0502040204020203" pitchFamily="34" charset="0"/>
              <a:cs typeface="Segoe UI" panose="020B0502040204020203" pitchFamily="34" charset="0"/>
            </a:endParaRPr>
          </a:p>
          <a:p>
            <a:endParaRPr lang="en-US" dirty="0">
              <a:solidFill>
                <a:srgbClr val="1B4E66"/>
              </a:solidFill>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EA15425C-DDF4-4668-9457-D1F65ACD3E07}"/>
              </a:ext>
            </a:extLst>
          </p:cNvPr>
          <p:cNvSpPr txBox="1"/>
          <p:nvPr/>
        </p:nvSpPr>
        <p:spPr>
          <a:xfrm>
            <a:off x="702814" y="905704"/>
            <a:ext cx="4328031" cy="1538883"/>
          </a:xfrm>
          <a:prstGeom prst="rect">
            <a:avLst/>
          </a:prstGeom>
          <a:noFill/>
        </p:spPr>
        <p:txBody>
          <a:bodyPr wrap="square" rtlCol="0">
            <a:spAutoFit/>
          </a:bodyPr>
          <a:lstStyle/>
          <a:p>
            <a:r>
              <a:rPr lang="en-US" sz="4700" b="1" dirty="0">
                <a:solidFill>
                  <a:schemeClr val="bg1"/>
                </a:solidFill>
                <a:latin typeface="Segoe UI" panose="020B0502040204020203" pitchFamily="34" charset="0"/>
                <a:cs typeface="Segoe UI" panose="020B0502040204020203" pitchFamily="34" charset="0"/>
              </a:rPr>
              <a:t>Dufferin </a:t>
            </a:r>
            <a:br>
              <a:rPr lang="en-US" sz="4700" b="1" dirty="0">
                <a:solidFill>
                  <a:schemeClr val="bg1"/>
                </a:solidFill>
                <a:latin typeface="Segoe UI" panose="020B0502040204020203" pitchFamily="34" charset="0"/>
                <a:cs typeface="Segoe UI" panose="020B0502040204020203" pitchFamily="34" charset="0"/>
              </a:rPr>
            </a:br>
            <a:r>
              <a:rPr lang="en-US" sz="4700" b="1" dirty="0">
                <a:solidFill>
                  <a:schemeClr val="bg1"/>
                </a:solidFill>
                <a:latin typeface="Segoe UI" panose="020B0502040204020203" pitchFamily="34" charset="0"/>
                <a:cs typeface="Segoe UI" panose="020B0502040204020203" pitchFamily="34" charset="0"/>
              </a:rPr>
              <a:t>County</a:t>
            </a:r>
          </a:p>
        </p:txBody>
      </p:sp>
      <p:pic>
        <p:nvPicPr>
          <p:cNvPr id="3" name="Picture 2">
            <a:extLst>
              <a:ext uri="{FF2B5EF4-FFF2-40B4-BE49-F238E27FC236}">
                <a16:creationId xmlns:a16="http://schemas.microsoft.com/office/drawing/2014/main" id="{AA36B9D5-DA72-5EAD-703B-D9F21E6F8811}"/>
              </a:ext>
            </a:extLst>
          </p:cNvPr>
          <p:cNvPicPr>
            <a:picLocks noChangeAspect="1"/>
          </p:cNvPicPr>
          <p:nvPr/>
        </p:nvPicPr>
        <p:blipFill rotWithShape="1">
          <a:blip r:embed="rId3"/>
          <a:srcRect r="3229"/>
          <a:stretch/>
        </p:blipFill>
        <p:spPr>
          <a:xfrm>
            <a:off x="5030845" y="0"/>
            <a:ext cx="7161155" cy="6858000"/>
          </a:xfrm>
          <a:prstGeom prst="rect">
            <a:avLst/>
          </a:prstGeom>
        </p:spPr>
      </p:pic>
    </p:spTree>
    <p:extLst>
      <p:ext uri="{BB962C8B-B14F-4D97-AF65-F5344CB8AC3E}">
        <p14:creationId xmlns:p14="http://schemas.microsoft.com/office/powerpoint/2010/main" val="1123345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CD99E57-96CE-4707-925B-BDB8B1ED3B8D}"/>
              </a:ext>
            </a:extLst>
          </p:cNvPr>
          <p:cNvSpPr txBox="1"/>
          <p:nvPr/>
        </p:nvSpPr>
        <p:spPr>
          <a:xfrm>
            <a:off x="2638147" y="1091955"/>
            <a:ext cx="4745115" cy="707886"/>
          </a:xfrm>
          <a:prstGeom prst="rect">
            <a:avLst/>
          </a:prstGeom>
          <a:noFill/>
        </p:spPr>
        <p:txBody>
          <a:bodyPr wrap="square" rtlCol="0">
            <a:spAutoFit/>
          </a:bodyPr>
          <a:lstStyle/>
          <a:p>
            <a:r>
              <a:rPr lang="en-US" sz="4000" b="1" dirty="0">
                <a:solidFill>
                  <a:schemeClr val="bg1"/>
                </a:solidFill>
                <a:latin typeface="Segoe UI" panose="020B0502040204020203" pitchFamily="34" charset="0"/>
                <a:cs typeface="Segoe UI" panose="020B0502040204020203" pitchFamily="34" charset="0"/>
              </a:rPr>
              <a:t>Title Text </a:t>
            </a:r>
            <a:endParaRPr lang="en-CA" sz="4000" b="1" dirty="0">
              <a:solidFill>
                <a:schemeClr val="bg1"/>
              </a:solidFill>
              <a:latin typeface="Segoe UI" panose="020B0502040204020203" pitchFamily="34" charset="0"/>
              <a:cs typeface="Segoe UI" panose="020B0502040204020203" pitchFamily="34" charset="0"/>
            </a:endParaRPr>
          </a:p>
        </p:txBody>
      </p:sp>
      <p:sp>
        <p:nvSpPr>
          <p:cNvPr id="15" name="TextBox 14">
            <a:extLst>
              <a:ext uri="{FF2B5EF4-FFF2-40B4-BE49-F238E27FC236}">
                <a16:creationId xmlns:a16="http://schemas.microsoft.com/office/drawing/2014/main" id="{37747BE4-368A-4A78-9433-C816C9CBF6D9}"/>
              </a:ext>
            </a:extLst>
          </p:cNvPr>
          <p:cNvSpPr txBox="1"/>
          <p:nvPr/>
        </p:nvSpPr>
        <p:spPr>
          <a:xfrm>
            <a:off x="2638147" y="452219"/>
            <a:ext cx="6943044" cy="815608"/>
          </a:xfrm>
          <a:prstGeom prst="rect">
            <a:avLst/>
          </a:prstGeom>
          <a:noFill/>
        </p:spPr>
        <p:txBody>
          <a:bodyPr wrap="square" rtlCol="0">
            <a:spAutoFit/>
          </a:bodyPr>
          <a:lstStyle/>
          <a:p>
            <a:r>
              <a:rPr lang="en-US" sz="4700" b="1" dirty="0">
                <a:solidFill>
                  <a:srgbClr val="015876"/>
                </a:solidFill>
                <a:latin typeface="Segoe UI" panose="020B0502040204020203" pitchFamily="34" charset="0"/>
                <a:cs typeface="Segoe UI" panose="020B0502040204020203" pitchFamily="34" charset="0"/>
              </a:rPr>
              <a:t>Dufferin’s Climate Plans</a:t>
            </a:r>
          </a:p>
        </p:txBody>
      </p:sp>
      <p:pic>
        <p:nvPicPr>
          <p:cNvPr id="3" name="Picture 2">
            <a:extLst>
              <a:ext uri="{FF2B5EF4-FFF2-40B4-BE49-F238E27FC236}">
                <a16:creationId xmlns:a16="http://schemas.microsoft.com/office/drawing/2014/main" id="{5712638B-C296-E93E-7188-FC4AA6E4CCA1}"/>
              </a:ext>
            </a:extLst>
          </p:cNvPr>
          <p:cNvPicPr>
            <a:picLocks noChangeAspect="1"/>
          </p:cNvPicPr>
          <p:nvPr/>
        </p:nvPicPr>
        <p:blipFill rotWithShape="1">
          <a:blip r:embed="rId3"/>
          <a:srcRect l="2083" r="1514" b="1439"/>
          <a:stretch/>
        </p:blipFill>
        <p:spPr>
          <a:xfrm>
            <a:off x="6683336" y="1658328"/>
            <a:ext cx="3632627" cy="474745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6E624B3E-E0B1-7E5D-30F7-A1B87C4215CD}"/>
              </a:ext>
            </a:extLst>
          </p:cNvPr>
          <p:cNvPicPr>
            <a:picLocks noChangeAspect="1"/>
          </p:cNvPicPr>
          <p:nvPr/>
        </p:nvPicPr>
        <p:blipFill>
          <a:blip r:embed="rId4"/>
          <a:stretch>
            <a:fillRect/>
          </a:stretch>
        </p:blipFill>
        <p:spPr>
          <a:xfrm>
            <a:off x="1973539" y="1658328"/>
            <a:ext cx="3683239" cy="47424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43542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CD99E57-96CE-4707-925B-BDB8B1ED3B8D}"/>
              </a:ext>
            </a:extLst>
          </p:cNvPr>
          <p:cNvSpPr txBox="1"/>
          <p:nvPr/>
        </p:nvSpPr>
        <p:spPr>
          <a:xfrm>
            <a:off x="2638147" y="1091955"/>
            <a:ext cx="4745115" cy="707886"/>
          </a:xfrm>
          <a:prstGeom prst="rect">
            <a:avLst/>
          </a:prstGeom>
          <a:noFill/>
        </p:spPr>
        <p:txBody>
          <a:bodyPr wrap="square" rtlCol="0">
            <a:spAutoFit/>
          </a:bodyPr>
          <a:lstStyle/>
          <a:p>
            <a:r>
              <a:rPr lang="en-US" sz="4000" b="1" dirty="0">
                <a:solidFill>
                  <a:schemeClr val="bg1"/>
                </a:solidFill>
                <a:latin typeface="Segoe UI" panose="020B0502040204020203" pitchFamily="34" charset="0"/>
                <a:cs typeface="Segoe UI" panose="020B0502040204020203" pitchFamily="34" charset="0"/>
              </a:rPr>
              <a:t>Title Text </a:t>
            </a:r>
            <a:endParaRPr lang="en-CA" sz="4000" b="1" dirty="0">
              <a:solidFill>
                <a:schemeClr val="bg1"/>
              </a:solidFill>
              <a:latin typeface="Segoe UI" panose="020B0502040204020203" pitchFamily="34" charset="0"/>
              <a:cs typeface="Segoe UI" panose="020B0502040204020203" pitchFamily="34" charset="0"/>
            </a:endParaRPr>
          </a:p>
        </p:txBody>
      </p:sp>
      <p:sp>
        <p:nvSpPr>
          <p:cNvPr id="15" name="TextBox 14">
            <a:extLst>
              <a:ext uri="{FF2B5EF4-FFF2-40B4-BE49-F238E27FC236}">
                <a16:creationId xmlns:a16="http://schemas.microsoft.com/office/drawing/2014/main" id="{37747BE4-368A-4A78-9433-C816C9CBF6D9}"/>
              </a:ext>
            </a:extLst>
          </p:cNvPr>
          <p:cNvSpPr txBox="1"/>
          <p:nvPr/>
        </p:nvSpPr>
        <p:spPr>
          <a:xfrm>
            <a:off x="624213" y="360367"/>
            <a:ext cx="6943044" cy="1554272"/>
          </a:xfrm>
          <a:prstGeom prst="rect">
            <a:avLst/>
          </a:prstGeom>
          <a:noFill/>
        </p:spPr>
        <p:txBody>
          <a:bodyPr wrap="square" rtlCol="0">
            <a:spAutoFit/>
          </a:bodyPr>
          <a:lstStyle/>
          <a:p>
            <a:r>
              <a:rPr lang="en-US" sz="4700" b="1" dirty="0">
                <a:solidFill>
                  <a:srgbClr val="015876"/>
                </a:solidFill>
                <a:latin typeface="Segoe UI" panose="020B0502040204020203" pitchFamily="34" charset="0"/>
                <a:cs typeface="Segoe UI" panose="020B0502040204020203" pitchFamily="34" charset="0"/>
              </a:rPr>
              <a:t>Climate Priority: </a:t>
            </a:r>
            <a:br>
              <a:rPr lang="en-US" sz="4700" b="1" dirty="0">
                <a:solidFill>
                  <a:srgbClr val="015876"/>
                </a:solidFill>
                <a:latin typeface="Segoe UI" panose="020B0502040204020203" pitchFamily="34" charset="0"/>
                <a:cs typeface="Segoe UI" panose="020B0502040204020203" pitchFamily="34" charset="0"/>
              </a:rPr>
            </a:br>
            <a:r>
              <a:rPr lang="en-US" sz="4800" b="1" dirty="0">
                <a:solidFill>
                  <a:srgbClr val="015876"/>
                </a:solidFill>
                <a:latin typeface="Segoe UI" panose="020B0502040204020203" pitchFamily="34" charset="0"/>
                <a:cs typeface="Segoe UI" panose="020B0502040204020203" pitchFamily="34" charset="0"/>
              </a:rPr>
              <a:t>EV Acceleration</a:t>
            </a:r>
          </a:p>
        </p:txBody>
      </p:sp>
      <p:sp>
        <p:nvSpPr>
          <p:cNvPr id="3" name="TextBox 2">
            <a:extLst>
              <a:ext uri="{FF2B5EF4-FFF2-40B4-BE49-F238E27FC236}">
                <a16:creationId xmlns:a16="http://schemas.microsoft.com/office/drawing/2014/main" id="{3E60D015-0D8A-F1A0-6DFA-999F245344BB}"/>
              </a:ext>
            </a:extLst>
          </p:cNvPr>
          <p:cNvSpPr txBox="1"/>
          <p:nvPr/>
        </p:nvSpPr>
        <p:spPr>
          <a:xfrm>
            <a:off x="624213" y="2126809"/>
            <a:ext cx="6430945"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Segoe UI" panose="020B0502040204020203" pitchFamily="34" charset="0"/>
                <a:cs typeface="Segoe UI" panose="020B0502040204020203" pitchFamily="34" charset="0"/>
              </a:rPr>
              <a:t>Charge Up in Dufferin Network (2021)</a:t>
            </a:r>
          </a:p>
          <a:p>
            <a:pPr marL="285750" indent="-285750">
              <a:buFont typeface="Arial" panose="020B0604020202020204" pitchFamily="34" charset="0"/>
              <a:buChar char="•"/>
            </a:pPr>
            <a:r>
              <a:rPr lang="en-US" sz="2000" dirty="0">
                <a:latin typeface="Segoe UI" panose="020B0502040204020203" pitchFamily="34" charset="0"/>
                <a:cs typeface="Segoe UI" panose="020B0502040204020203" pitchFamily="34" charset="0"/>
              </a:rPr>
              <a:t>Charging Ahead Fleet Electrification (2023)</a:t>
            </a:r>
          </a:p>
          <a:p>
            <a:pPr marL="285750" indent="-285750">
              <a:buFont typeface="Arial" panose="020B0604020202020204" pitchFamily="34" charset="0"/>
              <a:buChar char="•"/>
            </a:pPr>
            <a:r>
              <a:rPr lang="en-US" sz="2000" dirty="0">
                <a:latin typeface="Segoe UI" panose="020B0502040204020203" pitchFamily="34" charset="0"/>
                <a:cs typeface="Segoe UI" panose="020B0502040204020203" pitchFamily="34" charset="0"/>
              </a:rPr>
              <a:t>Rural </a:t>
            </a:r>
            <a:r>
              <a:rPr lang="en-US" sz="2000" dirty="0" err="1">
                <a:latin typeface="Segoe UI" panose="020B0502040204020203" pitchFamily="34" charset="0"/>
                <a:cs typeface="Segoe UI" panose="020B0502040204020203" pitchFamily="34" charset="0"/>
              </a:rPr>
              <a:t>ReCharge</a:t>
            </a:r>
            <a:r>
              <a:rPr lang="en-US" sz="2000" dirty="0">
                <a:latin typeface="Segoe UI" panose="020B0502040204020203" pitchFamily="34" charset="0"/>
                <a:cs typeface="Segoe UI" panose="020B0502040204020203" pitchFamily="34" charset="0"/>
              </a:rPr>
              <a:t>: Regional EV Charging Network</a:t>
            </a:r>
            <a:endParaRPr lang="en-US" dirty="0">
              <a:latin typeface="Segoe UI" panose="020B0502040204020203" pitchFamily="34" charset="0"/>
              <a:cs typeface="Segoe UI" panose="020B0502040204020203" pitchFamily="34" charset="0"/>
            </a:endParaRPr>
          </a:p>
        </p:txBody>
      </p:sp>
      <p:pic>
        <p:nvPicPr>
          <p:cNvPr id="5" name="Picture 4" descr="A white truck parked on the side of a road&#10;&#10;Description automatically generated">
            <a:extLst>
              <a:ext uri="{FF2B5EF4-FFF2-40B4-BE49-F238E27FC236}">
                <a16:creationId xmlns:a16="http://schemas.microsoft.com/office/drawing/2014/main" id="{5A8A31BA-9631-C189-C1CA-3A653EECF972}"/>
              </a:ext>
            </a:extLst>
          </p:cNvPr>
          <p:cNvPicPr>
            <a:picLocks noChangeAspect="1"/>
          </p:cNvPicPr>
          <p:nvPr/>
        </p:nvPicPr>
        <p:blipFill rotWithShape="1">
          <a:blip r:embed="rId3">
            <a:extLst>
              <a:ext uri="{28A0092B-C50C-407E-A947-70E740481C1C}">
                <a14:useLocalDpi xmlns:a14="http://schemas.microsoft.com/office/drawing/2010/main" val="0"/>
              </a:ext>
            </a:extLst>
          </a:blip>
          <a:srcRect t="14577" r="-768" b="39268"/>
          <a:stretch/>
        </p:blipFill>
        <p:spPr>
          <a:xfrm rot="10800000">
            <a:off x="-98181" y="3586352"/>
            <a:ext cx="12388362" cy="4255546"/>
          </a:xfrm>
          <a:prstGeom prst="rect">
            <a:avLst/>
          </a:prstGeom>
        </p:spPr>
      </p:pic>
      <p:sp>
        <p:nvSpPr>
          <p:cNvPr id="6" name="Oval 5">
            <a:extLst>
              <a:ext uri="{FF2B5EF4-FFF2-40B4-BE49-F238E27FC236}">
                <a16:creationId xmlns:a16="http://schemas.microsoft.com/office/drawing/2014/main" id="{D681411E-802F-74CC-876B-979887BE191C}"/>
              </a:ext>
            </a:extLst>
          </p:cNvPr>
          <p:cNvSpPr/>
          <p:nvPr/>
        </p:nvSpPr>
        <p:spPr>
          <a:xfrm>
            <a:off x="9581191" y="499291"/>
            <a:ext cx="1993150" cy="1993150"/>
          </a:xfrm>
          <a:prstGeom prst="ellipse">
            <a:avLst/>
          </a:prstGeom>
          <a:solidFill>
            <a:srgbClr val="015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78AC880-F478-1913-5958-245772E13489}"/>
              </a:ext>
            </a:extLst>
          </p:cNvPr>
          <p:cNvSpPr txBox="1"/>
          <p:nvPr/>
        </p:nvSpPr>
        <p:spPr>
          <a:xfrm>
            <a:off x="9666020" y="772592"/>
            <a:ext cx="1823493" cy="1354217"/>
          </a:xfrm>
          <a:prstGeom prst="rect">
            <a:avLst/>
          </a:prstGeom>
          <a:noFill/>
        </p:spPr>
        <p:txBody>
          <a:bodyPr wrap="square" rtlCol="0">
            <a:spAutoFit/>
          </a:bodyPr>
          <a:lstStyle/>
          <a:p>
            <a:pPr algn="ctr"/>
            <a:r>
              <a:rPr lang="en-US" sz="5400" b="1" dirty="0">
                <a:solidFill>
                  <a:schemeClr val="bg1"/>
                </a:solidFill>
                <a:latin typeface="Segoe UI" panose="020B0502040204020203" pitchFamily="34" charset="0"/>
                <a:cs typeface="Segoe UI" panose="020B0502040204020203" pitchFamily="34" charset="0"/>
              </a:rPr>
              <a:t>49%</a:t>
            </a:r>
          </a:p>
          <a:p>
            <a:pPr algn="ctr"/>
            <a:r>
              <a:rPr lang="en-US" sz="2800" b="1" dirty="0">
                <a:solidFill>
                  <a:schemeClr val="bg1"/>
                </a:solidFill>
                <a:latin typeface="Segoe UI" panose="020B0502040204020203" pitchFamily="34" charset="0"/>
                <a:cs typeface="Segoe UI" panose="020B0502040204020203" pitchFamily="34" charset="0"/>
              </a:rPr>
              <a:t>GHGs</a:t>
            </a:r>
          </a:p>
        </p:txBody>
      </p:sp>
    </p:spTree>
    <p:extLst>
      <p:ext uri="{BB962C8B-B14F-4D97-AF65-F5344CB8AC3E}">
        <p14:creationId xmlns:p14="http://schemas.microsoft.com/office/powerpoint/2010/main" val="1801425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CD99E57-96CE-4707-925B-BDB8B1ED3B8D}"/>
              </a:ext>
            </a:extLst>
          </p:cNvPr>
          <p:cNvSpPr txBox="1"/>
          <p:nvPr/>
        </p:nvSpPr>
        <p:spPr>
          <a:xfrm>
            <a:off x="2638147" y="1091955"/>
            <a:ext cx="4745115" cy="707886"/>
          </a:xfrm>
          <a:prstGeom prst="rect">
            <a:avLst/>
          </a:prstGeom>
          <a:noFill/>
        </p:spPr>
        <p:txBody>
          <a:bodyPr wrap="square" rtlCol="0">
            <a:spAutoFit/>
          </a:bodyPr>
          <a:lstStyle/>
          <a:p>
            <a:r>
              <a:rPr lang="en-US" sz="4000" b="1">
                <a:solidFill>
                  <a:schemeClr val="bg1"/>
                </a:solidFill>
                <a:latin typeface="Segoe UI" panose="020B0502040204020203" pitchFamily="34" charset="0"/>
                <a:cs typeface="Segoe UI" panose="020B0502040204020203" pitchFamily="34" charset="0"/>
              </a:rPr>
              <a:t>Title Text </a:t>
            </a:r>
            <a:endParaRPr lang="en-CA" sz="4000" b="1" dirty="0">
              <a:solidFill>
                <a:schemeClr val="bg1"/>
              </a:solidFill>
              <a:latin typeface="Segoe UI" panose="020B0502040204020203" pitchFamily="34" charset="0"/>
              <a:cs typeface="Segoe UI" panose="020B0502040204020203" pitchFamily="34" charset="0"/>
            </a:endParaRPr>
          </a:p>
        </p:txBody>
      </p:sp>
      <p:sp>
        <p:nvSpPr>
          <p:cNvPr id="15" name="TextBox 14">
            <a:extLst>
              <a:ext uri="{FF2B5EF4-FFF2-40B4-BE49-F238E27FC236}">
                <a16:creationId xmlns:a16="http://schemas.microsoft.com/office/drawing/2014/main" id="{37747BE4-368A-4A78-9433-C816C9CBF6D9}"/>
              </a:ext>
            </a:extLst>
          </p:cNvPr>
          <p:cNvSpPr txBox="1"/>
          <p:nvPr/>
        </p:nvSpPr>
        <p:spPr>
          <a:xfrm>
            <a:off x="511193" y="372859"/>
            <a:ext cx="6943044" cy="1554272"/>
          </a:xfrm>
          <a:prstGeom prst="rect">
            <a:avLst/>
          </a:prstGeom>
          <a:noFill/>
        </p:spPr>
        <p:txBody>
          <a:bodyPr wrap="square" rtlCol="0">
            <a:spAutoFit/>
          </a:bodyPr>
          <a:lstStyle/>
          <a:p>
            <a:r>
              <a:rPr lang="en-US" sz="4700" b="1" dirty="0">
                <a:solidFill>
                  <a:srgbClr val="015876"/>
                </a:solidFill>
                <a:latin typeface="Segoe UI" panose="020B0502040204020203" pitchFamily="34" charset="0"/>
                <a:cs typeface="Segoe UI" panose="020B0502040204020203" pitchFamily="34" charset="0"/>
              </a:rPr>
              <a:t>Climate Priority: </a:t>
            </a:r>
            <a:br>
              <a:rPr lang="en-US" sz="4700" b="1" dirty="0">
                <a:solidFill>
                  <a:srgbClr val="015876"/>
                </a:solidFill>
                <a:latin typeface="Segoe UI" panose="020B0502040204020203" pitchFamily="34" charset="0"/>
                <a:cs typeface="Segoe UI" panose="020B0502040204020203" pitchFamily="34" charset="0"/>
              </a:rPr>
            </a:br>
            <a:r>
              <a:rPr lang="en-US" sz="4800" b="1" dirty="0">
                <a:solidFill>
                  <a:srgbClr val="015876"/>
                </a:solidFill>
                <a:latin typeface="Segoe UI" panose="020B0502040204020203" pitchFamily="34" charset="0"/>
                <a:cs typeface="Segoe UI" panose="020B0502040204020203" pitchFamily="34" charset="0"/>
              </a:rPr>
              <a:t>Residential Sector</a:t>
            </a:r>
          </a:p>
        </p:txBody>
      </p:sp>
      <p:sp>
        <p:nvSpPr>
          <p:cNvPr id="3" name="TextBox 2">
            <a:extLst>
              <a:ext uri="{FF2B5EF4-FFF2-40B4-BE49-F238E27FC236}">
                <a16:creationId xmlns:a16="http://schemas.microsoft.com/office/drawing/2014/main" id="{3E60D015-0D8A-F1A0-6DFA-999F245344BB}"/>
              </a:ext>
            </a:extLst>
          </p:cNvPr>
          <p:cNvSpPr txBox="1"/>
          <p:nvPr/>
        </p:nvSpPr>
        <p:spPr>
          <a:xfrm>
            <a:off x="497368" y="2136338"/>
            <a:ext cx="6430945" cy="1292662"/>
          </a:xfrm>
          <a:prstGeom prst="rect">
            <a:avLst/>
          </a:prstGeom>
          <a:noFill/>
        </p:spPr>
        <p:txBody>
          <a:bodyPr wrap="square" rtlCol="0">
            <a:spAutoFit/>
          </a:bodyPr>
          <a:lstStyle/>
          <a:p>
            <a:pPr marL="285750" indent="-285750">
              <a:buFont typeface="Arial" panose="020B0604020202020204" pitchFamily="34" charset="0"/>
              <a:buChar char="•"/>
            </a:pPr>
            <a:r>
              <a:rPr lang="en-US" sz="2000" dirty="0" err="1">
                <a:latin typeface="Segoe UI" panose="020B0502040204020203" pitchFamily="34" charset="0"/>
                <a:cs typeface="Segoe UI" panose="020B0502040204020203" pitchFamily="34" charset="0"/>
              </a:rPr>
              <a:t>BetterHomes</a:t>
            </a:r>
            <a:r>
              <a:rPr lang="en-US" sz="2000" dirty="0">
                <a:latin typeface="Segoe UI" panose="020B0502040204020203" pitchFamily="34" charset="0"/>
                <a:cs typeface="Segoe UI" panose="020B0502040204020203" pitchFamily="34" charset="0"/>
              </a:rPr>
              <a:t> Dufferin: Residential Retrofit Project</a:t>
            </a:r>
          </a:p>
          <a:p>
            <a:pPr marL="285750" indent="-285750">
              <a:buFont typeface="Arial" panose="020B0604020202020204" pitchFamily="34" charset="0"/>
              <a:buChar char="•"/>
            </a:pPr>
            <a:r>
              <a:rPr lang="en-US" sz="2000" dirty="0">
                <a:latin typeface="Segoe UI" panose="020B0502040204020203" pitchFamily="34" charset="0"/>
                <a:cs typeface="Segoe UI" panose="020B0502040204020203" pitchFamily="34" charset="0"/>
              </a:rPr>
              <a:t>Tri-County Green Development Standard </a:t>
            </a:r>
          </a:p>
          <a:p>
            <a:pPr marL="800100" lvl="1" indent="-342900">
              <a:buFont typeface="Courier New" panose="02070309020205020404" pitchFamily="49" charset="0"/>
              <a:buChar char="o"/>
            </a:pPr>
            <a:r>
              <a:rPr lang="en-US" sz="2000" dirty="0">
                <a:latin typeface="Segoe UI" panose="020B0502040204020203" pitchFamily="34" charset="0"/>
                <a:cs typeface="Segoe UI" panose="020B0502040204020203" pitchFamily="34" charset="0"/>
              </a:rPr>
              <a:t>Counties of Dufferin, Grey, and Wellington</a:t>
            </a:r>
          </a:p>
          <a:p>
            <a:pPr marL="285750" indent="-285750">
              <a:buFont typeface="Arial" panose="020B0604020202020204" pitchFamily="34" charset="0"/>
              <a:buChar char="•"/>
            </a:pPr>
            <a:endParaRPr lang="en-US" dirty="0">
              <a:latin typeface="Segoe UI" panose="020B0502040204020203" pitchFamily="34" charset="0"/>
              <a:cs typeface="Segoe UI" panose="020B0502040204020203" pitchFamily="34" charset="0"/>
            </a:endParaRPr>
          </a:p>
        </p:txBody>
      </p:sp>
      <p:sp>
        <p:nvSpPr>
          <p:cNvPr id="4" name="Oval 3">
            <a:extLst>
              <a:ext uri="{FF2B5EF4-FFF2-40B4-BE49-F238E27FC236}">
                <a16:creationId xmlns:a16="http://schemas.microsoft.com/office/drawing/2014/main" id="{C8B69A48-A369-3649-23A4-43D701DB355A}"/>
              </a:ext>
            </a:extLst>
          </p:cNvPr>
          <p:cNvSpPr/>
          <p:nvPr/>
        </p:nvSpPr>
        <p:spPr>
          <a:xfrm>
            <a:off x="9780155" y="439918"/>
            <a:ext cx="1993150" cy="1993150"/>
          </a:xfrm>
          <a:prstGeom prst="ellipse">
            <a:avLst/>
          </a:prstGeom>
          <a:solidFill>
            <a:srgbClr val="015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D6D4C7D-C81B-D4F5-A843-4A7EE4DD340D}"/>
              </a:ext>
            </a:extLst>
          </p:cNvPr>
          <p:cNvSpPr txBox="1"/>
          <p:nvPr/>
        </p:nvSpPr>
        <p:spPr>
          <a:xfrm>
            <a:off x="9914464" y="759385"/>
            <a:ext cx="1823493" cy="1354217"/>
          </a:xfrm>
          <a:prstGeom prst="rect">
            <a:avLst/>
          </a:prstGeom>
          <a:noFill/>
        </p:spPr>
        <p:txBody>
          <a:bodyPr wrap="square" rtlCol="0">
            <a:spAutoFit/>
          </a:bodyPr>
          <a:lstStyle/>
          <a:p>
            <a:pPr algn="ctr"/>
            <a:r>
              <a:rPr lang="en-US" sz="5400" b="1">
                <a:solidFill>
                  <a:schemeClr val="bg1"/>
                </a:solidFill>
                <a:latin typeface="Segoe UI" panose="020B0502040204020203" pitchFamily="34" charset="0"/>
                <a:cs typeface="Segoe UI" panose="020B0502040204020203" pitchFamily="34" charset="0"/>
              </a:rPr>
              <a:t>22%</a:t>
            </a:r>
          </a:p>
          <a:p>
            <a:pPr algn="ctr"/>
            <a:r>
              <a:rPr lang="en-US" sz="2800" b="1">
                <a:solidFill>
                  <a:schemeClr val="bg1"/>
                </a:solidFill>
                <a:latin typeface="Segoe UI" panose="020B0502040204020203" pitchFamily="34" charset="0"/>
                <a:cs typeface="Segoe UI" panose="020B0502040204020203" pitchFamily="34" charset="0"/>
              </a:rPr>
              <a:t>GHGs</a:t>
            </a:r>
            <a:endParaRPr lang="en-US" sz="2800" b="1" dirty="0">
              <a:solidFill>
                <a:schemeClr val="bg1"/>
              </a:solidFill>
              <a:latin typeface="Segoe UI" panose="020B0502040204020203" pitchFamily="34" charset="0"/>
              <a:cs typeface="Segoe UI" panose="020B0502040204020203" pitchFamily="34" charset="0"/>
            </a:endParaRPr>
          </a:p>
        </p:txBody>
      </p:sp>
      <p:pic>
        <p:nvPicPr>
          <p:cNvPr id="10" name="Picture 9" descr="A house with solar panels on the roof&#10;&#10;Description automatically generated">
            <a:extLst>
              <a:ext uri="{FF2B5EF4-FFF2-40B4-BE49-F238E27FC236}">
                <a16:creationId xmlns:a16="http://schemas.microsoft.com/office/drawing/2014/main" id="{D5FBAEDB-31C9-928E-21D1-ACF211D5B21D}"/>
              </a:ext>
            </a:extLst>
          </p:cNvPr>
          <p:cNvPicPr>
            <a:picLocks noChangeAspect="1"/>
          </p:cNvPicPr>
          <p:nvPr/>
        </p:nvPicPr>
        <p:blipFill rotWithShape="1">
          <a:blip r:embed="rId3">
            <a:extLst>
              <a:ext uri="{28A0092B-C50C-407E-A947-70E740481C1C}">
                <a14:useLocalDpi xmlns:a14="http://schemas.microsoft.com/office/drawing/2010/main" val="0"/>
              </a:ext>
            </a:extLst>
          </a:blip>
          <a:srcRect l="5125" t="9766" b="53135"/>
          <a:stretch/>
        </p:blipFill>
        <p:spPr>
          <a:xfrm>
            <a:off x="0" y="3679475"/>
            <a:ext cx="12192000" cy="3178525"/>
          </a:xfrm>
          <a:prstGeom prst="rect">
            <a:avLst/>
          </a:prstGeom>
        </p:spPr>
      </p:pic>
    </p:spTree>
    <p:extLst>
      <p:ext uri="{BB962C8B-B14F-4D97-AF65-F5344CB8AC3E}">
        <p14:creationId xmlns:p14="http://schemas.microsoft.com/office/powerpoint/2010/main" val="1828310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CD99E57-96CE-4707-925B-BDB8B1ED3B8D}"/>
              </a:ext>
            </a:extLst>
          </p:cNvPr>
          <p:cNvSpPr txBox="1"/>
          <p:nvPr/>
        </p:nvSpPr>
        <p:spPr>
          <a:xfrm>
            <a:off x="2638147" y="1091955"/>
            <a:ext cx="4745115" cy="707886"/>
          </a:xfrm>
          <a:prstGeom prst="rect">
            <a:avLst/>
          </a:prstGeom>
          <a:noFill/>
        </p:spPr>
        <p:txBody>
          <a:bodyPr wrap="square" rtlCol="0">
            <a:spAutoFit/>
          </a:bodyPr>
          <a:lstStyle/>
          <a:p>
            <a:r>
              <a:rPr lang="en-US" sz="4000" b="1" dirty="0">
                <a:solidFill>
                  <a:schemeClr val="bg1"/>
                </a:solidFill>
                <a:latin typeface="Segoe UI" panose="020B0502040204020203" pitchFamily="34" charset="0"/>
                <a:cs typeface="Segoe UI" panose="020B0502040204020203" pitchFamily="34" charset="0"/>
              </a:rPr>
              <a:t>Title Text </a:t>
            </a:r>
            <a:endParaRPr lang="en-CA" sz="4000" b="1" dirty="0">
              <a:solidFill>
                <a:schemeClr val="bg1"/>
              </a:solidFill>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2C096D9A-CB77-438A-9776-497A24366443}"/>
              </a:ext>
            </a:extLst>
          </p:cNvPr>
          <p:cNvSpPr txBox="1"/>
          <p:nvPr/>
        </p:nvSpPr>
        <p:spPr>
          <a:xfrm>
            <a:off x="9513904" y="5774447"/>
            <a:ext cx="945473" cy="830997"/>
          </a:xfrm>
          <a:prstGeom prst="rect">
            <a:avLst/>
          </a:prstGeom>
          <a:noFill/>
        </p:spPr>
        <p:txBody>
          <a:bodyPr wrap="square" rtlCol="0">
            <a:spAutoFit/>
          </a:bodyPr>
          <a:lstStyle/>
          <a:p>
            <a:r>
              <a:rPr lang="en-US" sz="4700" b="1" dirty="0">
                <a:solidFill>
                  <a:srgbClr val="015876"/>
                </a:solidFill>
                <a:latin typeface="Segoe UI" panose="020B0502040204020203" pitchFamily="34" charset="0"/>
                <a:cs typeface="Segoe UI" panose="020B0502040204020203" pitchFamily="34" charset="0"/>
              </a:rPr>
              <a:t>07</a:t>
            </a:r>
          </a:p>
        </p:txBody>
      </p:sp>
      <p:sp>
        <p:nvSpPr>
          <p:cNvPr id="3" name="TextBox 2">
            <a:extLst>
              <a:ext uri="{FF2B5EF4-FFF2-40B4-BE49-F238E27FC236}">
                <a16:creationId xmlns:a16="http://schemas.microsoft.com/office/drawing/2014/main" id="{3E60D015-0D8A-F1A0-6DFA-999F245344BB}"/>
              </a:ext>
            </a:extLst>
          </p:cNvPr>
          <p:cNvSpPr txBox="1"/>
          <p:nvPr/>
        </p:nvSpPr>
        <p:spPr>
          <a:xfrm>
            <a:off x="609872" y="2153784"/>
            <a:ext cx="6430945" cy="98488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Segoe UI" panose="020B0502040204020203" pitchFamily="34" charset="0"/>
                <a:cs typeface="Segoe UI" panose="020B0502040204020203" pitchFamily="34" charset="0"/>
              </a:rPr>
              <a:t>Rural Water Quality Program</a:t>
            </a:r>
          </a:p>
          <a:p>
            <a:pPr marL="285750" indent="-285750">
              <a:buFont typeface="Arial" panose="020B0604020202020204" pitchFamily="34" charset="0"/>
              <a:buChar char="•"/>
            </a:pPr>
            <a:r>
              <a:rPr lang="en-US" sz="2000" dirty="0">
                <a:latin typeface="Segoe UI" panose="020B0502040204020203" pitchFamily="34" charset="0"/>
                <a:cs typeface="Segoe UI" panose="020B0502040204020203" pitchFamily="34" charset="0"/>
              </a:rPr>
              <a:t>Experimental Acres</a:t>
            </a:r>
          </a:p>
          <a:p>
            <a:pPr marL="285750" indent="-285750">
              <a:buFont typeface="Arial" panose="020B0604020202020204" pitchFamily="34" charset="0"/>
              <a:buChar char="•"/>
            </a:pPr>
            <a:endParaRPr lang="en-US" dirty="0">
              <a:latin typeface="Segoe UI" panose="020B0502040204020203" pitchFamily="34" charset="0"/>
              <a:cs typeface="Segoe UI" panose="020B0502040204020203" pitchFamily="34" charset="0"/>
            </a:endParaRPr>
          </a:p>
        </p:txBody>
      </p:sp>
      <p:sp>
        <p:nvSpPr>
          <p:cNvPr id="2" name="Oval 1">
            <a:extLst>
              <a:ext uri="{FF2B5EF4-FFF2-40B4-BE49-F238E27FC236}">
                <a16:creationId xmlns:a16="http://schemas.microsoft.com/office/drawing/2014/main" id="{296AB243-1836-915A-DA71-DC32EBA706E1}"/>
              </a:ext>
            </a:extLst>
          </p:cNvPr>
          <p:cNvSpPr/>
          <p:nvPr/>
        </p:nvSpPr>
        <p:spPr>
          <a:xfrm>
            <a:off x="9687657" y="451206"/>
            <a:ext cx="1993150" cy="1993150"/>
          </a:xfrm>
          <a:prstGeom prst="ellipse">
            <a:avLst/>
          </a:prstGeom>
          <a:solidFill>
            <a:srgbClr val="015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A5B5ADC-83BB-6A2E-7DCF-B715F16EDCA9}"/>
              </a:ext>
            </a:extLst>
          </p:cNvPr>
          <p:cNvSpPr txBox="1"/>
          <p:nvPr/>
        </p:nvSpPr>
        <p:spPr>
          <a:xfrm>
            <a:off x="9772486" y="724507"/>
            <a:ext cx="1823493" cy="1354217"/>
          </a:xfrm>
          <a:prstGeom prst="rect">
            <a:avLst/>
          </a:prstGeom>
          <a:noFill/>
        </p:spPr>
        <p:txBody>
          <a:bodyPr wrap="square" rtlCol="0">
            <a:spAutoFit/>
          </a:bodyPr>
          <a:lstStyle/>
          <a:p>
            <a:pPr algn="ctr"/>
            <a:r>
              <a:rPr lang="en-US" sz="5400" b="1" dirty="0">
                <a:solidFill>
                  <a:schemeClr val="bg1"/>
                </a:solidFill>
                <a:latin typeface="Segoe UI" panose="020B0502040204020203" pitchFamily="34" charset="0"/>
                <a:cs typeface="Segoe UI" panose="020B0502040204020203" pitchFamily="34" charset="0"/>
              </a:rPr>
              <a:t>16%</a:t>
            </a:r>
          </a:p>
          <a:p>
            <a:pPr algn="ctr"/>
            <a:r>
              <a:rPr lang="en-US" sz="2800" b="1" dirty="0">
                <a:solidFill>
                  <a:schemeClr val="bg1"/>
                </a:solidFill>
                <a:latin typeface="Segoe UI" panose="020B0502040204020203" pitchFamily="34" charset="0"/>
                <a:cs typeface="Segoe UI" panose="020B0502040204020203" pitchFamily="34" charset="0"/>
              </a:rPr>
              <a:t>GHGs</a:t>
            </a:r>
          </a:p>
        </p:txBody>
      </p:sp>
      <p:pic>
        <p:nvPicPr>
          <p:cNvPr id="6" name="Picture 5" descr="A person in a field with a hoe&#10;&#10;Description automatically generated">
            <a:extLst>
              <a:ext uri="{FF2B5EF4-FFF2-40B4-BE49-F238E27FC236}">
                <a16:creationId xmlns:a16="http://schemas.microsoft.com/office/drawing/2014/main" id="{0FCA0F70-C36D-8D0C-D1D4-93A3A79CB76F}"/>
              </a:ext>
            </a:extLst>
          </p:cNvPr>
          <p:cNvPicPr>
            <a:picLocks noChangeAspect="1"/>
          </p:cNvPicPr>
          <p:nvPr/>
        </p:nvPicPr>
        <p:blipFill rotWithShape="1">
          <a:blip r:embed="rId3">
            <a:extLst>
              <a:ext uri="{28A0092B-C50C-407E-A947-70E740481C1C}">
                <a14:useLocalDpi xmlns:a14="http://schemas.microsoft.com/office/drawing/2010/main" val="0"/>
              </a:ext>
            </a:extLst>
          </a:blip>
          <a:srcRect t="27652" r="2141" b="34086"/>
          <a:stretch/>
        </p:blipFill>
        <p:spPr>
          <a:xfrm>
            <a:off x="0" y="3680086"/>
            <a:ext cx="12192000" cy="3177913"/>
          </a:xfrm>
          <a:prstGeom prst="rect">
            <a:avLst/>
          </a:prstGeom>
        </p:spPr>
      </p:pic>
      <p:sp>
        <p:nvSpPr>
          <p:cNvPr id="5" name="TextBox 4">
            <a:extLst>
              <a:ext uri="{FF2B5EF4-FFF2-40B4-BE49-F238E27FC236}">
                <a16:creationId xmlns:a16="http://schemas.microsoft.com/office/drawing/2014/main" id="{9944E2B2-0C2C-D0BF-6C1C-7F36D3861206}"/>
              </a:ext>
            </a:extLst>
          </p:cNvPr>
          <p:cNvSpPr txBox="1"/>
          <p:nvPr/>
        </p:nvSpPr>
        <p:spPr>
          <a:xfrm>
            <a:off x="511193" y="372859"/>
            <a:ext cx="6943044" cy="1554272"/>
          </a:xfrm>
          <a:prstGeom prst="rect">
            <a:avLst/>
          </a:prstGeom>
          <a:noFill/>
        </p:spPr>
        <p:txBody>
          <a:bodyPr wrap="square" rtlCol="0">
            <a:spAutoFit/>
          </a:bodyPr>
          <a:lstStyle/>
          <a:p>
            <a:r>
              <a:rPr lang="en-US" sz="4700" b="1" dirty="0">
                <a:solidFill>
                  <a:srgbClr val="015876"/>
                </a:solidFill>
                <a:latin typeface="Segoe UI" panose="020B0502040204020203" pitchFamily="34" charset="0"/>
                <a:cs typeface="Segoe UI" panose="020B0502040204020203" pitchFamily="34" charset="0"/>
              </a:rPr>
              <a:t>Climate Priority: </a:t>
            </a:r>
          </a:p>
          <a:p>
            <a:r>
              <a:rPr lang="en-US" sz="4700" b="1" dirty="0">
                <a:solidFill>
                  <a:srgbClr val="015876"/>
                </a:solidFill>
                <a:latin typeface="Segoe UI" panose="020B0502040204020203" pitchFamily="34" charset="0"/>
                <a:cs typeface="Segoe UI" panose="020B0502040204020203" pitchFamily="34" charset="0"/>
              </a:rPr>
              <a:t>Agriculture</a:t>
            </a:r>
            <a:endParaRPr lang="en-US" sz="4800" b="1" dirty="0">
              <a:solidFill>
                <a:srgbClr val="015876"/>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77244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C096D9A-CB77-438A-9776-497A24366443}"/>
              </a:ext>
            </a:extLst>
          </p:cNvPr>
          <p:cNvSpPr txBox="1"/>
          <p:nvPr/>
        </p:nvSpPr>
        <p:spPr>
          <a:xfrm>
            <a:off x="9513904" y="5774447"/>
            <a:ext cx="945473" cy="830997"/>
          </a:xfrm>
          <a:prstGeom prst="rect">
            <a:avLst/>
          </a:prstGeom>
          <a:noFill/>
        </p:spPr>
        <p:txBody>
          <a:bodyPr wrap="square" rtlCol="0">
            <a:spAutoFit/>
          </a:bodyPr>
          <a:lstStyle/>
          <a:p>
            <a:r>
              <a:rPr lang="en-US" sz="4700" b="1" dirty="0">
                <a:solidFill>
                  <a:srgbClr val="015876"/>
                </a:solidFill>
                <a:latin typeface="Segoe UI" panose="020B0502040204020203" pitchFamily="34" charset="0"/>
                <a:cs typeface="Segoe UI" panose="020B0502040204020203" pitchFamily="34" charset="0"/>
              </a:rPr>
              <a:t>07</a:t>
            </a:r>
          </a:p>
        </p:txBody>
      </p:sp>
      <p:sp>
        <p:nvSpPr>
          <p:cNvPr id="3" name="TextBox 2">
            <a:extLst>
              <a:ext uri="{FF2B5EF4-FFF2-40B4-BE49-F238E27FC236}">
                <a16:creationId xmlns:a16="http://schemas.microsoft.com/office/drawing/2014/main" id="{3E60D015-0D8A-F1A0-6DFA-999F245344BB}"/>
              </a:ext>
            </a:extLst>
          </p:cNvPr>
          <p:cNvSpPr txBox="1"/>
          <p:nvPr/>
        </p:nvSpPr>
        <p:spPr>
          <a:xfrm>
            <a:off x="511193" y="2225740"/>
            <a:ext cx="7056043"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Segoe UI" panose="020B0502040204020203" pitchFamily="34" charset="0"/>
                <a:cs typeface="Segoe UI" panose="020B0502040204020203" pitchFamily="34" charset="0"/>
              </a:rPr>
              <a:t>Climate Risk Assessment on County-owned infrastructure</a:t>
            </a:r>
          </a:p>
          <a:p>
            <a:pPr marL="285750" indent="-285750">
              <a:buFont typeface="Arial" panose="020B0604020202020204" pitchFamily="34" charset="0"/>
              <a:buChar char="•"/>
            </a:pPr>
            <a:r>
              <a:rPr lang="en-US" sz="2000" dirty="0">
                <a:latin typeface="Segoe UI" panose="020B0502040204020203" pitchFamily="34" charset="0"/>
                <a:cs typeface="Segoe UI" panose="020B0502040204020203" pitchFamily="34" charset="0"/>
              </a:rPr>
              <a:t>Community Resilience Hubs </a:t>
            </a:r>
          </a:p>
        </p:txBody>
      </p:sp>
      <p:pic>
        <p:nvPicPr>
          <p:cNvPr id="4" name="Picture 3" descr="A bulldozer on a road&#10;&#10;Description automatically generated">
            <a:extLst>
              <a:ext uri="{FF2B5EF4-FFF2-40B4-BE49-F238E27FC236}">
                <a16:creationId xmlns:a16="http://schemas.microsoft.com/office/drawing/2014/main" id="{40E16C12-79C5-D145-A5D5-B92455E3F052}"/>
              </a:ext>
            </a:extLst>
          </p:cNvPr>
          <p:cNvPicPr>
            <a:picLocks noChangeAspect="1"/>
          </p:cNvPicPr>
          <p:nvPr/>
        </p:nvPicPr>
        <p:blipFill rotWithShape="1">
          <a:blip r:embed="rId3">
            <a:extLst>
              <a:ext uri="{28A0092B-C50C-407E-A947-70E740481C1C}">
                <a14:useLocalDpi xmlns:a14="http://schemas.microsoft.com/office/drawing/2010/main" val="0"/>
              </a:ext>
            </a:extLst>
          </a:blip>
          <a:srcRect l="13117" t="19333" r="4674" b="9691"/>
          <a:stretch/>
        </p:blipFill>
        <p:spPr>
          <a:xfrm>
            <a:off x="0" y="3924374"/>
            <a:ext cx="5928062" cy="3409789"/>
          </a:xfrm>
          <a:prstGeom prst="rect">
            <a:avLst/>
          </a:prstGeom>
        </p:spPr>
      </p:pic>
      <p:pic>
        <p:nvPicPr>
          <p:cNvPr id="6" name="Picture 5" descr="A path through a forest&#10;&#10;Description automatically generated">
            <a:extLst>
              <a:ext uri="{FF2B5EF4-FFF2-40B4-BE49-F238E27FC236}">
                <a16:creationId xmlns:a16="http://schemas.microsoft.com/office/drawing/2014/main" id="{E6021BE4-06A4-5EB8-D304-1B6CB42A69F4}"/>
              </a:ext>
            </a:extLst>
          </p:cNvPr>
          <p:cNvPicPr>
            <a:picLocks noChangeAspect="1"/>
          </p:cNvPicPr>
          <p:nvPr/>
        </p:nvPicPr>
        <p:blipFill rotWithShape="1">
          <a:blip r:embed="rId4">
            <a:extLst>
              <a:ext uri="{28A0092B-C50C-407E-A947-70E740481C1C}">
                <a14:useLocalDpi xmlns:a14="http://schemas.microsoft.com/office/drawing/2010/main" val="0"/>
              </a:ext>
            </a:extLst>
          </a:blip>
          <a:srcRect t="15001" r="11618" b="12834"/>
          <a:stretch/>
        </p:blipFill>
        <p:spPr>
          <a:xfrm>
            <a:off x="5928062" y="3924374"/>
            <a:ext cx="6263938" cy="3409790"/>
          </a:xfrm>
          <a:prstGeom prst="rect">
            <a:avLst/>
          </a:prstGeom>
        </p:spPr>
      </p:pic>
      <p:sp>
        <p:nvSpPr>
          <p:cNvPr id="5" name="TextBox 4">
            <a:extLst>
              <a:ext uri="{FF2B5EF4-FFF2-40B4-BE49-F238E27FC236}">
                <a16:creationId xmlns:a16="http://schemas.microsoft.com/office/drawing/2014/main" id="{11842093-96D5-BDB9-467A-BED8C9A343EF}"/>
              </a:ext>
            </a:extLst>
          </p:cNvPr>
          <p:cNvSpPr txBox="1"/>
          <p:nvPr/>
        </p:nvSpPr>
        <p:spPr>
          <a:xfrm>
            <a:off x="511193" y="372859"/>
            <a:ext cx="6943044" cy="1554272"/>
          </a:xfrm>
          <a:prstGeom prst="rect">
            <a:avLst/>
          </a:prstGeom>
          <a:noFill/>
        </p:spPr>
        <p:txBody>
          <a:bodyPr wrap="square" rtlCol="0">
            <a:spAutoFit/>
          </a:bodyPr>
          <a:lstStyle/>
          <a:p>
            <a:r>
              <a:rPr lang="en-US" sz="4700" b="1" dirty="0">
                <a:solidFill>
                  <a:srgbClr val="015876"/>
                </a:solidFill>
                <a:latin typeface="Segoe UI" panose="020B0502040204020203" pitchFamily="34" charset="0"/>
                <a:cs typeface="Segoe UI" panose="020B0502040204020203" pitchFamily="34" charset="0"/>
              </a:rPr>
              <a:t>Climate Priority: </a:t>
            </a:r>
          </a:p>
          <a:p>
            <a:r>
              <a:rPr lang="en-US" sz="4700" b="1" dirty="0">
                <a:solidFill>
                  <a:srgbClr val="015876"/>
                </a:solidFill>
                <a:latin typeface="Segoe UI" panose="020B0502040204020203" pitchFamily="34" charset="0"/>
                <a:cs typeface="Segoe UI" panose="020B0502040204020203" pitchFamily="34" charset="0"/>
              </a:rPr>
              <a:t>Community Resiliency</a:t>
            </a:r>
            <a:endParaRPr lang="en-US" sz="4800" b="1" dirty="0">
              <a:solidFill>
                <a:srgbClr val="015876"/>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67845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E47821-32A6-80C8-5CDA-2104C41C6DA7}"/>
              </a:ext>
            </a:extLst>
          </p:cNvPr>
          <p:cNvPicPr>
            <a:picLocks noChangeAspect="1"/>
          </p:cNvPicPr>
          <p:nvPr/>
        </p:nvPicPr>
        <p:blipFill rotWithShape="1">
          <a:blip r:embed="rId3">
            <a:extLst>
              <a:ext uri="{28A0092B-C50C-407E-A947-70E740481C1C}">
                <a14:useLocalDpi xmlns:a14="http://schemas.microsoft.com/office/drawing/2010/main" val="0"/>
              </a:ext>
            </a:extLst>
          </a:blip>
          <a:srcRect l="4757" t="5088" r="176" b="33158"/>
          <a:stretch/>
        </p:blipFill>
        <p:spPr>
          <a:xfrm>
            <a:off x="0" y="-228600"/>
            <a:ext cx="12192000" cy="6000750"/>
          </a:xfrm>
          <a:prstGeom prst="rect">
            <a:avLst/>
          </a:prstGeom>
        </p:spPr>
      </p:pic>
      <p:sp>
        <p:nvSpPr>
          <p:cNvPr id="4" name="TextBox 3">
            <a:extLst>
              <a:ext uri="{FF2B5EF4-FFF2-40B4-BE49-F238E27FC236}">
                <a16:creationId xmlns:a16="http://schemas.microsoft.com/office/drawing/2014/main" id="{C22916D0-18EA-D194-63A7-FF6D610C01B3}"/>
              </a:ext>
            </a:extLst>
          </p:cNvPr>
          <p:cNvSpPr txBox="1"/>
          <p:nvPr/>
        </p:nvSpPr>
        <p:spPr>
          <a:xfrm>
            <a:off x="858734" y="1754580"/>
            <a:ext cx="5541902" cy="2554545"/>
          </a:xfrm>
          <a:prstGeom prst="rect">
            <a:avLst/>
          </a:prstGeom>
          <a:noFill/>
        </p:spPr>
        <p:txBody>
          <a:bodyPr wrap="none" rtlCol="0">
            <a:spAutoFit/>
          </a:bodyPr>
          <a:lstStyle/>
          <a:p>
            <a:r>
              <a:rPr lang="en-US" sz="3200" b="1" dirty="0">
                <a:solidFill>
                  <a:schemeClr val="bg1"/>
                </a:solidFill>
                <a:latin typeface="Segoe UI" panose="020B0502040204020203" pitchFamily="34" charset="0"/>
                <a:cs typeface="Segoe UI" panose="020B0502040204020203" pitchFamily="34" charset="0"/>
              </a:rPr>
              <a:t>Sara MacRae</a:t>
            </a:r>
          </a:p>
          <a:p>
            <a:r>
              <a:rPr lang="en-US" sz="3200" dirty="0">
                <a:solidFill>
                  <a:schemeClr val="bg1"/>
                </a:solidFill>
                <a:latin typeface="Segoe UI" panose="020B0502040204020203" pitchFamily="34" charset="0"/>
                <a:cs typeface="Segoe UI" panose="020B0502040204020203" pitchFamily="34" charset="0"/>
              </a:rPr>
              <a:t>Manager of Climate &amp; Energy</a:t>
            </a:r>
          </a:p>
          <a:p>
            <a:r>
              <a:rPr lang="en-US" sz="3200" dirty="0">
                <a:solidFill>
                  <a:schemeClr val="bg1"/>
                </a:solidFill>
                <a:latin typeface="Segoe UI" panose="020B0502040204020203" pitchFamily="34" charset="0"/>
                <a:cs typeface="Segoe UI" panose="020B0502040204020203" pitchFamily="34" charset="0"/>
              </a:rPr>
              <a:t>Dufferin County</a:t>
            </a:r>
          </a:p>
          <a:p>
            <a:endParaRPr lang="en-US" sz="3200" dirty="0">
              <a:solidFill>
                <a:schemeClr val="bg1"/>
              </a:solidFill>
              <a:latin typeface="Segoe UI" panose="020B0502040204020203" pitchFamily="34" charset="0"/>
              <a:cs typeface="Segoe UI" panose="020B0502040204020203" pitchFamily="34" charset="0"/>
            </a:endParaRPr>
          </a:p>
          <a:p>
            <a:r>
              <a:rPr lang="en-US" sz="3200" dirty="0">
                <a:solidFill>
                  <a:schemeClr val="bg1"/>
                </a:solidFill>
                <a:latin typeface="Segoe UI" panose="020B0502040204020203" pitchFamily="34" charset="0"/>
                <a:cs typeface="Segoe UI" panose="020B0502040204020203" pitchFamily="34" charset="0"/>
              </a:rPr>
              <a:t>smacrae@dufferincounty.ca</a:t>
            </a:r>
          </a:p>
        </p:txBody>
      </p:sp>
      <p:pic>
        <p:nvPicPr>
          <p:cNvPr id="6" name="Picture 5" descr="A black and white logo&#10;&#10;Description automatically generated">
            <a:extLst>
              <a:ext uri="{FF2B5EF4-FFF2-40B4-BE49-F238E27FC236}">
                <a16:creationId xmlns:a16="http://schemas.microsoft.com/office/drawing/2014/main" id="{08455272-2818-B5B4-6C49-961BC390FD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734" y="5985941"/>
            <a:ext cx="2247900" cy="612728"/>
          </a:xfrm>
          <a:prstGeom prst="rect">
            <a:avLst/>
          </a:prstGeom>
        </p:spPr>
      </p:pic>
    </p:spTree>
    <p:extLst>
      <p:ext uri="{BB962C8B-B14F-4D97-AF65-F5344CB8AC3E}">
        <p14:creationId xmlns:p14="http://schemas.microsoft.com/office/powerpoint/2010/main" val="14029249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1028</Words>
  <Application>Microsoft Office PowerPoint</Application>
  <PresentationFormat>Widescreen</PresentationFormat>
  <Paragraphs>200</Paragraphs>
  <Slides>28</Slides>
  <Notes>16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Arial</vt:lpstr>
      <vt:lpstr>Book Antiqua</vt:lpstr>
      <vt:lpstr>Calibri</vt:lpstr>
      <vt:lpstr>Calibri Light</vt:lpstr>
      <vt:lpstr>Courier New</vt:lpstr>
      <vt:lpstr>Georgia</vt:lpstr>
      <vt:lpstr>Proxima Nova</vt:lpstr>
      <vt:lpstr>Segoe UI</vt:lpstr>
      <vt:lpstr>Segoe UI Semibold</vt:lpstr>
      <vt:lpstr>Verdana</vt:lpstr>
      <vt:lpstr>Verdana-Bold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Bit About Me</vt:lpstr>
      <vt:lpstr>Our Mission.</vt:lpstr>
      <vt:lpstr>Our Actions</vt:lpstr>
      <vt:lpstr>Our work has supported over  50 local businesses.</vt:lpstr>
      <vt:lpstr>Thank you to our Partners &amp; Funders.</vt:lpstr>
      <vt:lpstr>PowerPoint Presentation</vt:lpstr>
      <vt:lpstr>PowerPoint Presentation</vt:lpstr>
      <vt:lpstr>Thank You Panelists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Downey</dc:creator>
  <cp:lastModifiedBy>Cindy Hick</cp:lastModifiedBy>
  <cp:revision>1</cp:revision>
  <dcterms:created xsi:type="dcterms:W3CDTF">2024-02-05T23:41:16Z</dcterms:created>
  <dcterms:modified xsi:type="dcterms:W3CDTF">2024-02-06T02:27:29Z</dcterms:modified>
</cp:coreProperties>
</file>