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5"/>
  </p:sldMasterIdLst>
  <p:notesMasterIdLst>
    <p:notesMasterId r:id="rId27"/>
  </p:notesMasterIdLst>
  <p:sldIdLst>
    <p:sldId id="5766" r:id="rId6"/>
    <p:sldId id="257" r:id="rId7"/>
    <p:sldId id="259" r:id="rId8"/>
    <p:sldId id="256" r:id="rId9"/>
    <p:sldId id="264" r:id="rId10"/>
    <p:sldId id="266" r:id="rId11"/>
    <p:sldId id="267" r:id="rId12"/>
    <p:sldId id="268" r:id="rId13"/>
    <p:sldId id="258" r:id="rId14"/>
    <p:sldId id="1747" r:id="rId15"/>
    <p:sldId id="1709" r:id="rId16"/>
    <p:sldId id="5764" r:id="rId17"/>
    <p:sldId id="5763" r:id="rId18"/>
    <p:sldId id="5747" r:id="rId19"/>
    <p:sldId id="1309" r:id="rId20"/>
    <p:sldId id="1874" r:id="rId21"/>
    <p:sldId id="1883" r:id="rId22"/>
    <p:sldId id="5765" r:id="rId23"/>
    <p:sldId id="1748" r:id="rId24"/>
    <p:sldId id="369" r:id="rId25"/>
    <p:sldId id="38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son Gane" initials="MG" lastIdx="1" clrIdx="0">
    <p:extLst>
      <p:ext uri="{19B8F6BF-5375-455C-9EA6-DF929625EA0E}">
        <p15:presenceInfo xmlns:p15="http://schemas.microsoft.com/office/powerpoint/2012/main" userId="863f20d159746a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876"/>
    <a:srgbClr val="5DA0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8041" autoAdjust="0"/>
  </p:normalViewPr>
  <p:slideViewPr>
    <p:cSldViewPr snapToGrid="0">
      <p:cViewPr varScale="1">
        <p:scale>
          <a:sx n="101" d="100"/>
          <a:sy n="101" d="100"/>
        </p:scale>
        <p:origin x="163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D2975-B019-4FF7-A243-D26EE6F71015}" type="datetimeFigureOut">
              <a:rPr lang="en-CA" smtClean="0"/>
              <a:t>2024-02-02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CE3E7-0BAC-47AD-9E4D-2AE83E622193}" type="slidenum">
              <a:rPr lang="en-CA" smtClean="0"/>
              <a:t>‹#›</a:t>
            </a:fld>
            <a:endParaRPr lang="en-CA"/>
          </a:p>
        </p:txBody>
      </p:sp>
    </p:spTree>
    <p:extLst>
      <p:ext uri="{BB962C8B-B14F-4D97-AF65-F5344CB8AC3E}">
        <p14:creationId xmlns:p14="http://schemas.microsoft.com/office/powerpoint/2010/main" val="2051228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CE3E7-0BAC-47AD-9E4D-2AE83E622193}" type="slidenum">
              <a:rPr lang="en-CA" smtClean="0"/>
              <a:t>2</a:t>
            </a:fld>
            <a:endParaRPr lang="en-CA"/>
          </a:p>
        </p:txBody>
      </p:sp>
    </p:spTree>
    <p:extLst>
      <p:ext uri="{BB962C8B-B14F-4D97-AF65-F5344CB8AC3E}">
        <p14:creationId xmlns:p14="http://schemas.microsoft.com/office/powerpoint/2010/main" val="3451645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62" indent="-173062" eaLnBrk="1" hangingPunct="1">
              <a:spcBef>
                <a:spcPct val="0"/>
              </a:spcBef>
              <a:buFont typeface="Arial" pitchFamily="34" charset="0"/>
              <a:buChar char="•"/>
            </a:pPr>
            <a:endParaRPr lang="en-CA"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9934" indent="-288436" eaLnBrk="0" hangingPunct="0">
              <a:defRPr>
                <a:solidFill>
                  <a:schemeClr val="tx1"/>
                </a:solidFill>
                <a:latin typeface="Calibri" pitchFamily="34" charset="0"/>
              </a:defRPr>
            </a:lvl2pPr>
            <a:lvl3pPr marL="1153744" indent="-230749" eaLnBrk="0" hangingPunct="0">
              <a:defRPr>
                <a:solidFill>
                  <a:schemeClr val="tx1"/>
                </a:solidFill>
                <a:latin typeface="Calibri" pitchFamily="34" charset="0"/>
              </a:defRPr>
            </a:lvl3pPr>
            <a:lvl4pPr marL="1615242" indent="-230749" eaLnBrk="0" hangingPunct="0">
              <a:defRPr>
                <a:solidFill>
                  <a:schemeClr val="tx1"/>
                </a:solidFill>
                <a:latin typeface="Calibri" pitchFamily="34" charset="0"/>
              </a:defRPr>
            </a:lvl4pPr>
            <a:lvl5pPr marL="2076740" indent="-230749" eaLnBrk="0" hangingPunct="0">
              <a:defRPr>
                <a:solidFill>
                  <a:schemeClr val="tx1"/>
                </a:solidFill>
                <a:latin typeface="Calibri" pitchFamily="34" charset="0"/>
              </a:defRPr>
            </a:lvl5pPr>
            <a:lvl6pPr marL="2538237" indent="-230749" eaLnBrk="0" fontAlgn="base" hangingPunct="0">
              <a:spcBef>
                <a:spcPct val="0"/>
              </a:spcBef>
              <a:spcAft>
                <a:spcPct val="0"/>
              </a:spcAft>
              <a:defRPr>
                <a:solidFill>
                  <a:schemeClr val="tx1"/>
                </a:solidFill>
                <a:latin typeface="Calibri" pitchFamily="34" charset="0"/>
              </a:defRPr>
            </a:lvl6pPr>
            <a:lvl7pPr marL="2999735" indent="-230749" eaLnBrk="0" fontAlgn="base" hangingPunct="0">
              <a:spcBef>
                <a:spcPct val="0"/>
              </a:spcBef>
              <a:spcAft>
                <a:spcPct val="0"/>
              </a:spcAft>
              <a:defRPr>
                <a:solidFill>
                  <a:schemeClr val="tx1"/>
                </a:solidFill>
                <a:latin typeface="Calibri" pitchFamily="34" charset="0"/>
              </a:defRPr>
            </a:lvl7pPr>
            <a:lvl8pPr marL="3461233" indent="-230749" eaLnBrk="0" fontAlgn="base" hangingPunct="0">
              <a:spcBef>
                <a:spcPct val="0"/>
              </a:spcBef>
              <a:spcAft>
                <a:spcPct val="0"/>
              </a:spcAft>
              <a:defRPr>
                <a:solidFill>
                  <a:schemeClr val="tx1"/>
                </a:solidFill>
                <a:latin typeface="Calibri" pitchFamily="34" charset="0"/>
              </a:defRPr>
            </a:lvl8pPr>
            <a:lvl9pPr marL="3922730" indent="-230749"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30BA4C-7A7D-42EC-BBCF-B4F7F9990F61}"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90814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and welcome to the third module: water conservation. This is the third module of eight modules, with the last module being the presentations of the WPP.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7256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D5CE3E7-0BAC-47AD-9E4D-2AE83E622193}" type="slidenum">
              <a:rPr lang="en-CA" smtClean="0"/>
              <a:t>3</a:t>
            </a:fld>
            <a:endParaRPr lang="en-CA"/>
          </a:p>
        </p:txBody>
      </p:sp>
    </p:spTree>
    <p:extLst>
      <p:ext uri="{BB962C8B-B14F-4D97-AF65-F5344CB8AC3E}">
        <p14:creationId xmlns:p14="http://schemas.microsoft.com/office/powerpoint/2010/main" val="598377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Working group creating plans</a:t>
            </a:r>
          </a:p>
        </p:txBody>
      </p:sp>
      <p:sp>
        <p:nvSpPr>
          <p:cNvPr id="4" name="Slide Number Placeholder 3"/>
          <p:cNvSpPr>
            <a:spLocks noGrp="1"/>
          </p:cNvSpPr>
          <p:nvPr>
            <p:ph type="sldNum" sz="quarter" idx="5"/>
          </p:nvPr>
        </p:nvSpPr>
        <p:spPr/>
        <p:txBody>
          <a:bodyPr/>
          <a:lstStyle/>
          <a:p>
            <a:fld id="{DD5CE3E7-0BAC-47AD-9E4D-2AE83E622193}" type="slidenum">
              <a:rPr lang="en-CA" smtClean="0"/>
              <a:t>4</a:t>
            </a:fld>
            <a:endParaRPr lang="en-CA"/>
          </a:p>
        </p:txBody>
      </p:sp>
    </p:spTree>
    <p:extLst>
      <p:ext uri="{BB962C8B-B14F-4D97-AF65-F5344CB8AC3E}">
        <p14:creationId xmlns:p14="http://schemas.microsoft.com/office/powerpoint/2010/main" val="392409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Transportation: 49% of emissions in Dufferin</a:t>
            </a:r>
          </a:p>
          <a:p>
            <a:endParaRPr lang="en-CA" dirty="0"/>
          </a:p>
          <a:p>
            <a:r>
              <a:rPr lang="en-CA" dirty="0"/>
              <a:t>Charge Up in Dufferin was the first EV infrastructure project for the County, where we partnered with 7 out of 8 of our member </a:t>
            </a:r>
            <a:r>
              <a:rPr lang="en-CA" dirty="0" err="1"/>
              <a:t>munis</a:t>
            </a:r>
            <a:r>
              <a:rPr lang="en-CA" dirty="0"/>
              <a:t> to ensure there was a spread of available EV charging infrastructure across the county with the goal of increased accessibility to reduce range anxiety</a:t>
            </a:r>
          </a:p>
          <a:p>
            <a:endParaRPr lang="en-CA" dirty="0"/>
          </a:p>
          <a:p>
            <a:r>
              <a:rPr lang="en-CA" dirty="0"/>
              <a:t>Charging Ahead project was just completed and was a partnership with </a:t>
            </a:r>
          </a:p>
        </p:txBody>
      </p:sp>
      <p:sp>
        <p:nvSpPr>
          <p:cNvPr id="4" name="Slide Number Placeholder 3"/>
          <p:cNvSpPr>
            <a:spLocks noGrp="1"/>
          </p:cNvSpPr>
          <p:nvPr>
            <p:ph type="sldNum" sz="quarter" idx="5"/>
          </p:nvPr>
        </p:nvSpPr>
        <p:spPr/>
        <p:txBody>
          <a:bodyPr/>
          <a:lstStyle/>
          <a:p>
            <a:fld id="{DD5CE3E7-0BAC-47AD-9E4D-2AE83E622193}" type="slidenum">
              <a:rPr lang="en-CA" smtClean="0"/>
              <a:t>5</a:t>
            </a:fld>
            <a:endParaRPr lang="en-CA"/>
          </a:p>
        </p:txBody>
      </p:sp>
    </p:spTree>
    <p:extLst>
      <p:ext uri="{BB962C8B-B14F-4D97-AF65-F5344CB8AC3E}">
        <p14:creationId xmlns:p14="http://schemas.microsoft.com/office/powerpoint/2010/main" val="57060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CA" dirty="0"/>
          </a:p>
          <a:p>
            <a:endParaRPr lang="en-CA" dirty="0"/>
          </a:p>
        </p:txBody>
      </p:sp>
      <p:sp>
        <p:nvSpPr>
          <p:cNvPr id="4" name="Slide Number Placeholder 3"/>
          <p:cNvSpPr>
            <a:spLocks noGrp="1"/>
          </p:cNvSpPr>
          <p:nvPr>
            <p:ph type="sldNum" sz="quarter" idx="5"/>
          </p:nvPr>
        </p:nvSpPr>
        <p:spPr/>
        <p:txBody>
          <a:bodyPr/>
          <a:lstStyle/>
          <a:p>
            <a:fld id="{DD5CE3E7-0BAC-47AD-9E4D-2AE83E622193}" type="slidenum">
              <a:rPr lang="en-CA" smtClean="0"/>
              <a:t>6</a:t>
            </a:fld>
            <a:endParaRPr lang="en-CA"/>
          </a:p>
        </p:txBody>
      </p:sp>
    </p:spTree>
    <p:extLst>
      <p:ext uri="{BB962C8B-B14F-4D97-AF65-F5344CB8AC3E}">
        <p14:creationId xmlns:p14="http://schemas.microsoft.com/office/powerpoint/2010/main" val="2580851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Rural Water Quality Program is administered through the Grand River Conservation Authority. We’re currently working on an update to the program to incorporate a climate lens to the initiatives covered in the program. Some </a:t>
            </a:r>
          </a:p>
        </p:txBody>
      </p:sp>
      <p:sp>
        <p:nvSpPr>
          <p:cNvPr id="4" name="Slide Number Placeholder 3"/>
          <p:cNvSpPr>
            <a:spLocks noGrp="1"/>
          </p:cNvSpPr>
          <p:nvPr>
            <p:ph type="sldNum" sz="quarter" idx="5"/>
          </p:nvPr>
        </p:nvSpPr>
        <p:spPr/>
        <p:txBody>
          <a:bodyPr/>
          <a:lstStyle/>
          <a:p>
            <a:fld id="{DD5CE3E7-0BAC-47AD-9E4D-2AE83E622193}" type="slidenum">
              <a:rPr lang="en-CA" smtClean="0"/>
              <a:t>7</a:t>
            </a:fld>
            <a:endParaRPr lang="en-CA"/>
          </a:p>
        </p:txBody>
      </p:sp>
    </p:spTree>
    <p:extLst>
      <p:ext uri="{BB962C8B-B14F-4D97-AF65-F5344CB8AC3E}">
        <p14:creationId xmlns:p14="http://schemas.microsoft.com/office/powerpoint/2010/main" val="39165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2024…</a:t>
            </a:r>
          </a:p>
        </p:txBody>
      </p:sp>
      <p:sp>
        <p:nvSpPr>
          <p:cNvPr id="4" name="Slide Number Placeholder 3"/>
          <p:cNvSpPr>
            <a:spLocks noGrp="1"/>
          </p:cNvSpPr>
          <p:nvPr>
            <p:ph type="sldNum" sz="quarter" idx="5"/>
          </p:nvPr>
        </p:nvSpPr>
        <p:spPr/>
        <p:txBody>
          <a:bodyPr/>
          <a:lstStyle/>
          <a:p>
            <a:fld id="{DD5CE3E7-0BAC-47AD-9E4D-2AE83E622193}" type="slidenum">
              <a:rPr lang="en-CA" smtClean="0"/>
              <a:t>8</a:t>
            </a:fld>
            <a:endParaRPr lang="en-CA"/>
          </a:p>
        </p:txBody>
      </p:sp>
    </p:spTree>
    <p:extLst>
      <p:ext uri="{BB962C8B-B14F-4D97-AF65-F5344CB8AC3E}">
        <p14:creationId xmlns:p14="http://schemas.microsoft.com/office/powerpoint/2010/main" val="1752248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5CE3E7-0BAC-47AD-9E4D-2AE83E622193}" type="slidenum">
              <a:rPr lang="en-CA" smtClean="0"/>
              <a:t>9</a:t>
            </a:fld>
            <a:endParaRPr lang="en-CA"/>
          </a:p>
        </p:txBody>
      </p:sp>
    </p:spTree>
    <p:extLst>
      <p:ext uri="{BB962C8B-B14F-4D97-AF65-F5344CB8AC3E}">
        <p14:creationId xmlns:p14="http://schemas.microsoft.com/office/powerpoint/2010/main" val="94250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62" indent="-173062" eaLnBrk="1" hangingPunct="1">
              <a:spcBef>
                <a:spcPct val="0"/>
              </a:spcBef>
              <a:buFont typeface="Arial" pitchFamily="34" charset="0"/>
              <a:buChar char="•"/>
            </a:pPr>
            <a:endParaRPr lang="en-CA" dirty="0"/>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9934" indent="-288436" eaLnBrk="0" hangingPunct="0">
              <a:defRPr>
                <a:solidFill>
                  <a:schemeClr val="tx1"/>
                </a:solidFill>
                <a:latin typeface="Calibri" pitchFamily="34" charset="0"/>
              </a:defRPr>
            </a:lvl2pPr>
            <a:lvl3pPr marL="1153744" indent="-230749" eaLnBrk="0" hangingPunct="0">
              <a:defRPr>
                <a:solidFill>
                  <a:schemeClr val="tx1"/>
                </a:solidFill>
                <a:latin typeface="Calibri" pitchFamily="34" charset="0"/>
              </a:defRPr>
            </a:lvl3pPr>
            <a:lvl4pPr marL="1615242" indent="-230749" eaLnBrk="0" hangingPunct="0">
              <a:defRPr>
                <a:solidFill>
                  <a:schemeClr val="tx1"/>
                </a:solidFill>
                <a:latin typeface="Calibri" pitchFamily="34" charset="0"/>
              </a:defRPr>
            </a:lvl4pPr>
            <a:lvl5pPr marL="2076740" indent="-230749" eaLnBrk="0" hangingPunct="0">
              <a:defRPr>
                <a:solidFill>
                  <a:schemeClr val="tx1"/>
                </a:solidFill>
                <a:latin typeface="Calibri" pitchFamily="34" charset="0"/>
              </a:defRPr>
            </a:lvl5pPr>
            <a:lvl6pPr marL="2538237" indent="-230749" eaLnBrk="0" fontAlgn="base" hangingPunct="0">
              <a:spcBef>
                <a:spcPct val="0"/>
              </a:spcBef>
              <a:spcAft>
                <a:spcPct val="0"/>
              </a:spcAft>
              <a:defRPr>
                <a:solidFill>
                  <a:schemeClr val="tx1"/>
                </a:solidFill>
                <a:latin typeface="Calibri" pitchFamily="34" charset="0"/>
              </a:defRPr>
            </a:lvl6pPr>
            <a:lvl7pPr marL="2999735" indent="-230749" eaLnBrk="0" fontAlgn="base" hangingPunct="0">
              <a:spcBef>
                <a:spcPct val="0"/>
              </a:spcBef>
              <a:spcAft>
                <a:spcPct val="0"/>
              </a:spcAft>
              <a:defRPr>
                <a:solidFill>
                  <a:schemeClr val="tx1"/>
                </a:solidFill>
                <a:latin typeface="Calibri" pitchFamily="34" charset="0"/>
              </a:defRPr>
            </a:lvl7pPr>
            <a:lvl8pPr marL="3461233" indent="-230749" eaLnBrk="0" fontAlgn="base" hangingPunct="0">
              <a:spcBef>
                <a:spcPct val="0"/>
              </a:spcBef>
              <a:spcAft>
                <a:spcPct val="0"/>
              </a:spcAft>
              <a:defRPr>
                <a:solidFill>
                  <a:schemeClr val="tx1"/>
                </a:solidFill>
                <a:latin typeface="Calibri" pitchFamily="34" charset="0"/>
              </a:defRPr>
            </a:lvl8pPr>
            <a:lvl9pPr marL="3922730" indent="-230749" eaLnBrk="0" fontAlgn="base" hangingPunct="0">
              <a:spcBef>
                <a:spcPct val="0"/>
              </a:spcBef>
              <a:spcAft>
                <a:spcPct val="0"/>
              </a:spcAft>
              <a:defRPr>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30BA4C-7A7D-42EC-BBCF-B4F7F9990F61}" type="slidenum">
              <a:rPr kumimoji="0" lang="en-CA"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90814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26E01E-AAA7-45B4-9A6B-29B131ACDCCD}"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61879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123626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836543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60743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1851725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26E01E-AAA7-45B4-9A6B-29B131ACDCCD}" type="datetimeFigureOut">
              <a:rPr lang="en-CA" smtClean="0"/>
              <a:t>2024-02-02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98050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126E01E-AAA7-45B4-9A6B-29B131ACDCCD}" type="datetimeFigureOut">
              <a:rPr lang="en-CA" smtClean="0"/>
              <a:t>2024-02-02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02207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6E01E-AAA7-45B4-9A6B-29B131ACDCCD}"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16238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6E01E-AAA7-45B4-9A6B-29B131ACDCCD}"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194469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AF4266-BCBF-45A8-A292-85A3511016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5" name="Text Placeholder 4">
            <a:extLst>
              <a:ext uri="{FF2B5EF4-FFF2-40B4-BE49-F238E27FC236}">
                <a16:creationId xmlns:a16="http://schemas.microsoft.com/office/drawing/2014/main" id="{3DE69238-E701-4908-BDFA-58814305A964}"/>
              </a:ext>
            </a:extLst>
          </p:cNvPr>
          <p:cNvSpPr>
            <a:spLocks noGrp="1"/>
          </p:cNvSpPr>
          <p:nvPr>
            <p:ph type="body" sz="quarter" idx="11" hasCustomPrompt="1"/>
          </p:nvPr>
        </p:nvSpPr>
        <p:spPr>
          <a:xfrm>
            <a:off x="749533" y="1248589"/>
            <a:ext cx="5290540" cy="411248"/>
          </a:xfrm>
        </p:spPr>
        <p:txBody>
          <a:bodyPr>
            <a:normAutofit/>
          </a:bodyPr>
          <a:lstStyle>
            <a:lvl1pPr marL="0" indent="0">
              <a:buNone/>
              <a:defRPr lang="en-CA" sz="2400" b="1" i="0" u="none" strike="noStrike" kern="1200" baseline="0" dirty="0">
                <a:solidFill>
                  <a:srgbClr val="0076B1"/>
                </a:solidFill>
                <a:latin typeface="Verdana-Bold"/>
                <a:ea typeface="+mj-ea"/>
                <a:cs typeface="+mj-cs"/>
              </a:defRPr>
            </a:lvl1pPr>
          </a:lstStyle>
          <a:p>
            <a:r>
              <a:rPr lang="en-CA" dirty="0"/>
              <a:t>Slide main title.</a:t>
            </a:r>
          </a:p>
        </p:txBody>
      </p:sp>
      <p:pic>
        <p:nvPicPr>
          <p:cNvPr id="9" name="Picture 8">
            <a:extLst>
              <a:ext uri="{FF2B5EF4-FFF2-40B4-BE49-F238E27FC236}">
                <a16:creationId xmlns:a16="http://schemas.microsoft.com/office/drawing/2014/main" id="{F2CFB0A6-EA32-4D3B-AAB0-8F3906D32D6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4" name="Picture Placeholder 3">
            <a:extLst>
              <a:ext uri="{FF2B5EF4-FFF2-40B4-BE49-F238E27FC236}">
                <a16:creationId xmlns:a16="http://schemas.microsoft.com/office/drawing/2014/main" id="{49F355A7-C8E1-4581-A7F9-89030BC14F55}"/>
              </a:ext>
            </a:extLst>
          </p:cNvPr>
          <p:cNvSpPr>
            <a:spLocks noGrp="1"/>
          </p:cNvSpPr>
          <p:nvPr>
            <p:ph type="pic" sz="quarter" idx="14" hasCustomPrompt="1"/>
          </p:nvPr>
        </p:nvSpPr>
        <p:spPr>
          <a:xfrm>
            <a:off x="6096000" y="0"/>
            <a:ext cx="6096000" cy="6858000"/>
          </a:xfrm>
        </p:spPr>
        <p:txBody>
          <a:bodyPr/>
          <a:lstStyle>
            <a:lvl1pPr marL="0" indent="0">
              <a:buFontTx/>
              <a:buNone/>
              <a:defRPr/>
            </a:lvl1pPr>
          </a:lstStyle>
          <a:p>
            <a:r>
              <a:rPr lang="en-US" dirty="0"/>
              <a:t>Click on the icon to insert a picture.</a:t>
            </a:r>
            <a:br>
              <a:rPr lang="en-US" dirty="0"/>
            </a:br>
            <a:br>
              <a:rPr lang="en-US" dirty="0"/>
            </a:br>
            <a:r>
              <a:rPr lang="en-US" dirty="0"/>
              <a:t>NOTE </a:t>
            </a:r>
            <a:br>
              <a:rPr lang="en-US" dirty="0"/>
            </a:br>
            <a:r>
              <a:rPr lang="en-US" dirty="0"/>
              <a:t>When using a single image with content on a slide, make sure the image is full bleed and half the slide.  See the grid layout sample (slide 11) to learn about the grid and how to use multiple items on one page.</a:t>
            </a:r>
          </a:p>
        </p:txBody>
      </p:sp>
      <p:sp>
        <p:nvSpPr>
          <p:cNvPr id="12" name="Content Placeholder 11">
            <a:extLst>
              <a:ext uri="{FF2B5EF4-FFF2-40B4-BE49-F238E27FC236}">
                <a16:creationId xmlns:a16="http://schemas.microsoft.com/office/drawing/2014/main" id="{D298DEA2-CDC3-423C-BC40-037E49850508}"/>
              </a:ext>
            </a:extLst>
          </p:cNvPr>
          <p:cNvSpPr>
            <a:spLocks noGrp="1"/>
          </p:cNvSpPr>
          <p:nvPr>
            <p:ph sz="quarter" idx="15" hasCustomPrompt="1"/>
          </p:nvPr>
        </p:nvSpPr>
        <p:spPr>
          <a:xfrm>
            <a:off x="749533" y="1694081"/>
            <a:ext cx="5290540" cy="738726"/>
          </a:xfrm>
        </p:spPr>
        <p:txBody>
          <a:bodyPr>
            <a:normAutofit/>
          </a:bodyPr>
          <a:lstStyle>
            <a:lvl1pPr marL="0" indent="0">
              <a:buFontTx/>
              <a:buNone/>
              <a:defRPr sz="2200">
                <a:solidFill>
                  <a:schemeClr val="tx2"/>
                </a:solidFill>
                <a:latin typeface="+mj-lt"/>
              </a:defRPr>
            </a:lvl1pPr>
          </a:lstStyle>
          <a:p>
            <a:pPr lvl="0"/>
            <a:r>
              <a:rPr lang="en-US" sz="2200" dirty="0">
                <a:latin typeface="+mj-lt"/>
              </a:rPr>
              <a:t>This is a supporting subtitle or </a:t>
            </a:r>
            <a:r>
              <a:rPr lang="en-US" sz="2200" dirty="0" err="1">
                <a:latin typeface="+mj-lt"/>
              </a:rPr>
              <a:t>lede</a:t>
            </a:r>
            <a:r>
              <a:rPr lang="en-US" sz="2200" dirty="0">
                <a:latin typeface="+mj-lt"/>
              </a:rPr>
              <a:t> that may span a couple lines.</a:t>
            </a:r>
            <a:endParaRPr lang="en-US" dirty="0"/>
          </a:p>
        </p:txBody>
      </p:sp>
      <p:sp>
        <p:nvSpPr>
          <p:cNvPr id="14" name="Text Placeholder 10">
            <a:extLst>
              <a:ext uri="{FF2B5EF4-FFF2-40B4-BE49-F238E27FC236}">
                <a16:creationId xmlns:a16="http://schemas.microsoft.com/office/drawing/2014/main" id="{2C9F9BAF-A39B-4548-8F9E-66D811B51640}"/>
              </a:ext>
            </a:extLst>
          </p:cNvPr>
          <p:cNvSpPr>
            <a:spLocks noGrp="1"/>
          </p:cNvSpPr>
          <p:nvPr>
            <p:ph type="body" sz="quarter" idx="12" hasCustomPrompt="1"/>
          </p:nvPr>
        </p:nvSpPr>
        <p:spPr>
          <a:xfrm>
            <a:off x="749533" y="2467051"/>
            <a:ext cx="5290540" cy="3774358"/>
          </a:xfrm>
        </p:spPr>
        <p:txBody>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baseline="0" smtClean="0"/>
            </a:lvl1pPr>
          </a:lstStyle>
          <a:p>
            <a:r>
              <a:rPr lang="en-US" sz="1800" b="0" i="0" u="none" strike="noStrike" baseline="0" dirty="0">
                <a:solidFill>
                  <a:srgbClr val="4D4F53"/>
                </a:solidFill>
                <a:latin typeface="Georgia" panose="02040502050405020303" pitchFamily="18" charset="0"/>
              </a:rPr>
              <a:t>This is some body copy. </a:t>
            </a:r>
            <a:r>
              <a:rPr lang="en-US" sz="1800" b="0" i="0" u="none" strike="noStrike" baseline="0" dirty="0" err="1">
                <a:solidFill>
                  <a:srgbClr val="4D4F53"/>
                </a:solidFill>
                <a:latin typeface="Georgia" panose="02040502050405020303" pitchFamily="18" charset="0"/>
              </a:rPr>
              <a:t>Facipsunt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lat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molectae</a:t>
            </a:r>
            <a:r>
              <a:rPr lang="en-US" sz="1800" b="0" i="0" u="none" strike="noStrike" baseline="0" dirty="0">
                <a:solidFill>
                  <a:srgbClr val="4D4F53"/>
                </a:solidFill>
                <a:latin typeface="Georgia" panose="02040502050405020303" pitchFamily="18" charset="0"/>
              </a:rPr>
              <a:t> nit ad </a:t>
            </a:r>
            <a:r>
              <a:rPr lang="en-US" sz="1800" b="0" i="0" u="none" strike="noStrike" baseline="0" dirty="0" err="1">
                <a:solidFill>
                  <a:srgbClr val="4D4F53"/>
                </a:solidFill>
                <a:latin typeface="Georgia" panose="02040502050405020303" pitchFamily="18" charset="0"/>
              </a:rPr>
              <a:t>utempelesto</a:t>
            </a:r>
            <a:r>
              <a:rPr lang="en-US" sz="1800" b="0" i="0" u="none" strike="noStrike" baseline="0" dirty="0">
                <a:solidFill>
                  <a:srgbClr val="4D4F53"/>
                </a:solidFill>
                <a:latin typeface="Georgia" panose="02040502050405020303" pitchFamily="18" charset="0"/>
              </a:rPr>
              <a:t> </a:t>
            </a:r>
            <a:r>
              <a:rPr lang="pt-BR" sz="1800" b="0" i="0" u="none" strike="noStrike" baseline="0" dirty="0">
                <a:solidFill>
                  <a:srgbClr val="4D4F53"/>
                </a:solidFill>
                <a:latin typeface="Georgia" panose="02040502050405020303" pitchFamily="18" charset="0"/>
              </a:rPr>
              <a:t>berferfernam voluptam ut que nus quam iur </a:t>
            </a:r>
            <a:r>
              <a:rPr lang="fr-FR" sz="1800" b="0" i="0" u="none" strike="noStrike" baseline="0" dirty="0">
                <a:solidFill>
                  <a:srgbClr val="4D4F53"/>
                </a:solidFill>
                <a:latin typeface="Georgia" panose="02040502050405020303" pitchFamily="18" charset="0"/>
              </a:rPr>
              <a:t>re </a:t>
            </a:r>
            <a:r>
              <a:rPr lang="fr-FR" sz="1800" b="0" i="0" u="none" strike="noStrike" baseline="0" dirty="0" err="1">
                <a:solidFill>
                  <a:srgbClr val="4D4F53"/>
                </a:solidFill>
                <a:latin typeface="Georgia" panose="02040502050405020303" pitchFamily="18" charset="0"/>
              </a:rPr>
              <a:t>assunt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elligent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estruptatem</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quamet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aut</a:t>
            </a:r>
            <a:r>
              <a:rPr lang="fr-FR" sz="1800" b="0" i="0" u="none" strike="noStrike" baseline="0" dirty="0">
                <a:solidFill>
                  <a:srgbClr val="4D4F53"/>
                </a:solidFill>
                <a:latin typeface="Georgia" panose="02040502050405020303" pitchFamily="18" charset="0"/>
              </a:rPr>
              <a:t> quo </a:t>
            </a:r>
            <a:r>
              <a:rPr lang="en-US" sz="1800" b="0" i="0" u="none" strike="noStrike" baseline="0" dirty="0" err="1">
                <a:solidFill>
                  <a:srgbClr val="4D4F53"/>
                </a:solidFill>
                <a:latin typeface="Georgia" panose="02040502050405020303" pitchFamily="18" charset="0"/>
              </a:rPr>
              <a:t>eventius</a:t>
            </a:r>
            <a:r>
              <a:rPr lang="en-US" sz="1800" b="0" i="0" u="none" strike="noStrike" baseline="0" dirty="0">
                <a:solidFill>
                  <a:srgbClr val="4D4F53"/>
                </a:solidFill>
                <a:latin typeface="Georgia" panose="02040502050405020303" pitchFamily="18" charset="0"/>
              </a:rPr>
              <a:t> et </a:t>
            </a:r>
            <a:r>
              <a:rPr lang="en-US" sz="1800" b="0" i="0" u="none" strike="noStrike" baseline="0" dirty="0" err="1">
                <a:solidFill>
                  <a:srgbClr val="4D4F53"/>
                </a:solidFill>
                <a:latin typeface="Georgia" panose="02040502050405020303" pitchFamily="18" charset="0"/>
              </a:rPr>
              <a:t>fuga</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Nectiur</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aliqui</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dolorro</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coratiis</a:t>
            </a:r>
            <a:r>
              <a:rPr lang="en-US"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possint</a:t>
            </a:r>
            <a:r>
              <a:rPr lang="fr-FR" sz="1800" b="0" i="0" u="none" strike="noStrike" baseline="0" dirty="0">
                <a:solidFill>
                  <a:srgbClr val="4D4F53"/>
                </a:solidFill>
                <a:latin typeface="Georgia" panose="02040502050405020303" pitchFamily="18" charset="0"/>
              </a:rPr>
              <a:t>, officient </a:t>
            </a:r>
            <a:r>
              <a:rPr lang="fr-FR" sz="1800" b="0" i="0" u="none" strike="noStrike" baseline="0" dirty="0" err="1">
                <a:solidFill>
                  <a:srgbClr val="4D4F53"/>
                </a:solidFill>
                <a:latin typeface="Georgia" panose="02040502050405020303" pitchFamily="18" charset="0"/>
              </a:rPr>
              <a:t>pre</a:t>
            </a:r>
            <a:r>
              <a:rPr lang="fr-FR" sz="1800" b="0" i="0" u="none" strike="noStrike" baseline="0" dirty="0">
                <a:solidFill>
                  <a:srgbClr val="4D4F53"/>
                </a:solidFill>
                <a:latin typeface="Georgia" panose="02040502050405020303" pitchFamily="18" charset="0"/>
              </a:rPr>
              <a:t> ni </a:t>
            </a:r>
            <a:r>
              <a:rPr lang="fr-FR" sz="1800" b="0" i="0" u="none" strike="noStrike" baseline="0" dirty="0" err="1">
                <a:solidFill>
                  <a:srgbClr val="4D4F53"/>
                </a:solidFill>
                <a:latin typeface="Georgia" panose="02040502050405020303" pitchFamily="18" charset="0"/>
              </a:rPr>
              <a:t>tet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estotas</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moluptus</a:t>
            </a:r>
            <a:r>
              <a:rPr lang="fr-FR" sz="1800" b="0" i="0" u="none" strike="noStrike" baseline="0" dirty="0">
                <a:solidFill>
                  <a:srgbClr val="4D4F53"/>
                </a:solidFill>
                <a:latin typeface="Georgia" panose="02040502050405020303" pitchFamily="18" charset="0"/>
              </a:rPr>
              <a:t>.</a:t>
            </a:r>
          </a:p>
        </p:txBody>
      </p:sp>
    </p:spTree>
    <p:extLst>
      <p:ext uri="{BB962C8B-B14F-4D97-AF65-F5344CB8AC3E}">
        <p14:creationId xmlns:p14="http://schemas.microsoft.com/office/powerpoint/2010/main" val="3407288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 List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137C3E-8382-4038-BF6E-016083EC70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6" name="Text Placeholder 5">
            <a:extLst>
              <a:ext uri="{FF2B5EF4-FFF2-40B4-BE49-F238E27FC236}">
                <a16:creationId xmlns:a16="http://schemas.microsoft.com/office/drawing/2014/main" id="{12B6814E-21FD-4E7B-9029-F587B8A0FAD1}"/>
              </a:ext>
            </a:extLst>
          </p:cNvPr>
          <p:cNvSpPr>
            <a:spLocks noGrp="1"/>
          </p:cNvSpPr>
          <p:nvPr>
            <p:ph type="body" sz="quarter" idx="11" hasCustomPrompt="1"/>
          </p:nvPr>
        </p:nvSpPr>
        <p:spPr>
          <a:xfrm>
            <a:off x="742950" y="2156588"/>
            <a:ext cx="5250346" cy="1754187"/>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en-CA" sz="2200" b="0" i="0" u="none" strike="noStrike" baseline="0" smtClean="0">
                <a:solidFill>
                  <a:schemeClr val="tx2"/>
                </a:solidFill>
                <a:latin typeface="+mj-lt"/>
                <a:ea typeface="STXinwei" panose="020B0503020204020204" pitchFamily="2" charset="-122"/>
              </a:defRPr>
            </a:lvl1pPr>
          </a:lstStyle>
          <a:p>
            <a:r>
              <a:rPr lang="en-CA" sz="2200" b="0" i="0" u="none" strike="noStrike" baseline="0" dirty="0">
                <a:solidFill>
                  <a:srgbClr val="4D4F53"/>
                </a:solidFill>
                <a:latin typeface="Verdana" panose="020B0604030504040204" pitchFamily="34" charset="0"/>
              </a:rPr>
              <a:t>If there’s a subtitle, put it here to make more room for the body copy on the right.</a:t>
            </a:r>
            <a:endParaRPr kumimoji="0" lang="en-CA" sz="2200" b="0" i="0" u="none" strike="noStrike" kern="1200" cap="none" spc="0" normalizeH="0" baseline="0" noProof="0" dirty="0">
              <a:ln>
                <a:noFill/>
              </a:ln>
              <a:solidFill>
                <a:srgbClr val="4D4F53"/>
              </a:solidFill>
              <a:effectLst/>
              <a:uLnTx/>
              <a:uFillTx/>
              <a:latin typeface="Verdana"/>
              <a:ea typeface="+mn-ea"/>
              <a:cs typeface="+mn-cs"/>
            </a:endParaRPr>
          </a:p>
        </p:txBody>
      </p:sp>
      <p:sp>
        <p:nvSpPr>
          <p:cNvPr id="11" name="Text Placeholder 10">
            <a:extLst>
              <a:ext uri="{FF2B5EF4-FFF2-40B4-BE49-F238E27FC236}">
                <a16:creationId xmlns:a16="http://schemas.microsoft.com/office/drawing/2014/main" id="{218E1F93-BB5E-4B44-A0DD-8FEF66598BCB}"/>
              </a:ext>
            </a:extLst>
          </p:cNvPr>
          <p:cNvSpPr>
            <a:spLocks noGrp="1"/>
          </p:cNvSpPr>
          <p:nvPr>
            <p:ph type="body" sz="quarter" idx="12" hasCustomPrompt="1"/>
          </p:nvPr>
        </p:nvSpPr>
        <p:spPr>
          <a:xfrm>
            <a:off x="6096000" y="1219141"/>
            <a:ext cx="5416550" cy="1675061"/>
          </a:xfrm>
        </p:spPr>
        <p:txBody>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baseline="0" smtClean="0"/>
            </a:lvl1pPr>
          </a:lstStyle>
          <a:p>
            <a:r>
              <a:rPr lang="en-US" sz="1800" b="0" i="0" u="none" strike="noStrike" baseline="0" dirty="0" err="1">
                <a:solidFill>
                  <a:srgbClr val="4D4F53"/>
                </a:solidFill>
                <a:latin typeface="Georgia" panose="02040502050405020303" pitchFamily="18" charset="0"/>
              </a:rPr>
              <a:t>Facipsunt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lat</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molectae</a:t>
            </a:r>
            <a:r>
              <a:rPr lang="en-US" sz="1800" b="0" i="0" u="none" strike="noStrike" baseline="0" dirty="0">
                <a:solidFill>
                  <a:srgbClr val="4D4F53"/>
                </a:solidFill>
                <a:latin typeface="Georgia" panose="02040502050405020303" pitchFamily="18" charset="0"/>
              </a:rPr>
              <a:t> nit ad </a:t>
            </a:r>
            <a:r>
              <a:rPr lang="en-US" sz="1800" b="0" i="0" u="none" strike="noStrike" baseline="0" dirty="0" err="1">
                <a:solidFill>
                  <a:srgbClr val="4D4F53"/>
                </a:solidFill>
                <a:latin typeface="Georgia" panose="02040502050405020303" pitchFamily="18" charset="0"/>
              </a:rPr>
              <a:t>utempelesto</a:t>
            </a:r>
            <a:r>
              <a:rPr lang="en-US" sz="1800" b="0" i="0" u="none" strike="noStrike" baseline="0" dirty="0">
                <a:solidFill>
                  <a:srgbClr val="4D4F53"/>
                </a:solidFill>
                <a:latin typeface="Georgia" panose="02040502050405020303" pitchFamily="18" charset="0"/>
              </a:rPr>
              <a:t> </a:t>
            </a:r>
            <a:r>
              <a:rPr lang="pt-BR" sz="1800" b="0" i="0" u="none" strike="noStrike" baseline="0" dirty="0">
                <a:solidFill>
                  <a:srgbClr val="4D4F53"/>
                </a:solidFill>
                <a:latin typeface="Georgia" panose="02040502050405020303" pitchFamily="18" charset="0"/>
              </a:rPr>
              <a:t>berferfernam voluptam ut que nus quam iur </a:t>
            </a:r>
            <a:r>
              <a:rPr lang="fr-FR" sz="1800" b="0" i="0" u="none" strike="noStrike" baseline="0" dirty="0">
                <a:solidFill>
                  <a:srgbClr val="4D4F53"/>
                </a:solidFill>
                <a:latin typeface="Georgia" panose="02040502050405020303" pitchFamily="18" charset="0"/>
              </a:rPr>
              <a:t>re </a:t>
            </a:r>
            <a:r>
              <a:rPr lang="fr-FR" sz="1800" b="0" i="0" u="none" strike="noStrike" baseline="0" dirty="0" err="1">
                <a:solidFill>
                  <a:srgbClr val="4D4F53"/>
                </a:solidFill>
                <a:latin typeface="Georgia" panose="02040502050405020303" pitchFamily="18" charset="0"/>
              </a:rPr>
              <a:t>assunt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elligent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estruptatem</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quamet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aut</a:t>
            </a:r>
            <a:r>
              <a:rPr lang="fr-FR" sz="1800" b="0" i="0" u="none" strike="noStrike" baseline="0" dirty="0">
                <a:solidFill>
                  <a:srgbClr val="4D4F53"/>
                </a:solidFill>
                <a:latin typeface="Georgia" panose="02040502050405020303" pitchFamily="18" charset="0"/>
              </a:rPr>
              <a:t> quo </a:t>
            </a:r>
            <a:r>
              <a:rPr lang="en-US" sz="1800" b="0" i="0" u="none" strike="noStrike" baseline="0" dirty="0" err="1">
                <a:solidFill>
                  <a:srgbClr val="4D4F53"/>
                </a:solidFill>
                <a:latin typeface="Georgia" panose="02040502050405020303" pitchFamily="18" charset="0"/>
              </a:rPr>
              <a:t>eventius</a:t>
            </a:r>
            <a:r>
              <a:rPr lang="en-US" sz="1800" b="0" i="0" u="none" strike="noStrike" baseline="0" dirty="0">
                <a:solidFill>
                  <a:srgbClr val="4D4F53"/>
                </a:solidFill>
                <a:latin typeface="Georgia" panose="02040502050405020303" pitchFamily="18" charset="0"/>
              </a:rPr>
              <a:t> et </a:t>
            </a:r>
            <a:r>
              <a:rPr lang="en-US" sz="1800" b="0" i="0" u="none" strike="noStrike" baseline="0" dirty="0" err="1">
                <a:solidFill>
                  <a:srgbClr val="4D4F53"/>
                </a:solidFill>
                <a:latin typeface="Georgia" panose="02040502050405020303" pitchFamily="18" charset="0"/>
              </a:rPr>
              <a:t>fuga</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Nectiur</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aliqui</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dolorro</a:t>
            </a:r>
            <a:r>
              <a:rPr lang="en-US" sz="1800" b="0" i="0" u="none" strike="noStrike" baseline="0" dirty="0">
                <a:solidFill>
                  <a:srgbClr val="4D4F53"/>
                </a:solidFill>
                <a:latin typeface="Georgia" panose="02040502050405020303" pitchFamily="18" charset="0"/>
              </a:rPr>
              <a:t> </a:t>
            </a:r>
            <a:r>
              <a:rPr lang="en-US" sz="1800" b="0" i="0" u="none" strike="noStrike" baseline="0" dirty="0" err="1">
                <a:solidFill>
                  <a:srgbClr val="4D4F53"/>
                </a:solidFill>
                <a:latin typeface="Georgia" panose="02040502050405020303" pitchFamily="18" charset="0"/>
              </a:rPr>
              <a:t>coratiis</a:t>
            </a:r>
            <a:r>
              <a:rPr lang="en-US"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possint</a:t>
            </a:r>
            <a:r>
              <a:rPr lang="fr-FR" sz="1800" b="0" i="0" u="none" strike="noStrike" baseline="0" dirty="0">
                <a:solidFill>
                  <a:srgbClr val="4D4F53"/>
                </a:solidFill>
                <a:latin typeface="Georgia" panose="02040502050405020303" pitchFamily="18" charset="0"/>
              </a:rPr>
              <a:t>, officient </a:t>
            </a:r>
            <a:r>
              <a:rPr lang="fr-FR" sz="1800" b="0" i="0" u="none" strike="noStrike" baseline="0" dirty="0" err="1">
                <a:solidFill>
                  <a:srgbClr val="4D4F53"/>
                </a:solidFill>
                <a:latin typeface="Georgia" panose="02040502050405020303" pitchFamily="18" charset="0"/>
              </a:rPr>
              <a:t>pre</a:t>
            </a:r>
            <a:r>
              <a:rPr lang="fr-FR" sz="1800" b="0" i="0" u="none" strike="noStrike" baseline="0" dirty="0">
                <a:solidFill>
                  <a:srgbClr val="4D4F53"/>
                </a:solidFill>
                <a:latin typeface="Georgia" panose="02040502050405020303" pitchFamily="18" charset="0"/>
              </a:rPr>
              <a:t> ni </a:t>
            </a:r>
            <a:r>
              <a:rPr lang="fr-FR" sz="1800" b="0" i="0" u="none" strike="noStrike" baseline="0" dirty="0" err="1">
                <a:solidFill>
                  <a:srgbClr val="4D4F53"/>
                </a:solidFill>
                <a:latin typeface="Georgia" panose="02040502050405020303" pitchFamily="18" charset="0"/>
              </a:rPr>
              <a:t>tet</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estotas</a:t>
            </a:r>
            <a:r>
              <a:rPr lang="fr-FR" sz="1800" b="0" i="0" u="none" strike="noStrike" baseline="0" dirty="0">
                <a:solidFill>
                  <a:srgbClr val="4D4F53"/>
                </a:solidFill>
                <a:latin typeface="Georgia" panose="02040502050405020303" pitchFamily="18" charset="0"/>
              </a:rPr>
              <a:t> </a:t>
            </a:r>
            <a:r>
              <a:rPr lang="fr-FR" sz="1800" b="0" i="0" u="none" strike="noStrike" baseline="0" dirty="0" err="1">
                <a:solidFill>
                  <a:srgbClr val="4D4F53"/>
                </a:solidFill>
                <a:latin typeface="Georgia" panose="02040502050405020303" pitchFamily="18" charset="0"/>
              </a:rPr>
              <a:t>moluptus</a:t>
            </a:r>
            <a:r>
              <a:rPr lang="fr-FR" sz="1800" b="0" i="0" u="none" strike="noStrike" baseline="0" dirty="0">
                <a:solidFill>
                  <a:srgbClr val="4D4F53"/>
                </a:solidFill>
                <a:latin typeface="Georgia" panose="02040502050405020303" pitchFamily="18" charset="0"/>
              </a:rPr>
              <a:t>.</a:t>
            </a:r>
          </a:p>
          <a:p>
            <a:endParaRPr lang="fr-FR" sz="1800" b="0" i="0" u="none" strike="noStrike" baseline="0" dirty="0">
              <a:solidFill>
                <a:srgbClr val="4D4F53"/>
              </a:solidFill>
              <a:latin typeface="Georgia" panose="02040502050405020303" pitchFamily="18" charset="0"/>
            </a:endParaRPr>
          </a:p>
        </p:txBody>
      </p:sp>
      <p:pic>
        <p:nvPicPr>
          <p:cNvPr id="7" name="Picture 6">
            <a:extLst>
              <a:ext uri="{FF2B5EF4-FFF2-40B4-BE49-F238E27FC236}">
                <a16:creationId xmlns:a16="http://schemas.microsoft.com/office/drawing/2014/main" id="{7847A3A8-3821-4AD1-93CB-3419046F0C9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66700" y="6305549"/>
            <a:ext cx="222123" cy="291275"/>
          </a:xfrm>
          <a:prstGeom prst="rect">
            <a:avLst/>
          </a:prstGeom>
        </p:spPr>
      </p:pic>
      <p:sp>
        <p:nvSpPr>
          <p:cNvPr id="9" name="Text Placeholder 2">
            <a:extLst>
              <a:ext uri="{FF2B5EF4-FFF2-40B4-BE49-F238E27FC236}">
                <a16:creationId xmlns:a16="http://schemas.microsoft.com/office/drawing/2014/main" id="{8D03E972-533C-4E83-B14E-A99FE48EF31C}"/>
              </a:ext>
            </a:extLst>
          </p:cNvPr>
          <p:cNvSpPr>
            <a:spLocks noGrp="1"/>
          </p:cNvSpPr>
          <p:nvPr>
            <p:ph type="body" sz="quarter" idx="10" hasCustomPrompt="1"/>
          </p:nvPr>
        </p:nvSpPr>
        <p:spPr>
          <a:xfrm>
            <a:off x="749300" y="1209894"/>
            <a:ext cx="5250345" cy="88735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2400" b="1">
                <a:solidFill>
                  <a:schemeClr val="accent1"/>
                </a:solidFill>
                <a:latin typeface="+mj-lt"/>
              </a:defRPr>
            </a:lvl1pPr>
          </a:lstStyle>
          <a:p>
            <a:pPr lvl="0"/>
            <a:r>
              <a:rPr lang="en-CA" dirty="0"/>
              <a:t>Slide main title for a text-only page.</a:t>
            </a:r>
          </a:p>
        </p:txBody>
      </p:sp>
      <p:sp>
        <p:nvSpPr>
          <p:cNvPr id="10" name="Text Placeholder 9">
            <a:extLst>
              <a:ext uri="{FF2B5EF4-FFF2-40B4-BE49-F238E27FC236}">
                <a16:creationId xmlns:a16="http://schemas.microsoft.com/office/drawing/2014/main" id="{0989BFD1-CDCE-4826-83F2-BD918E212345}"/>
              </a:ext>
            </a:extLst>
          </p:cNvPr>
          <p:cNvSpPr>
            <a:spLocks noGrp="1"/>
          </p:cNvSpPr>
          <p:nvPr>
            <p:ph type="body" sz="quarter" idx="13" hasCustomPrompt="1"/>
          </p:nvPr>
        </p:nvSpPr>
        <p:spPr>
          <a:xfrm>
            <a:off x="6096000" y="2944347"/>
            <a:ext cx="5416550" cy="966428"/>
          </a:xfrm>
        </p:spPr>
        <p:txBody>
          <a:bodyPr/>
          <a:lstStyle>
            <a:lvl1pPr marL="0" indent="0">
              <a:buFontTx/>
              <a:buNone/>
              <a:defRPr sz="1800"/>
            </a:lvl1pPr>
            <a:lvl5pPr marL="228600" indent="-228600">
              <a:defRPr/>
            </a:lvl5pPr>
          </a:lstStyle>
          <a:p>
            <a:pPr lvl="4"/>
            <a:r>
              <a:rPr lang="en-US" dirty="0"/>
              <a:t>Small bulleted list item 1 – choose direct formatting for bullets on the Home tab</a:t>
            </a:r>
          </a:p>
          <a:p>
            <a:pPr lvl="4"/>
            <a:r>
              <a:rPr lang="en-US" dirty="0"/>
              <a:t>Small bulleted list item 2</a:t>
            </a:r>
          </a:p>
        </p:txBody>
      </p:sp>
      <p:sp>
        <p:nvSpPr>
          <p:cNvPr id="12" name="Text Placeholder 9">
            <a:extLst>
              <a:ext uri="{FF2B5EF4-FFF2-40B4-BE49-F238E27FC236}">
                <a16:creationId xmlns:a16="http://schemas.microsoft.com/office/drawing/2014/main" id="{8F1F36B8-E941-4ABD-AD25-BC0B16B882E4}"/>
              </a:ext>
            </a:extLst>
          </p:cNvPr>
          <p:cNvSpPr>
            <a:spLocks noGrp="1"/>
          </p:cNvSpPr>
          <p:nvPr>
            <p:ph type="body" sz="quarter" idx="14" hasCustomPrompt="1"/>
          </p:nvPr>
        </p:nvSpPr>
        <p:spPr>
          <a:xfrm>
            <a:off x="6096000" y="3956619"/>
            <a:ext cx="5416550" cy="1016762"/>
          </a:xfrm>
        </p:spPr>
        <p:txBody>
          <a:bodyPr/>
          <a:lstStyle>
            <a:lvl1pPr marL="0" indent="0">
              <a:buFontTx/>
              <a:buNone/>
              <a:defRPr sz="1800"/>
            </a:lvl1pPr>
            <a:lvl5pPr marL="342900" marR="0" indent="-342900" algn="l" defTabSz="914400" rtl="0" eaLnBrk="1" fontAlgn="auto" latinLnBrk="0" hangingPunct="1">
              <a:lnSpc>
                <a:spcPct val="90000"/>
              </a:lnSpc>
              <a:spcBef>
                <a:spcPts val="500"/>
              </a:spcBef>
              <a:spcAft>
                <a:spcPts val="0"/>
              </a:spcAft>
              <a:buClr>
                <a:schemeClr val="accent2"/>
              </a:buClr>
              <a:buSzTx/>
              <a:buFont typeface="+mj-lt"/>
              <a:buAutoNum type="arabicPeriod"/>
              <a:tabLst/>
              <a:defRPr/>
            </a:lvl5pPr>
          </a:lstStyle>
          <a:p>
            <a:pPr marL="342900" marR="0" lvl="4" indent="-342900" algn="l" defTabSz="914400" rtl="0" eaLnBrk="1" fontAlgn="auto" latinLnBrk="0" hangingPunct="1">
              <a:lnSpc>
                <a:spcPct val="90000"/>
              </a:lnSpc>
              <a:spcBef>
                <a:spcPts val="500"/>
              </a:spcBef>
              <a:spcAft>
                <a:spcPts val="0"/>
              </a:spcAft>
              <a:buClr>
                <a:schemeClr val="accent2"/>
              </a:buClr>
              <a:buSzTx/>
              <a:buFont typeface="+mj-lt"/>
              <a:buAutoNum type="arabicPeriod"/>
              <a:tabLst/>
              <a:defRPr/>
            </a:pPr>
            <a:r>
              <a:rPr lang="en-US" dirty="0"/>
              <a:t>Small numbered list item 1 – choose direct formatting for bullets on the Home tab</a:t>
            </a:r>
          </a:p>
          <a:p>
            <a:pPr lvl="4"/>
            <a:r>
              <a:rPr lang="en-US" dirty="0"/>
              <a:t>Small numbered list item 2</a:t>
            </a:r>
          </a:p>
        </p:txBody>
      </p:sp>
    </p:spTree>
    <p:extLst>
      <p:ext uri="{BB962C8B-B14F-4D97-AF65-F5344CB8AC3E}">
        <p14:creationId xmlns:p14="http://schemas.microsoft.com/office/powerpoint/2010/main" val="2262126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26E01E-AAA7-45B4-9A6B-29B131ACDCCD}"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424359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5D7771-F70B-42C4-B3A3-50304158B48A}"/>
              </a:ext>
            </a:extLst>
          </p:cNvPr>
          <p:cNvSpPr>
            <a:spLocks noGrp="1"/>
          </p:cNvSpPr>
          <p:nvPr>
            <p:ph type="body" sz="quarter" idx="10" hasCustomPrompt="1"/>
          </p:nvPr>
        </p:nvSpPr>
        <p:spPr>
          <a:xfrm>
            <a:off x="369719" y="5228897"/>
            <a:ext cx="11072812" cy="49371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latin typeface="+mj-lt"/>
              </a:defRPr>
            </a:lvl1pPr>
          </a:lstStyle>
          <a:p>
            <a:pPr lvl="0"/>
            <a:r>
              <a:rPr lang="en-CA" dirty="0"/>
              <a:t>Presenter Name</a:t>
            </a:r>
          </a:p>
        </p:txBody>
      </p:sp>
      <p:sp>
        <p:nvSpPr>
          <p:cNvPr id="4" name="Text Placeholder 3">
            <a:extLst>
              <a:ext uri="{FF2B5EF4-FFF2-40B4-BE49-F238E27FC236}">
                <a16:creationId xmlns:a16="http://schemas.microsoft.com/office/drawing/2014/main" id="{A582C0F4-DC12-4B3B-96D9-59820C6C8278}"/>
              </a:ext>
            </a:extLst>
          </p:cNvPr>
          <p:cNvSpPr>
            <a:spLocks noGrp="1"/>
          </p:cNvSpPr>
          <p:nvPr>
            <p:ph type="body" sz="quarter" idx="11" hasCustomPrompt="1"/>
          </p:nvPr>
        </p:nvSpPr>
        <p:spPr>
          <a:xfrm>
            <a:off x="369975" y="5722938"/>
            <a:ext cx="3536950" cy="493712"/>
          </a:xfrm>
        </p:spPr>
        <p:txBody>
          <a:bodyPr>
            <a:normAutofit/>
          </a:bodyPr>
          <a:lstStyle>
            <a:lvl1pPr marL="0" indent="0">
              <a:buFontTx/>
              <a:buNone/>
              <a:defRPr sz="1800">
                <a:solidFill>
                  <a:schemeClr val="accent3"/>
                </a:solidFill>
                <a:latin typeface="+mj-lt"/>
              </a:defRPr>
            </a:lvl1pPr>
          </a:lstStyle>
          <a:p>
            <a:pPr lvl="0"/>
            <a:r>
              <a:rPr lang="en-US" dirty="0"/>
              <a:t>555-555-5555</a:t>
            </a:r>
          </a:p>
        </p:txBody>
      </p:sp>
    </p:spTree>
    <p:extLst>
      <p:ext uri="{BB962C8B-B14F-4D97-AF65-F5344CB8AC3E}">
        <p14:creationId xmlns:p14="http://schemas.microsoft.com/office/powerpoint/2010/main" val="252726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26E01E-AAA7-45B4-9A6B-29B131ACDCCD}" type="datetimeFigureOut">
              <a:rPr lang="en-CA" smtClean="0"/>
              <a:t>2024-02-02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25420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556987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26E01E-AAA7-45B4-9A6B-29B131ACDCCD}" type="datetimeFigureOut">
              <a:rPr lang="en-CA" smtClean="0"/>
              <a:t>2024-02-02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755965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26E01E-AAA7-45B4-9A6B-29B131ACDCCD}" type="datetimeFigureOut">
              <a:rPr lang="en-CA" smtClean="0"/>
              <a:t>2024-02-02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807757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26E01E-AAA7-45B4-9A6B-29B131ACDCCD}" type="datetimeFigureOut">
              <a:rPr lang="en-CA" smtClean="0"/>
              <a:t>2024-02-02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127065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3476724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26E01E-AAA7-45B4-9A6B-29B131ACDCCD}" type="datetimeFigureOut">
              <a:rPr lang="en-CA" smtClean="0"/>
              <a:t>2024-02-02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D3FD77E-0B2B-4CFA-BA7D-D66E98D42830}" type="slidenum">
              <a:rPr lang="en-CA" smtClean="0"/>
              <a:t>‹#›</a:t>
            </a:fld>
            <a:endParaRPr lang="en-CA"/>
          </a:p>
        </p:txBody>
      </p:sp>
    </p:spTree>
    <p:extLst>
      <p:ext uri="{BB962C8B-B14F-4D97-AF65-F5344CB8AC3E}">
        <p14:creationId xmlns:p14="http://schemas.microsoft.com/office/powerpoint/2010/main" val="255773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126E01E-AAA7-45B4-9A6B-29B131ACDCCD}" type="datetimeFigureOut">
              <a:rPr lang="en-CA" smtClean="0"/>
              <a:t>2024-02-02</a:t>
            </a:fld>
            <a:endParaRPr lang="en-CA"/>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CA"/>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D3FD77E-0B2B-4CFA-BA7D-D66E98D42830}" type="slidenum">
              <a:rPr lang="en-CA" smtClean="0"/>
              <a:t>‹#›</a:t>
            </a:fld>
            <a:endParaRPr lang="en-CA"/>
          </a:p>
        </p:txBody>
      </p:sp>
    </p:spTree>
    <p:extLst>
      <p:ext uri="{BB962C8B-B14F-4D97-AF65-F5344CB8AC3E}">
        <p14:creationId xmlns:p14="http://schemas.microsoft.com/office/powerpoint/2010/main" val="3567728981"/>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www.automatedbuildings.com/news/jan10/articles/bredeson/091227123808bredeson.htm" TargetMode="External"/><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 Id="rId5" Type="http://schemas.openxmlformats.org/officeDocument/2006/relationships/image" Target="../media/image38.pn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93AD2-A4C4-CA7F-DE60-4B65A49FEABE}"/>
              </a:ext>
            </a:extLst>
          </p:cNvPr>
          <p:cNvSpPr>
            <a:spLocks noGrp="1"/>
          </p:cNvSpPr>
          <p:nvPr>
            <p:ph type="ctrTitle"/>
          </p:nvPr>
        </p:nvSpPr>
        <p:spPr/>
        <p:txBody>
          <a:bodyPr/>
          <a:lstStyle/>
          <a:p>
            <a:r>
              <a:rPr lang="en-US" dirty="0">
                <a:latin typeface="Segoe UI" panose="020B0502040204020203" pitchFamily="34" charset="0"/>
                <a:cs typeface="Segoe UI" panose="020B0502040204020203" pitchFamily="34" charset="0"/>
              </a:rPr>
              <a:t>EDO’s = Jack of all Trades + Sustainability Experts?</a:t>
            </a:r>
            <a:endParaRPr lang="en-CA" dirty="0">
              <a:latin typeface="Segoe UI" panose="020B0502040204020203" pitchFamily="34" charset="0"/>
              <a:cs typeface="Segoe UI" panose="020B0502040204020203" pitchFamily="34" charset="0"/>
            </a:endParaRPr>
          </a:p>
        </p:txBody>
      </p:sp>
      <p:sp>
        <p:nvSpPr>
          <p:cNvPr id="3" name="Subtitle 2">
            <a:extLst>
              <a:ext uri="{FF2B5EF4-FFF2-40B4-BE49-F238E27FC236}">
                <a16:creationId xmlns:a16="http://schemas.microsoft.com/office/drawing/2014/main" id="{158D7837-EA4A-4F27-F6F1-45A7CD5E8CE6}"/>
              </a:ext>
            </a:extLst>
          </p:cNvPr>
          <p:cNvSpPr>
            <a:spLocks noGrp="1"/>
          </p:cNvSpPr>
          <p:nvPr>
            <p:ph type="subTitle" idx="1"/>
          </p:nvPr>
        </p:nvSpPr>
        <p:spPr/>
        <p:txBody>
          <a:bodyPr/>
          <a:lstStyle/>
          <a:p>
            <a:r>
              <a:rPr lang="en-US" dirty="0">
                <a:latin typeface="Segoe UI" panose="020B0502040204020203" pitchFamily="34" charset="0"/>
                <a:cs typeface="Segoe UI" panose="020B0502040204020203" pitchFamily="34" charset="0"/>
              </a:rPr>
              <a:t>EDCO Conference 2024</a:t>
            </a:r>
          </a:p>
          <a:p>
            <a:r>
              <a:rPr lang="en-US" dirty="0" err="1">
                <a:latin typeface="Segoe UI" panose="020B0502040204020203" pitchFamily="34" charset="0"/>
                <a:cs typeface="Segoe UI" panose="020B0502040204020203" pitchFamily="34" charset="0"/>
              </a:rPr>
              <a:t>ConnectiON</a:t>
            </a:r>
            <a:r>
              <a:rPr lang="en-US" dirty="0">
                <a:latin typeface="Segoe UI" panose="020B0502040204020203" pitchFamily="34" charset="0"/>
                <a:cs typeface="Segoe UI" panose="020B0502040204020203" pitchFamily="34" charset="0"/>
              </a:rPr>
              <a:t> Building Ontario Together!</a:t>
            </a:r>
            <a:endParaRPr lang="en-CA"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87868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3983-5799-48F2-9262-E3B5E8176EFD}"/>
              </a:ext>
            </a:extLst>
          </p:cNvPr>
          <p:cNvSpPr>
            <a:spLocks noGrp="1"/>
          </p:cNvSpPr>
          <p:nvPr>
            <p:ph type="ctrTitle"/>
          </p:nvPr>
        </p:nvSpPr>
        <p:spPr>
          <a:xfrm>
            <a:off x="1524000" y="2667000"/>
            <a:ext cx="9144000" cy="1749673"/>
          </a:xfrm>
        </p:spPr>
        <p:txBody>
          <a:bodyPr>
            <a:normAutofit fontScale="90000"/>
          </a:bodyPr>
          <a:lstStyle/>
          <a:p>
            <a:r>
              <a:rPr lang="en-CA" dirty="0"/>
              <a:t>Affordably &amp; Credibly Reaching </a:t>
            </a:r>
            <a:br>
              <a:rPr lang="en-CA" dirty="0"/>
            </a:br>
            <a:r>
              <a:rPr lang="en-CA" dirty="0"/>
              <a:t>Sustainability Goals</a:t>
            </a:r>
          </a:p>
        </p:txBody>
      </p:sp>
      <p:sp>
        <p:nvSpPr>
          <p:cNvPr id="3" name="Subtitle 2">
            <a:extLst>
              <a:ext uri="{FF2B5EF4-FFF2-40B4-BE49-F238E27FC236}">
                <a16:creationId xmlns:a16="http://schemas.microsoft.com/office/drawing/2014/main" id="{EEEA6F8F-4B43-47AD-8942-BB353FD23321}"/>
              </a:ext>
            </a:extLst>
          </p:cNvPr>
          <p:cNvSpPr>
            <a:spLocks noGrp="1"/>
          </p:cNvSpPr>
          <p:nvPr>
            <p:ph type="subTitle" idx="1"/>
          </p:nvPr>
        </p:nvSpPr>
        <p:spPr>
          <a:xfrm>
            <a:off x="1447800" y="4508748"/>
            <a:ext cx="9296400" cy="1053852"/>
          </a:xfrm>
        </p:spPr>
        <p:txBody>
          <a:bodyPr/>
          <a:lstStyle/>
          <a:p>
            <a:r>
              <a:rPr lang="en-CA" dirty="0"/>
              <a:t>EDCO Conference 2024</a:t>
            </a:r>
          </a:p>
        </p:txBody>
      </p:sp>
    </p:spTree>
    <p:extLst>
      <p:ext uri="{BB962C8B-B14F-4D97-AF65-F5344CB8AC3E}">
        <p14:creationId xmlns:p14="http://schemas.microsoft.com/office/powerpoint/2010/main" val="1813545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a:xfrm>
            <a:off x="749533" y="762000"/>
            <a:ext cx="5290540" cy="411248"/>
          </a:xfrm>
        </p:spPr>
        <p:txBody>
          <a:bodyPr>
            <a:noAutofit/>
          </a:bodyPr>
          <a:lstStyle/>
          <a:p>
            <a:r>
              <a:rPr lang="en-CA" sz="2800" dirty="0"/>
              <a:t>Agenda</a:t>
            </a:r>
          </a:p>
        </p:txBody>
      </p:sp>
      <p:sp>
        <p:nvSpPr>
          <p:cNvPr id="10" name="Text Placeholder 4">
            <a:extLst>
              <a:ext uri="{FF2B5EF4-FFF2-40B4-BE49-F238E27FC236}">
                <a16:creationId xmlns:a16="http://schemas.microsoft.com/office/drawing/2014/main" id="{C4C3B1EE-7E3D-BC4F-8CCA-993CF9C4FC42}"/>
              </a:ext>
            </a:extLst>
          </p:cNvPr>
          <p:cNvSpPr txBox="1">
            <a:spLocks/>
          </p:cNvSpPr>
          <p:nvPr/>
        </p:nvSpPr>
        <p:spPr>
          <a:xfrm>
            <a:off x="805459" y="1371600"/>
            <a:ext cx="6549846" cy="4267200"/>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kern="1200" baseline="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Purpose:</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CA" sz="2400" b="0" i="0" u="none" strike="noStrike" kern="1200" cap="none" spc="0" normalizeH="0" baseline="0" noProof="0" dirty="0">
                <a:ln>
                  <a:noFill/>
                </a:ln>
                <a:solidFill>
                  <a:srgbClr val="4D4F53"/>
                </a:solidFill>
                <a:effectLst/>
                <a:uLnTx/>
                <a:uFillTx/>
                <a:latin typeface="Georgia"/>
                <a:ea typeface="+mn-ea"/>
                <a:cs typeface="+mn-cs"/>
              </a:rPr>
              <a:t>Outline a proven profitable path to improve your environmental footprint</a:t>
            </a:r>
            <a:endParaRPr kumimoji="0" lang="en-US" sz="2400" b="0" i="0" u="none" strike="noStrike" kern="1200" cap="none" spc="0" normalizeH="0" baseline="0" noProof="0" dirty="0">
              <a:ln>
                <a:noFill/>
              </a:ln>
              <a:solidFill>
                <a:srgbClr val="4D4F53"/>
              </a:solidFill>
              <a:effectLst/>
              <a:uLnTx/>
              <a:uFillTx/>
              <a:latin typeface="Georgia"/>
              <a:ea typeface="+mn-ea"/>
              <a:cs typeface="+mn-cs"/>
            </a:endParaRP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Process:</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Introduction </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Approach</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Case Studies</a:t>
            </a: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r>
              <a:rPr kumimoji="0" lang="en-US" sz="2400" b="1" i="0" u="none" strike="noStrike" kern="1200" cap="none" spc="0" normalizeH="0" baseline="0" noProof="0" dirty="0">
                <a:ln>
                  <a:noFill/>
                </a:ln>
                <a:solidFill>
                  <a:srgbClr val="00B2A9"/>
                </a:solidFill>
                <a:effectLst/>
                <a:uLnTx/>
                <a:uFillTx/>
                <a:latin typeface="Georgia"/>
                <a:ea typeface="+mn-ea"/>
                <a:cs typeface="+mn-cs"/>
              </a:rPr>
              <a:t>Payoff:</a:t>
            </a:r>
          </a:p>
          <a:p>
            <a:pPr marL="1028700" marR="0" lvl="1"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Higher </a:t>
            </a:r>
            <a:r>
              <a:rPr lang="en-US" dirty="0">
                <a:solidFill>
                  <a:srgbClr val="4D4F53"/>
                </a:solidFill>
                <a:latin typeface="Georgia"/>
              </a:rPr>
              <a:t>margins,</a:t>
            </a:r>
            <a:r>
              <a:rPr kumimoji="0" lang="en-US" sz="2400" b="0" i="0" u="none" strike="noStrike" kern="1200" cap="none" spc="0" normalizeH="0" baseline="0" noProof="0" dirty="0">
                <a:ln>
                  <a:noFill/>
                </a:ln>
                <a:solidFill>
                  <a:srgbClr val="4D4F53"/>
                </a:solidFill>
                <a:effectLst/>
                <a:uLnTx/>
                <a:uFillTx/>
                <a:latin typeface="Georgia"/>
                <a:ea typeface="+mn-ea"/>
                <a:cs typeface="+mn-cs"/>
              </a:rPr>
              <a:t> smaller footprints, and Brand stewardship </a:t>
            </a:r>
          </a:p>
          <a:p>
            <a:pPr marL="0" marR="0" lvl="0" indent="0" algn="l" defTabSz="914400" rtl="0" eaLnBrk="1" fontAlgn="auto" latinLnBrk="0" hangingPunct="1">
              <a:lnSpc>
                <a:spcPct val="90000"/>
              </a:lnSpc>
              <a:spcBef>
                <a:spcPts val="1000"/>
              </a:spcBef>
              <a:spcAft>
                <a:spcPts val="0"/>
              </a:spcAft>
              <a:buClr>
                <a:srgbClr val="00B2A9"/>
              </a:buClr>
              <a:buSzTx/>
              <a:buFontTx/>
              <a:buNone/>
              <a:tabLst/>
              <a:defRPr/>
            </a:pPr>
            <a:endParaRPr kumimoji="0" lang="en-US" sz="2000" b="0" i="0" u="none" strike="noStrike" kern="1200" cap="none" spc="0" normalizeH="0" baseline="0" noProof="0" dirty="0">
              <a:ln>
                <a:noFill/>
              </a:ln>
              <a:solidFill>
                <a:srgbClr val="4D4F53"/>
              </a:solidFill>
              <a:effectLst/>
              <a:uLnTx/>
              <a:uFillTx/>
              <a:latin typeface="Georgia"/>
              <a:ea typeface="+mn-ea"/>
              <a:cs typeface="+mn-cs"/>
            </a:endParaRPr>
          </a:p>
        </p:txBody>
      </p:sp>
      <p:pic>
        <p:nvPicPr>
          <p:cNvPr id="14" name="Picture 4" descr="ksc-83pc-0803">
            <a:extLst>
              <a:ext uri="{FF2B5EF4-FFF2-40B4-BE49-F238E27FC236}">
                <a16:creationId xmlns:a16="http://schemas.microsoft.com/office/drawing/2014/main" id="{1048C3F1-48B5-488A-B2D4-081DF3685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305" y="769403"/>
            <a:ext cx="4684295" cy="593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ksc-97pc-1728">
            <a:extLst>
              <a:ext uri="{FF2B5EF4-FFF2-40B4-BE49-F238E27FC236}">
                <a16:creationId xmlns:a16="http://schemas.microsoft.com/office/drawing/2014/main" id="{5CDB0F6E-445F-4379-9157-B91AA696B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5" t="14590"/>
          <a:stretch>
            <a:fillRect/>
          </a:stretch>
        </p:blipFill>
        <p:spPr>
          <a:xfrm>
            <a:off x="9693693" y="5352192"/>
            <a:ext cx="2345907" cy="1353408"/>
          </a:xfrm>
          <a:prstGeom prst="rect">
            <a:avLst/>
          </a:prstGeom>
          <a:noFill/>
        </p:spPr>
      </p:pic>
      <p:pic>
        <p:nvPicPr>
          <p:cNvPr id="4" name="Picture 3">
            <a:extLst>
              <a:ext uri="{FF2B5EF4-FFF2-40B4-BE49-F238E27FC236}">
                <a16:creationId xmlns:a16="http://schemas.microsoft.com/office/drawing/2014/main" id="{692F6675-6B51-4BFC-8402-301AFC9D39C2}"/>
              </a:ext>
            </a:extLst>
          </p:cNvPr>
          <p:cNvPicPr>
            <a:picLocks noChangeAspect="1"/>
          </p:cNvPicPr>
          <p:nvPr/>
        </p:nvPicPr>
        <p:blipFill>
          <a:blip r:embed="rId4"/>
          <a:stretch>
            <a:fillRect/>
          </a:stretch>
        </p:blipFill>
        <p:spPr>
          <a:xfrm>
            <a:off x="609600" y="5571646"/>
            <a:ext cx="4328535" cy="1133954"/>
          </a:xfrm>
          <a:prstGeom prst="rect">
            <a:avLst/>
          </a:prstGeom>
        </p:spPr>
      </p:pic>
      <p:pic>
        <p:nvPicPr>
          <p:cNvPr id="5" name="Picture 4">
            <a:extLst>
              <a:ext uri="{FF2B5EF4-FFF2-40B4-BE49-F238E27FC236}">
                <a16:creationId xmlns:a16="http://schemas.microsoft.com/office/drawing/2014/main" id="{E08D3794-303F-45B1-845A-7D31940BAFCF}"/>
              </a:ext>
            </a:extLst>
          </p:cNvPr>
          <p:cNvPicPr>
            <a:picLocks noChangeAspect="1"/>
          </p:cNvPicPr>
          <p:nvPr/>
        </p:nvPicPr>
        <p:blipFill>
          <a:blip r:embed="rId5"/>
          <a:stretch>
            <a:fillRect/>
          </a:stretch>
        </p:blipFill>
        <p:spPr>
          <a:xfrm>
            <a:off x="5105400" y="5589727"/>
            <a:ext cx="2133600" cy="1115873"/>
          </a:xfrm>
          <a:prstGeom prst="rect">
            <a:avLst/>
          </a:prstGeom>
        </p:spPr>
      </p:pic>
    </p:spTree>
    <p:extLst>
      <p:ext uri="{BB962C8B-B14F-4D97-AF65-F5344CB8AC3E}">
        <p14:creationId xmlns:p14="http://schemas.microsoft.com/office/powerpoint/2010/main" val="599955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544305-A712-3BDF-C10C-B3D7E1555162}"/>
              </a:ext>
            </a:extLst>
          </p:cNvPr>
          <p:cNvPicPr>
            <a:picLocks noChangeAspect="1"/>
          </p:cNvPicPr>
          <p:nvPr/>
        </p:nvPicPr>
        <p:blipFill rotWithShape="1">
          <a:blip r:embed="rId2"/>
          <a:srcRect t="15246"/>
          <a:stretch/>
        </p:blipFill>
        <p:spPr>
          <a:xfrm>
            <a:off x="5410200" y="3201891"/>
            <a:ext cx="6781800" cy="3656109"/>
          </a:xfrm>
          <a:prstGeom prst="rect">
            <a:avLst/>
          </a:prstGeom>
        </p:spPr>
      </p:pic>
      <p:sp>
        <p:nvSpPr>
          <p:cNvPr id="2" name="Text Placeholder 1">
            <a:extLst>
              <a:ext uri="{FF2B5EF4-FFF2-40B4-BE49-F238E27FC236}">
                <a16:creationId xmlns:a16="http://schemas.microsoft.com/office/drawing/2014/main" id="{83BC33DC-042C-45F2-9F8B-8CA0774F9B70}"/>
              </a:ext>
            </a:extLst>
          </p:cNvPr>
          <p:cNvSpPr>
            <a:spLocks noGrp="1"/>
          </p:cNvSpPr>
          <p:nvPr>
            <p:ph type="body" sz="quarter" idx="11"/>
          </p:nvPr>
        </p:nvSpPr>
        <p:spPr>
          <a:xfrm>
            <a:off x="76200" y="262475"/>
            <a:ext cx="11277600" cy="411248"/>
          </a:xfrm>
        </p:spPr>
        <p:txBody>
          <a:bodyPr>
            <a:noAutofit/>
          </a:bodyPr>
          <a:lstStyle/>
          <a:p>
            <a:r>
              <a:rPr lang="en-CA" sz="2800" dirty="0"/>
              <a:t>Case Study: </a:t>
            </a:r>
            <a:r>
              <a:rPr lang="en-CA" sz="2800" b="0" dirty="0"/>
              <a:t>Small facility (”Walk the Walk”)</a:t>
            </a:r>
          </a:p>
        </p:txBody>
      </p:sp>
      <p:pic>
        <p:nvPicPr>
          <p:cNvPr id="4" name="Picture 3">
            <a:extLst>
              <a:ext uri="{FF2B5EF4-FFF2-40B4-BE49-F238E27FC236}">
                <a16:creationId xmlns:a16="http://schemas.microsoft.com/office/drawing/2014/main" id="{18E5770A-4C37-44CD-A4AD-5773A0C913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9302"/>
            <a:ext cx="3962399" cy="4438498"/>
          </a:xfrm>
          <a:prstGeom prst="rect">
            <a:avLst/>
          </a:prstGeom>
        </p:spPr>
      </p:pic>
      <p:sp>
        <p:nvSpPr>
          <p:cNvPr id="9" name="Rectangle 26">
            <a:extLst>
              <a:ext uri="{FF2B5EF4-FFF2-40B4-BE49-F238E27FC236}">
                <a16:creationId xmlns:a16="http://schemas.microsoft.com/office/drawing/2014/main" id="{732DCE5A-59FE-4895-B602-4760B30ACFF9}"/>
              </a:ext>
            </a:extLst>
          </p:cNvPr>
          <p:cNvSpPr>
            <a:spLocks noChangeArrowheads="1"/>
          </p:cNvSpPr>
          <p:nvPr/>
        </p:nvSpPr>
        <p:spPr bwMode="auto">
          <a:xfrm>
            <a:off x="4191000" y="479425"/>
            <a:ext cx="760501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000" b="0" i="0" u="none" strike="noStrike" kern="1200" cap="none" spc="0" normalizeH="0" baseline="0" noProof="0" dirty="0">
                <a:ln>
                  <a:noFill/>
                </a:ln>
                <a:solidFill>
                  <a:srgbClr val="00B2A9"/>
                </a:solidFill>
                <a:effectLst/>
                <a:uLnTx/>
                <a:uFillTx/>
                <a:latin typeface="Verdana"/>
                <a:ea typeface="+mn-ea"/>
                <a:cs typeface="+mn-cs"/>
              </a:rPr>
              <a:t>Enviro-Stewards’ </a:t>
            </a:r>
            <a:r>
              <a:rPr kumimoji="0" lang="en-US" altLang="en-US" sz="3000" b="0" i="0" u="none" strike="noStrike" kern="1200" cap="none" spc="0" normalizeH="0" baseline="0" noProof="0" dirty="0">
                <a:ln>
                  <a:noFill/>
                </a:ln>
                <a:solidFill>
                  <a:srgbClr val="0076B1"/>
                </a:solidFill>
                <a:effectLst/>
                <a:uLnTx/>
                <a:uFillTx/>
                <a:latin typeface="Verdana"/>
                <a:ea typeface="+mn-ea"/>
                <a:cs typeface="+mn-cs"/>
              </a:rPr>
              <a:t>Footprint:</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97% less outside air required</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88% reduction in GHG/employee (95% in 2024)</a:t>
            </a: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0 L/</a:t>
            </a:r>
            <a:r>
              <a:rPr kumimoji="0" lang="en-US" altLang="en-US" sz="2600" b="0" i="0" u="none" strike="noStrike" kern="1200" cap="none" spc="0" normalizeH="0" baseline="0" noProof="0" dirty="0" err="1">
                <a:ln>
                  <a:noFill/>
                </a:ln>
                <a:solidFill>
                  <a:srgbClr val="4D4F53"/>
                </a:solidFill>
                <a:effectLst/>
                <a:uLnTx/>
                <a:uFillTx/>
                <a:latin typeface="Georgia"/>
                <a:ea typeface="+mn-ea"/>
                <a:cs typeface="+mn-cs"/>
              </a:rPr>
              <a:t>yr</a:t>
            </a: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 tap water for living wall for 5 </a:t>
            </a:r>
            <a:r>
              <a:rPr kumimoji="0" lang="en-US" altLang="en-US" sz="2600" b="0" i="0" u="none" strike="noStrike" kern="1200" cap="none" spc="0" normalizeH="0" baseline="0" noProof="0" dirty="0" err="1">
                <a:ln>
                  <a:noFill/>
                </a:ln>
                <a:solidFill>
                  <a:srgbClr val="4D4F53"/>
                </a:solidFill>
                <a:effectLst/>
                <a:uLnTx/>
                <a:uFillTx/>
                <a:latin typeface="Georgia"/>
                <a:ea typeface="+mn-ea"/>
                <a:cs typeface="+mn-cs"/>
              </a:rPr>
              <a:t>yrs</a:t>
            </a:r>
            <a:endParaRPr kumimoji="0" lang="en-US" altLang="en-US" sz="2600" b="0" i="0" u="none" strike="noStrike" kern="1200" cap="none" spc="0" normalizeH="0" baseline="0" noProof="0" dirty="0">
              <a:ln>
                <a:noFill/>
              </a:ln>
              <a:solidFill>
                <a:srgbClr val="4D4F53"/>
              </a:solidFill>
              <a:effectLst/>
              <a:uLnTx/>
              <a:uFillTx/>
              <a:latin typeface="Georgia"/>
              <a:ea typeface="+mn-ea"/>
              <a:cs typeface="+mn-cs"/>
            </a:endParaRPr>
          </a:p>
          <a:p>
            <a:pPr marL="228600" marR="0" lvl="0" indent="-2286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4D4F53"/>
                </a:solidFill>
                <a:effectLst/>
                <a:uLnTx/>
                <a:uFillTx/>
                <a:latin typeface="Georgia"/>
                <a:ea typeface="+mn-ea"/>
                <a:cs typeface="+mn-cs"/>
              </a:rPr>
              <a:t>May 2021 added affordable smart blue roof </a:t>
            </a:r>
          </a:p>
        </p:txBody>
      </p:sp>
      <p:sp>
        <p:nvSpPr>
          <p:cNvPr id="11" name="TextBox 10">
            <a:extLst>
              <a:ext uri="{FF2B5EF4-FFF2-40B4-BE49-F238E27FC236}">
                <a16:creationId xmlns:a16="http://schemas.microsoft.com/office/drawing/2014/main" id="{5C7B4812-CFB1-457F-87E9-D7278C9CBD2E}"/>
              </a:ext>
            </a:extLst>
          </p:cNvPr>
          <p:cNvSpPr txBox="1"/>
          <p:nvPr/>
        </p:nvSpPr>
        <p:spPr>
          <a:xfrm>
            <a:off x="638820" y="5257800"/>
            <a:ext cx="4999980"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0" cap="none" spc="0" normalizeH="0" baseline="0" noProof="0" dirty="0">
                <a:ln>
                  <a:noFill/>
                </a:ln>
                <a:solidFill>
                  <a:srgbClr val="00B2A9"/>
                </a:solidFill>
                <a:effectLst/>
                <a:uLnTx/>
                <a:uFillTx/>
                <a:latin typeface="Arial" panose="020B0604020202020204" pitchFamily="34" charset="0"/>
                <a:ea typeface="+mn-ea"/>
                <a:cs typeface="Arial" panose="020B0604020202020204" pitchFamily="34" charset="0"/>
              </a:rPr>
              <a:t>Enviro-Stewards’ </a:t>
            </a:r>
            <a:r>
              <a:rPr kumimoji="0" lang="en-US" altLang="en-US" sz="30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Handprint: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+3.19 </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yr</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 of GHG remain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-119,858 </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a:t>
            </a:r>
            <a:r>
              <a:rPr kumimoji="0" lang="en-US" altLang="en-US" sz="2100" b="0" i="0" u="none" strike="noStrike" kern="0" cap="none" spc="0" normalizeH="0" baseline="0" noProof="0" dirty="0" err="1">
                <a:ln>
                  <a:noFill/>
                </a:ln>
                <a:solidFill>
                  <a:srgbClr val="D62B1E"/>
                </a:solidFill>
                <a:effectLst/>
                <a:uLnTx/>
                <a:uFillTx/>
                <a:latin typeface="Arial" panose="020B0604020202020204" pitchFamily="34" charset="0"/>
                <a:ea typeface="+mn-ea"/>
                <a:cs typeface="Arial" panose="020B0604020202020204" pitchFamily="34" charset="0"/>
              </a:rPr>
              <a:t>yr</a:t>
            </a:r>
            <a:r>
              <a:rPr kumimoji="0" lang="en-US" altLang="en-US" sz="2100" b="0" i="0" u="none" strike="noStrike" kern="0" cap="none" spc="0" normalizeH="0" baseline="0" noProof="0" dirty="0">
                <a:ln>
                  <a:noFill/>
                </a:ln>
                <a:solidFill>
                  <a:srgbClr val="D62B1E"/>
                </a:solidFill>
                <a:effectLst/>
                <a:uLnTx/>
                <a:uFillTx/>
                <a:latin typeface="Arial" panose="020B0604020202020204" pitchFamily="34" charset="0"/>
                <a:ea typeface="+mn-ea"/>
                <a:cs typeface="Arial" panose="020B0604020202020204" pitchFamily="34" charset="0"/>
              </a:rPr>
              <a:t> due to our work </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(avoiding 30,000 </a:t>
            </a:r>
            <a:r>
              <a:rPr kumimoji="0" lang="en-US" altLang="en-US" sz="2100" b="0" i="0" u="none" strike="noStrike" kern="0" cap="none" spc="0" normalizeH="0" baseline="0" noProof="0" dirty="0" err="1">
                <a:ln>
                  <a:noFill/>
                </a:ln>
                <a:solidFill>
                  <a:srgbClr val="0076B1"/>
                </a:solidFill>
                <a:effectLst/>
                <a:uLnTx/>
                <a:uFillTx/>
                <a:latin typeface="Arial" panose="020B0604020202020204" pitchFamily="34" charset="0"/>
                <a:ea typeface="+mn-ea"/>
                <a:cs typeface="Arial" panose="020B0604020202020204" pitchFamily="34" charset="0"/>
              </a:rPr>
              <a:t>tonnes</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 per </a:t>
            </a:r>
            <a:r>
              <a:rPr kumimoji="0" lang="en-US" altLang="en-US" sz="2100" b="0" i="0" u="none" strike="noStrike" kern="0" cap="none" spc="0" normalizeH="0" baseline="0" noProof="0" dirty="0" err="1">
                <a:ln>
                  <a:noFill/>
                </a:ln>
                <a:solidFill>
                  <a:srgbClr val="0076B1"/>
                </a:solidFill>
                <a:effectLst/>
                <a:uLnTx/>
                <a:uFillTx/>
                <a:latin typeface="Arial" panose="020B0604020202020204" pitchFamily="34" charset="0"/>
                <a:ea typeface="+mn-ea"/>
                <a:cs typeface="Arial" panose="020B0604020202020204" pitchFamily="34" charset="0"/>
              </a:rPr>
              <a:t>tonne</a:t>
            </a:r>
            <a:r>
              <a:rPr kumimoji="0" lang="en-US" altLang="en-US" sz="2100" b="0" i="0" u="none" strike="noStrike" kern="0" cap="none" spc="0" normalizeH="0" baseline="0" noProof="0" dirty="0">
                <a:ln>
                  <a:noFill/>
                </a:ln>
                <a:solidFill>
                  <a:srgbClr val="0076B1"/>
                </a:solidFill>
                <a:effectLst/>
                <a:uLnTx/>
                <a:uFillTx/>
                <a:latin typeface="Arial" panose="020B0604020202020204" pitchFamily="34" charset="0"/>
                <a:ea typeface="+mn-ea"/>
                <a:cs typeface="Arial" panose="020B0604020202020204" pitchFamily="34" charset="0"/>
              </a:rPr>
              <a:t>)</a:t>
            </a:r>
            <a:endParaRPr kumimoji="0" lang="en-CA" sz="2100" b="0" i="0" u="none" strike="noStrike" kern="1200" cap="none" spc="0" normalizeH="0" baseline="0" noProof="0" dirty="0">
              <a:ln>
                <a:noFill/>
              </a:ln>
              <a:solidFill>
                <a:srgbClr val="0076B1"/>
              </a:solidFill>
              <a:effectLst/>
              <a:uLnTx/>
              <a:uFillTx/>
              <a:latin typeface="Georgia"/>
              <a:ea typeface="+mn-ea"/>
              <a:cs typeface="+mn-cs"/>
            </a:endParaRPr>
          </a:p>
        </p:txBody>
      </p:sp>
      <p:sp>
        <p:nvSpPr>
          <p:cNvPr id="8" name="TextBox 7">
            <a:extLst>
              <a:ext uri="{FF2B5EF4-FFF2-40B4-BE49-F238E27FC236}">
                <a16:creationId xmlns:a16="http://schemas.microsoft.com/office/drawing/2014/main" id="{30579482-1856-F41B-F901-5D7B884C51C9}"/>
              </a:ext>
            </a:extLst>
          </p:cNvPr>
          <p:cNvSpPr txBox="1"/>
          <p:nvPr/>
        </p:nvSpPr>
        <p:spPr>
          <a:xfrm>
            <a:off x="4419600" y="6626423"/>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134439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a:xfrm>
            <a:off x="749532" y="381000"/>
            <a:ext cx="7480067" cy="352288"/>
          </a:xfrm>
        </p:spPr>
        <p:txBody>
          <a:bodyPr>
            <a:noAutofit/>
          </a:bodyPr>
          <a:lstStyle/>
          <a:p>
            <a:r>
              <a:rPr lang="en-CA" sz="2800" dirty="0"/>
              <a:t>Decarbonization Roadmaps:</a:t>
            </a:r>
          </a:p>
        </p:txBody>
      </p:sp>
      <p:sp>
        <p:nvSpPr>
          <p:cNvPr id="10" name="Text Placeholder 4">
            <a:extLst>
              <a:ext uri="{FF2B5EF4-FFF2-40B4-BE49-F238E27FC236}">
                <a16:creationId xmlns:a16="http://schemas.microsoft.com/office/drawing/2014/main" id="{C4C3B1EE-7E3D-BC4F-8CCA-993CF9C4FC42}"/>
              </a:ext>
            </a:extLst>
          </p:cNvPr>
          <p:cNvSpPr txBox="1">
            <a:spLocks/>
          </p:cNvSpPr>
          <p:nvPr/>
        </p:nvSpPr>
        <p:spPr>
          <a:xfrm>
            <a:off x="838200" y="1114288"/>
            <a:ext cx="6465884" cy="3062149"/>
          </a:xfrm>
          <a:prstGeom prst="rect">
            <a:avLst/>
          </a:prstGeom>
        </p:spPr>
        <p:txBody>
          <a:bodyPr vert="horz" lIns="91440" tIns="45720" rIns="91440" bIns="45720" rtlCol="0">
            <a:normAutofit/>
          </a:bodyPr>
          <a:lstStyle>
            <a:lvl1pPr marL="0" marR="0" indent="0" algn="l" defTabSz="914400" rtl="0" eaLnBrk="1" fontAlgn="auto" latinLnBrk="0" hangingPunct="1">
              <a:lnSpc>
                <a:spcPct val="114000"/>
              </a:lnSpc>
              <a:spcBef>
                <a:spcPts val="0"/>
              </a:spcBef>
              <a:spcAft>
                <a:spcPts val="0"/>
              </a:spcAft>
              <a:buClrTx/>
              <a:buSzTx/>
              <a:buFontTx/>
              <a:buNone/>
              <a:tabLst/>
              <a:defRPr lang="en-CA" sz="1800" b="0" i="0" u="none" strike="noStrike" kern="1200" baseline="0" smtClean="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Enviro-Stewards (2018)</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Maple Leaf Foods (2019)</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Unilever Nutrition NA (2027)</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Toyota Boshoku, Elmira (2050)</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Georgia"/>
                <a:ea typeface="+mn-ea"/>
                <a:cs typeface="+mn-cs"/>
              </a:rPr>
              <a:t>Jamieson Wellness (2050)</a:t>
            </a:r>
          </a:p>
          <a:p>
            <a:pPr marL="342900" marR="0" lvl="0" indent="-342900" algn="l" defTabSz="914400" rtl="0" eaLnBrk="1" fontAlgn="auto" latinLnBrk="0" hangingPunct="1">
              <a:lnSpc>
                <a:spcPct val="90000"/>
              </a:lnSpc>
              <a:spcBef>
                <a:spcPts val="1000"/>
              </a:spcBef>
              <a:spcAft>
                <a:spcPts val="0"/>
              </a:spcAft>
              <a:buClr>
                <a:srgbClr val="00B2A9"/>
              </a:buClr>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76B1"/>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7325F301-A196-2693-EB6F-C322DD87F051}"/>
              </a:ext>
            </a:extLst>
          </p:cNvPr>
          <p:cNvPicPr>
            <a:picLocks noChangeAspect="1"/>
          </p:cNvPicPr>
          <p:nvPr/>
        </p:nvPicPr>
        <p:blipFill>
          <a:blip r:embed="rId2"/>
          <a:stretch>
            <a:fillRect/>
          </a:stretch>
        </p:blipFill>
        <p:spPr>
          <a:xfrm>
            <a:off x="6945712" y="0"/>
            <a:ext cx="5246288" cy="6858000"/>
          </a:xfrm>
          <a:prstGeom prst="rect">
            <a:avLst/>
          </a:prstGeom>
        </p:spPr>
      </p:pic>
      <p:pic>
        <p:nvPicPr>
          <p:cNvPr id="3" name="Picture 2">
            <a:extLst>
              <a:ext uri="{FF2B5EF4-FFF2-40B4-BE49-F238E27FC236}">
                <a16:creationId xmlns:a16="http://schemas.microsoft.com/office/drawing/2014/main" id="{DD4779B0-4B61-6A30-ED2A-7808A4C6CF42}"/>
              </a:ext>
            </a:extLst>
          </p:cNvPr>
          <p:cNvPicPr>
            <a:picLocks noChangeAspect="1"/>
          </p:cNvPicPr>
          <p:nvPr/>
        </p:nvPicPr>
        <p:blipFill>
          <a:blip r:embed="rId3"/>
          <a:stretch>
            <a:fillRect/>
          </a:stretch>
        </p:blipFill>
        <p:spPr>
          <a:xfrm>
            <a:off x="0" y="3581400"/>
            <a:ext cx="5788513" cy="3255860"/>
          </a:xfrm>
          <a:prstGeom prst="rect">
            <a:avLst/>
          </a:prstGeom>
        </p:spPr>
      </p:pic>
      <p:sp>
        <p:nvSpPr>
          <p:cNvPr id="4" name="TextBox 3">
            <a:extLst>
              <a:ext uri="{FF2B5EF4-FFF2-40B4-BE49-F238E27FC236}">
                <a16:creationId xmlns:a16="http://schemas.microsoft.com/office/drawing/2014/main" id="{1133F328-FF09-50E3-E877-F404F89070B4}"/>
              </a:ext>
            </a:extLst>
          </p:cNvPr>
          <p:cNvSpPr txBox="1"/>
          <p:nvPr/>
        </p:nvSpPr>
        <p:spPr>
          <a:xfrm>
            <a:off x="4281060" y="6553200"/>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2467447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92E8B4-C8D5-4876-BBCE-FC5C03FF0F19}"/>
              </a:ext>
            </a:extLst>
          </p:cNvPr>
          <p:cNvSpPr>
            <a:spLocks noGrp="1"/>
          </p:cNvSpPr>
          <p:nvPr>
            <p:ph type="body" sz="quarter" idx="11"/>
          </p:nvPr>
        </p:nvSpPr>
        <p:spPr/>
        <p:txBody>
          <a:bodyPr>
            <a:noAutofit/>
          </a:bodyPr>
          <a:lstStyle/>
          <a:p>
            <a:r>
              <a:rPr lang="en-CA" sz="2800" dirty="0"/>
              <a:t>Net zero/carbon neutral.</a:t>
            </a:r>
          </a:p>
        </p:txBody>
      </p:sp>
      <p:pic>
        <p:nvPicPr>
          <p:cNvPr id="5" name="Picture 4" descr="Graphical user interface, text, application&#10;&#10;Description automatically generated">
            <a:extLst>
              <a:ext uri="{FF2B5EF4-FFF2-40B4-BE49-F238E27FC236}">
                <a16:creationId xmlns:a16="http://schemas.microsoft.com/office/drawing/2014/main" id="{742D00CE-EB31-7048-B941-4A4EC826AB65}"/>
              </a:ext>
            </a:extLst>
          </p:cNvPr>
          <p:cNvPicPr>
            <a:picLocks noChangeAspect="1"/>
          </p:cNvPicPr>
          <p:nvPr/>
        </p:nvPicPr>
        <p:blipFill rotWithShape="1">
          <a:blip r:embed="rId2">
            <a:extLst>
              <a:ext uri="{28A0092B-C50C-407E-A947-70E740481C1C}">
                <a14:useLocalDpi xmlns:a14="http://schemas.microsoft.com/office/drawing/2010/main"/>
              </a:ext>
            </a:extLst>
          </a:blip>
          <a:srcRect r="15316"/>
          <a:stretch/>
        </p:blipFill>
        <p:spPr>
          <a:xfrm>
            <a:off x="6324600" y="1828800"/>
            <a:ext cx="5740913" cy="3886200"/>
          </a:xfrm>
          <a:prstGeom prst="rect">
            <a:avLst/>
          </a:prstGeom>
          <a:effectLst>
            <a:outerShdw blurRad="50800" dist="38100" dir="10800000" algn="r" rotWithShape="0">
              <a:prstClr val="black">
                <a:alpha val="40000"/>
              </a:prstClr>
            </a:outerShdw>
          </a:effectLst>
        </p:spPr>
      </p:pic>
      <p:pic>
        <p:nvPicPr>
          <p:cNvPr id="3" name="Picture 2">
            <a:extLst>
              <a:ext uri="{FF2B5EF4-FFF2-40B4-BE49-F238E27FC236}">
                <a16:creationId xmlns:a16="http://schemas.microsoft.com/office/drawing/2014/main" id="{C4320EA6-A78C-4B1E-8097-2AF2578B8F76}"/>
              </a:ext>
            </a:extLst>
          </p:cNvPr>
          <p:cNvPicPr>
            <a:picLocks noChangeAspect="1"/>
          </p:cNvPicPr>
          <p:nvPr/>
        </p:nvPicPr>
        <p:blipFill>
          <a:blip r:embed="rId3"/>
          <a:stretch>
            <a:fillRect/>
          </a:stretch>
        </p:blipFill>
        <p:spPr>
          <a:xfrm>
            <a:off x="1295399" y="5257800"/>
            <a:ext cx="2522585" cy="1126437"/>
          </a:xfrm>
          <a:prstGeom prst="rect">
            <a:avLst/>
          </a:prstGeom>
        </p:spPr>
      </p:pic>
      <p:sp>
        <p:nvSpPr>
          <p:cNvPr id="4" name="Content Placeholder 3">
            <a:extLst>
              <a:ext uri="{FF2B5EF4-FFF2-40B4-BE49-F238E27FC236}">
                <a16:creationId xmlns:a16="http://schemas.microsoft.com/office/drawing/2014/main" id="{A3208F3E-08A3-6A99-AB72-A2394D4DE57A}"/>
              </a:ext>
            </a:extLst>
          </p:cNvPr>
          <p:cNvSpPr txBox="1">
            <a:spLocks/>
          </p:cNvSpPr>
          <p:nvPr/>
        </p:nvSpPr>
        <p:spPr>
          <a:xfrm>
            <a:off x="760418" y="2286000"/>
            <a:ext cx="4801964" cy="27432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CA" sz="2600" b="0" i="0" u="none" strike="noStrike" kern="1200" cap="none" spc="0" normalizeH="0" baseline="0" noProof="0" dirty="0">
                <a:ln>
                  <a:noFill/>
                </a:ln>
                <a:solidFill>
                  <a:srgbClr val="4D4F53"/>
                </a:solidFill>
                <a:effectLst/>
                <a:uLnTx/>
                <a:uFillTx/>
                <a:latin typeface="Georgia"/>
                <a:ea typeface="+mn-ea"/>
                <a:cs typeface="+mn-cs"/>
              </a:rPr>
              <a:t>Completed energy, water, and pollution prevention assessments at   </a:t>
            </a:r>
            <a:r>
              <a:rPr kumimoji="0" lang="en-CA" sz="2600" b="0" i="0" u="none" strike="noStrike" kern="1200" cap="none" spc="0" normalizeH="0" baseline="0" noProof="0" dirty="0">
                <a:ln>
                  <a:noFill/>
                </a:ln>
                <a:solidFill>
                  <a:srgbClr val="00B3AA"/>
                </a:solidFill>
                <a:effectLst/>
                <a:uLnTx/>
                <a:uFillTx/>
                <a:latin typeface="Georgia"/>
                <a:ea typeface="+mn-ea"/>
                <a:cs typeface="+mn-cs"/>
              </a:rPr>
              <a:t>35 facilities</a:t>
            </a:r>
          </a:p>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r>
              <a:rPr kumimoji="0" lang="en-CA" sz="2600" b="0" i="0" u="none" strike="noStrike" kern="1200" cap="none" spc="0" normalizeH="0" baseline="0" noProof="0" dirty="0">
                <a:ln>
                  <a:noFill/>
                </a:ln>
                <a:solidFill>
                  <a:srgbClr val="4D4F53"/>
                </a:solidFill>
                <a:effectLst/>
                <a:uLnTx/>
                <a:uFillTx/>
                <a:latin typeface="Georgia"/>
                <a:ea typeface="+mn-ea"/>
                <a:cs typeface="+mn-cs"/>
              </a:rPr>
              <a:t>MLF reports 572 of 1,300</a:t>
            </a:r>
            <a:r>
              <a:rPr kumimoji="0" lang="en-CA" sz="2600" b="0" i="0" u="none" strike="noStrike" kern="1200" cap="none" spc="0" normalizeH="0" baseline="30000" noProof="0" dirty="0">
                <a:ln>
                  <a:noFill/>
                </a:ln>
                <a:solidFill>
                  <a:srgbClr val="4D4F53"/>
                </a:solidFill>
                <a:effectLst/>
                <a:uLnTx/>
                <a:uFillTx/>
                <a:latin typeface="Georgia"/>
                <a:ea typeface="+mn-ea"/>
                <a:cs typeface="+mn-cs"/>
              </a:rPr>
              <a:t>+</a:t>
            </a:r>
            <a:r>
              <a:rPr kumimoji="0" lang="en-CA" sz="2600" b="0" i="0" u="none" strike="noStrike" kern="1200" cap="none" spc="0" normalizeH="0" baseline="0" noProof="0" dirty="0">
                <a:ln>
                  <a:noFill/>
                </a:ln>
                <a:solidFill>
                  <a:srgbClr val="4D4F53"/>
                </a:solidFill>
                <a:effectLst/>
                <a:uLnTx/>
                <a:uFillTx/>
                <a:latin typeface="Georgia"/>
                <a:ea typeface="+mn-ea"/>
                <a:cs typeface="+mn-cs"/>
              </a:rPr>
              <a:t> projects have been implemented (saving over </a:t>
            </a:r>
            <a:r>
              <a:rPr kumimoji="0" lang="en-CA" sz="2600" b="0" i="0" u="none" strike="noStrike" kern="1200" cap="none" spc="0" normalizeH="0" baseline="0" noProof="0" dirty="0">
                <a:ln>
                  <a:noFill/>
                </a:ln>
                <a:solidFill>
                  <a:srgbClr val="00B3AA"/>
                </a:solidFill>
                <a:effectLst/>
                <a:uLnTx/>
                <a:uFillTx/>
                <a:latin typeface="Georgia"/>
                <a:ea typeface="+mn-ea"/>
                <a:cs typeface="+mn-cs"/>
              </a:rPr>
              <a:t>$17 million </a:t>
            </a:r>
            <a:r>
              <a:rPr kumimoji="0" lang="en-CA" sz="2600" b="0" i="0" u="none" strike="noStrike" kern="1200" cap="none" spc="0" normalizeH="0" baseline="0" noProof="0" dirty="0">
                <a:ln>
                  <a:noFill/>
                </a:ln>
                <a:solidFill>
                  <a:srgbClr val="4D4F53"/>
                </a:solidFill>
                <a:effectLst/>
                <a:uLnTx/>
                <a:uFillTx/>
                <a:latin typeface="Georgia"/>
                <a:ea typeface="+mn-ea"/>
                <a:cs typeface="+mn-cs"/>
              </a:rPr>
              <a:t>to date) </a:t>
            </a:r>
          </a:p>
          <a:p>
            <a:pPr marL="457200" marR="0" lvl="0" indent="-45720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Char char="•"/>
              <a:tabLst/>
              <a:defRPr/>
            </a:pPr>
            <a:endParaRPr kumimoji="0" lang="en-CA" sz="2800" b="0" i="0" u="none" strike="noStrike" kern="1200" cap="none" spc="0" normalizeH="0" baseline="0" noProof="0" dirty="0">
              <a:ln>
                <a:noFill/>
              </a:ln>
              <a:solidFill>
                <a:srgbClr val="4D4F53"/>
              </a:solidFill>
              <a:effectLst/>
              <a:uLnTx/>
              <a:uFillTx/>
              <a:latin typeface="Georgia"/>
              <a:ea typeface="+mn-ea"/>
              <a:cs typeface="+mn-cs"/>
            </a:endParaRPr>
          </a:p>
        </p:txBody>
      </p:sp>
      <p:sp>
        <p:nvSpPr>
          <p:cNvPr id="6" name="Content Placeholder 3">
            <a:extLst>
              <a:ext uri="{FF2B5EF4-FFF2-40B4-BE49-F238E27FC236}">
                <a16:creationId xmlns:a16="http://schemas.microsoft.com/office/drawing/2014/main" id="{9D10DC02-0BD3-C90E-B2C6-325383473445}"/>
              </a:ext>
            </a:extLst>
          </p:cNvPr>
          <p:cNvSpPr txBox="1">
            <a:spLocks/>
          </p:cNvSpPr>
          <p:nvPr/>
        </p:nvSpPr>
        <p:spPr>
          <a:xfrm>
            <a:off x="749532" y="1694081"/>
            <a:ext cx="6032267" cy="738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US" sz="2400" b="0" i="0" u="none" strike="noStrike" kern="1200" cap="none" spc="0" normalizeH="0" baseline="0" noProof="0" dirty="0">
                <a:ln>
                  <a:noFill/>
                </a:ln>
                <a:solidFill>
                  <a:srgbClr val="4D4F53"/>
                </a:solidFill>
                <a:effectLst/>
                <a:uLnTx/>
                <a:uFillTx/>
                <a:latin typeface="Verdana"/>
                <a:ea typeface="+mn-ea"/>
                <a:cs typeface="+mn-cs"/>
              </a:rPr>
              <a:t>Building resilient businesses</a:t>
            </a:r>
          </a:p>
        </p:txBody>
      </p:sp>
    </p:spTree>
    <p:extLst>
      <p:ext uri="{BB962C8B-B14F-4D97-AF65-F5344CB8AC3E}">
        <p14:creationId xmlns:p14="http://schemas.microsoft.com/office/powerpoint/2010/main" val="2525044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1871DF3-0A74-FA45-A964-1E63363DC13C}"/>
              </a:ext>
            </a:extLst>
          </p:cNvPr>
          <p:cNvSpPr>
            <a:spLocks noGrp="1"/>
          </p:cNvSpPr>
          <p:nvPr>
            <p:ph type="body" sz="quarter" idx="10"/>
          </p:nvPr>
        </p:nvSpPr>
        <p:spPr>
          <a:xfrm>
            <a:off x="685800" y="543634"/>
            <a:ext cx="9220200" cy="462495"/>
          </a:xfrm>
        </p:spPr>
        <p:txBody>
          <a:bodyPr>
            <a:noAutofit/>
          </a:bodyPr>
          <a:lstStyle/>
          <a:p>
            <a:r>
              <a:rPr lang="en-US" sz="4400" dirty="0"/>
              <a:t>Integrated Approach: </a:t>
            </a:r>
            <a:r>
              <a:rPr lang="en-US" sz="3600" b="0" dirty="0"/>
              <a:t>Conservation Measures </a:t>
            </a:r>
          </a:p>
          <a:p>
            <a:endParaRPr lang="en-US" sz="3200" b="0" dirty="0"/>
          </a:p>
        </p:txBody>
      </p:sp>
      <p:sp>
        <p:nvSpPr>
          <p:cNvPr id="11" name="Text Placeholder 1">
            <a:extLst>
              <a:ext uri="{FF2B5EF4-FFF2-40B4-BE49-F238E27FC236}">
                <a16:creationId xmlns:a16="http://schemas.microsoft.com/office/drawing/2014/main" id="{15F2D75D-2B0B-4C4C-A3E9-9E9D0BE9C26B}"/>
              </a:ext>
            </a:extLst>
          </p:cNvPr>
          <p:cNvSpPr txBox="1">
            <a:spLocks/>
          </p:cNvSpPr>
          <p:nvPr/>
        </p:nvSpPr>
        <p:spPr>
          <a:xfrm>
            <a:off x="568808" y="3009649"/>
            <a:ext cx="5971068" cy="3298091"/>
          </a:xfrm>
          <a:prstGeom prst="rect">
            <a:avLst/>
          </a:prstGeom>
        </p:spPr>
        <p:txBody>
          <a:bodyPr vert="horz" lIns="121920" tIns="60960" rIns="121920" bIns="60960" rtlCol="0">
            <a:normAutofit/>
          </a:bodyPr>
          <a:lstStyle>
            <a:lvl1pPr marL="0" marR="0" indent="0" algn="l" defTabSz="685800" rtl="0" eaLnBrk="1" fontAlgn="auto" latinLnBrk="0" hangingPunct="1">
              <a:lnSpc>
                <a:spcPct val="100000"/>
              </a:lnSpc>
              <a:spcBef>
                <a:spcPts val="0"/>
              </a:spcBef>
              <a:spcAft>
                <a:spcPts val="0"/>
              </a:spcAft>
              <a:buClrTx/>
              <a:buSzTx/>
              <a:buFontTx/>
              <a:buNone/>
              <a:tabLst/>
              <a:defRPr lang="en-CA" sz="1650" b="0" i="0" u="none" strike="noStrike" kern="1200" baseline="0" smtClean="0">
                <a:solidFill>
                  <a:schemeClr val="tx2"/>
                </a:solidFill>
                <a:latin typeface="+mj-lt"/>
                <a:ea typeface="STXinwei" panose="020B0503020204020204" pitchFamily="2" charset="-122"/>
                <a:cs typeface="+mn-cs"/>
              </a:defRPr>
            </a:lvl1pPr>
            <a:lvl2pPr marL="514350" indent="-171450" algn="l" defTabSz="685800" rtl="0" eaLnBrk="1" latinLnBrk="0" hangingPunct="1">
              <a:lnSpc>
                <a:spcPct val="90000"/>
              </a:lnSpc>
              <a:spcBef>
                <a:spcPts val="375"/>
              </a:spcBef>
              <a:buClr>
                <a:schemeClr val="accent2"/>
              </a:buClr>
              <a:buFont typeface="Arial" panose="020B0604020202020204" pitchFamily="34" charset="0"/>
              <a:buChar char="•"/>
              <a:defRPr sz="1800" kern="1200">
                <a:solidFill>
                  <a:schemeClr val="tx2"/>
                </a:solidFill>
                <a:latin typeface="+mn-lt"/>
                <a:ea typeface="+mn-ea"/>
                <a:cs typeface="+mn-cs"/>
              </a:defRPr>
            </a:lvl2pPr>
            <a:lvl3pPr marL="857250" indent="-171450" algn="l" defTabSz="685800" rtl="0" eaLnBrk="1" latinLnBrk="0" hangingPunct="1">
              <a:lnSpc>
                <a:spcPct val="90000"/>
              </a:lnSpc>
              <a:spcBef>
                <a:spcPts val="375"/>
              </a:spcBef>
              <a:buClr>
                <a:schemeClr val="accent2"/>
              </a:buClr>
              <a:buFont typeface="Arial" panose="020B0604020202020204" pitchFamily="34" charset="0"/>
              <a:buChar char="•"/>
              <a:defRPr sz="1500" kern="1200">
                <a:solidFill>
                  <a:schemeClr val="tx2"/>
                </a:solidFill>
                <a:latin typeface="+mn-lt"/>
                <a:ea typeface="+mn-ea"/>
                <a:cs typeface="+mn-cs"/>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2"/>
                </a:solidFill>
                <a:latin typeface="+mn-lt"/>
                <a:ea typeface="+mn-ea"/>
                <a:cs typeface="+mn-cs"/>
              </a:defRPr>
            </a:lvl4pPr>
            <a:lvl5pPr marL="15430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76B1"/>
                </a:solidFill>
                <a:effectLst/>
                <a:uLnTx/>
                <a:uFillTx/>
                <a:latin typeface="Arial"/>
                <a:ea typeface="STXinwei" panose="020B0503020204020204" pitchFamily="2" charset="-122"/>
                <a:cs typeface="+mn-cs"/>
                <a:sym typeface="Arial"/>
              </a:rPr>
              <a:t>For Example:</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electricity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 </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new motor</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thermal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 </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heat exchanger</a:t>
            </a:r>
          </a:p>
          <a:p>
            <a:pPr marL="1028674" marR="0" lvl="1"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If study toxics </a:t>
            </a:r>
            <a:r>
              <a:rPr kumimoji="0" lang="en-US" sz="2400" b="0" i="0" u="none" strike="noStrike" kern="1200" cap="none" spc="0" normalizeH="0" baseline="0" noProof="0" dirty="0">
                <a:ln>
                  <a:noFill/>
                </a:ln>
                <a:solidFill>
                  <a:srgbClr val="00B2A9"/>
                </a:solidFill>
                <a:effectLst/>
                <a:uLnTx/>
                <a:uFillTx/>
                <a:latin typeface="Calibri" panose="020F0502020204030204" pitchFamily="34" charset="0"/>
                <a:ea typeface="+mn-ea"/>
                <a:cs typeface="Calibri" panose="020F0502020204030204" pitchFamily="34" charset="0"/>
                <a:sym typeface="Arial"/>
              </a:rPr>
              <a:t>…</a:t>
            </a:r>
            <a:r>
              <a:rPr kumimoji="0" lang="en-US" sz="24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 recover solvent, </a:t>
            </a:r>
            <a:r>
              <a:rPr kumimoji="0" lang="en-US" sz="2400" b="0" i="0" u="sng"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and</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Save even more energy &amp; money</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worker exposure</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toxic emissions </a:t>
            </a:r>
          </a:p>
          <a:p>
            <a:pPr marL="1485863" marR="0" lvl="2" indent="-342891" algn="l" defTabSz="914377" rtl="0" eaLnBrk="1" fontAlgn="auto" latinLnBrk="0" hangingPunct="1">
              <a:lnSpc>
                <a:spcPct val="90000"/>
              </a:lnSpc>
              <a:spcBef>
                <a:spcPts val="500"/>
              </a:spcBef>
              <a:spcAft>
                <a:spcPts val="0"/>
              </a:spcAft>
              <a:buClr>
                <a:srgbClr val="00B3AA"/>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4D4F53"/>
                </a:solidFill>
                <a:effectLst/>
                <a:uLnTx/>
                <a:uFillTx/>
                <a:latin typeface="Calibri" panose="020F0502020204030204" pitchFamily="34" charset="0"/>
                <a:ea typeface="+mn-ea"/>
                <a:cs typeface="Calibri" panose="020F0502020204030204" pitchFamily="34" charset="0"/>
                <a:sym typeface="Arial"/>
              </a:rPr>
              <a:t>Reduce supply chain footprints</a:t>
            </a:r>
          </a:p>
        </p:txBody>
      </p:sp>
      <p:pic>
        <p:nvPicPr>
          <p:cNvPr id="13" name="Picture 12">
            <a:extLst>
              <a:ext uri="{FF2B5EF4-FFF2-40B4-BE49-F238E27FC236}">
                <a16:creationId xmlns:a16="http://schemas.microsoft.com/office/drawing/2014/main" id="{488029F1-A716-4DE0-8E02-A614FBD2CE3A}"/>
              </a:ext>
            </a:extLst>
          </p:cNvPr>
          <p:cNvPicPr>
            <a:picLocks noChangeAspect="1"/>
          </p:cNvPicPr>
          <p:nvPr/>
        </p:nvPicPr>
        <p:blipFill rotWithShape="1">
          <a:blip r:embed="rId2"/>
          <a:srcRect l="112"/>
          <a:stretch/>
        </p:blipFill>
        <p:spPr>
          <a:xfrm>
            <a:off x="6539876" y="1679167"/>
            <a:ext cx="5722743" cy="4570524"/>
          </a:xfrm>
          <a:prstGeom prst="rect">
            <a:avLst/>
          </a:prstGeom>
        </p:spPr>
      </p:pic>
      <p:cxnSp>
        <p:nvCxnSpPr>
          <p:cNvPr id="14" name="Connector: Elbow 13">
            <a:extLst>
              <a:ext uri="{FF2B5EF4-FFF2-40B4-BE49-F238E27FC236}">
                <a16:creationId xmlns:a16="http://schemas.microsoft.com/office/drawing/2014/main" id="{48591A38-DD2A-449E-B3C1-60FAA1F2FFBB}"/>
              </a:ext>
            </a:extLst>
          </p:cNvPr>
          <p:cNvCxnSpPr/>
          <p:nvPr/>
        </p:nvCxnSpPr>
        <p:spPr>
          <a:xfrm rot="16200000" flipV="1">
            <a:off x="7571470" y="2704049"/>
            <a:ext cx="3309257" cy="2099227"/>
          </a:xfrm>
          <a:prstGeom prst="bentConnector3">
            <a:avLst/>
          </a:prstGeom>
          <a:noFill/>
          <a:ln w="38100" cap="flat" cmpd="sng" algn="ctr">
            <a:solidFill>
              <a:srgbClr val="00B050"/>
            </a:solidFill>
            <a:prstDash val="solid"/>
            <a:tailEnd type="triangle"/>
          </a:ln>
          <a:effectLst/>
        </p:spPr>
      </p:cxnSp>
      <p:sp>
        <p:nvSpPr>
          <p:cNvPr id="2" name="TextBox 1">
            <a:extLst>
              <a:ext uri="{FF2B5EF4-FFF2-40B4-BE49-F238E27FC236}">
                <a16:creationId xmlns:a16="http://schemas.microsoft.com/office/drawing/2014/main" id="{BF5C03D9-9889-470E-76A8-F11CE7B51695}"/>
              </a:ext>
            </a:extLst>
          </p:cNvPr>
          <p:cNvSpPr txBox="1"/>
          <p:nvPr/>
        </p:nvSpPr>
        <p:spPr>
          <a:xfrm>
            <a:off x="4419600" y="6553200"/>
            <a:ext cx="28194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dirty="0">
                <a:ln>
                  <a:noFill/>
                </a:ln>
                <a:solidFill>
                  <a:srgbClr val="4D4F53"/>
                </a:solidFill>
                <a:effectLst/>
                <a:uLnTx/>
                <a:uFillTx/>
                <a:latin typeface="Georgia"/>
                <a:ea typeface="+mn-ea"/>
                <a:cs typeface="+mn-cs"/>
              </a:rPr>
              <a:t>Property of Enviro-Stewards Inc.</a:t>
            </a:r>
          </a:p>
        </p:txBody>
      </p:sp>
    </p:spTree>
    <p:extLst>
      <p:ext uri="{BB962C8B-B14F-4D97-AF65-F5344CB8AC3E}">
        <p14:creationId xmlns:p14="http://schemas.microsoft.com/office/powerpoint/2010/main" val="15698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500"/>
                                        <p:tgtEl>
                                          <p:spTgt spid="1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500"/>
                                        <p:tgtEl>
                                          <p:spTgt spid="1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fade">
                                      <p:cBhvr>
                                        <p:cTn id="19" dur="500"/>
                                        <p:tgtEl>
                                          <p:spTgt spid="1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500"/>
                                        <p:tgtEl>
                                          <p:spTgt spid="1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fade">
                                      <p:cBhvr>
                                        <p:cTn id="25" dur="500"/>
                                        <p:tgtEl>
                                          <p:spTgt spid="1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7" end="7"/>
                                            </p:txEl>
                                          </p:spTgt>
                                        </p:tgtEl>
                                        <p:attrNameLst>
                                          <p:attrName>style.visibility</p:attrName>
                                        </p:attrNameLst>
                                      </p:cBhvr>
                                      <p:to>
                                        <p:strVal val="visible"/>
                                      </p:to>
                                    </p:set>
                                    <p:animEffect transition="in" filter="fade">
                                      <p:cBhvr>
                                        <p:cTn id="28" dur="500"/>
                                        <p:tgtEl>
                                          <p:spTgt spid="11">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A23A2321-94D3-429E-9D14-854F954A3921}"/>
              </a:ext>
            </a:extLst>
          </p:cNvPr>
          <p:cNvSpPr>
            <a:spLocks noGrp="1"/>
          </p:cNvSpPr>
          <p:nvPr>
            <p:ph type="body" sz="quarter" idx="11"/>
          </p:nvPr>
        </p:nvSpPr>
        <p:spPr>
          <a:xfrm>
            <a:off x="304800" y="304800"/>
            <a:ext cx="6248400" cy="411248"/>
          </a:xfrm>
        </p:spPr>
        <p:txBody>
          <a:bodyPr>
            <a:noAutofit/>
          </a:bodyPr>
          <a:lstStyle/>
          <a:p>
            <a:r>
              <a:rPr lang="en-CA" sz="2800" dirty="0"/>
              <a:t>Life Cycle Costing</a:t>
            </a:r>
          </a:p>
          <a:p>
            <a:r>
              <a:rPr lang="en-CA" sz="2800" b="0" i="1" dirty="0"/>
              <a:t>Design Build is simultaneously the cheapest and the most expensive way to build (depending on your time horizon)</a:t>
            </a:r>
          </a:p>
        </p:txBody>
      </p:sp>
      <p:sp>
        <p:nvSpPr>
          <p:cNvPr id="2" name="Rectangle 1">
            <a:extLst>
              <a:ext uri="{FF2B5EF4-FFF2-40B4-BE49-F238E27FC236}">
                <a16:creationId xmlns:a16="http://schemas.microsoft.com/office/drawing/2014/main" id="{582A34D3-DA5A-4AC4-ACAA-4C50A1114A33}"/>
              </a:ext>
            </a:extLst>
          </p:cNvPr>
          <p:cNvSpPr/>
          <p:nvPr/>
        </p:nvSpPr>
        <p:spPr>
          <a:xfrm>
            <a:off x="381000" y="2895600"/>
            <a:ext cx="6553200" cy="2677656"/>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B2A9"/>
                </a:solidFill>
                <a:effectLst/>
                <a:uLnTx/>
                <a:uFillTx/>
                <a:latin typeface="Verdana"/>
                <a:ea typeface="+mn-ea"/>
                <a:cs typeface="Arial" panose="020B0604020202020204" pitchFamily="34" charset="0"/>
              </a:rPr>
              <a:t>Initial impulse is to minimize engineering (by building what has always been built)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0B2A9"/>
                </a:solidFill>
                <a:effectLst/>
                <a:uLnTx/>
                <a:uFillTx/>
                <a:latin typeface="Verdana"/>
                <a:ea typeface="+mn-ea"/>
                <a:cs typeface="Arial" panose="020B0604020202020204" pitchFamily="34" charset="0"/>
              </a:rPr>
              <a:t>and then minimize the capital cost to stay under a funding cap</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2400" kern="0" dirty="0">
                <a:solidFill>
                  <a:srgbClr val="00B2A9"/>
                </a:solidFill>
                <a:latin typeface="Verdana"/>
                <a:cs typeface="Arial" panose="020B0604020202020204" pitchFamily="34" charset="0"/>
              </a:rPr>
              <a:t>This consistently </a:t>
            </a:r>
            <a:r>
              <a:rPr lang="en-US" altLang="en-US" sz="2400" u="sng" kern="0" dirty="0">
                <a:solidFill>
                  <a:srgbClr val="00B2A9"/>
                </a:solidFill>
                <a:latin typeface="Verdana"/>
                <a:cs typeface="Arial" panose="020B0604020202020204" pitchFamily="34" charset="0"/>
              </a:rPr>
              <a:t>maximizes</a:t>
            </a:r>
            <a:r>
              <a:rPr lang="en-US" altLang="en-US" sz="2400" kern="0" dirty="0">
                <a:solidFill>
                  <a:srgbClr val="00B2A9"/>
                </a:solidFill>
                <a:latin typeface="Verdana"/>
                <a:cs typeface="Arial" panose="020B0604020202020204" pitchFamily="34" charset="0"/>
              </a:rPr>
              <a:t> the life cycle cost (and carbon footprint)!</a:t>
            </a:r>
          </a:p>
        </p:txBody>
      </p:sp>
      <p:pic>
        <p:nvPicPr>
          <p:cNvPr id="3" name="Picture 2">
            <a:extLst>
              <a:ext uri="{FF2B5EF4-FFF2-40B4-BE49-F238E27FC236}">
                <a16:creationId xmlns:a16="http://schemas.microsoft.com/office/drawing/2014/main" id="{4AA0558A-24E0-25C8-9687-A84D63EBD7A5}"/>
              </a:ext>
            </a:extLst>
          </p:cNvPr>
          <p:cNvPicPr>
            <a:picLocks noChangeAspect="1"/>
          </p:cNvPicPr>
          <p:nvPr/>
        </p:nvPicPr>
        <p:blipFill>
          <a:blip r:embed="rId2"/>
          <a:stretch>
            <a:fillRect/>
          </a:stretch>
        </p:blipFill>
        <p:spPr>
          <a:xfrm>
            <a:off x="6629400" y="0"/>
            <a:ext cx="5756988" cy="2820924"/>
          </a:xfrm>
          <a:prstGeom prst="rect">
            <a:avLst/>
          </a:prstGeom>
        </p:spPr>
      </p:pic>
      <p:sp>
        <p:nvSpPr>
          <p:cNvPr id="6" name="TextBox 5">
            <a:extLst>
              <a:ext uri="{FF2B5EF4-FFF2-40B4-BE49-F238E27FC236}">
                <a16:creationId xmlns:a16="http://schemas.microsoft.com/office/drawing/2014/main" id="{D5567F3D-CD47-770F-615F-AB112B90AA18}"/>
              </a:ext>
            </a:extLst>
          </p:cNvPr>
          <p:cNvSpPr txBox="1"/>
          <p:nvPr/>
        </p:nvSpPr>
        <p:spPr>
          <a:xfrm>
            <a:off x="7467600" y="2820924"/>
            <a:ext cx="6192982" cy="369332"/>
          </a:xfrm>
          <a:prstGeom prst="rect">
            <a:avLst/>
          </a:prstGeom>
          <a:noFill/>
        </p:spPr>
        <p:txBody>
          <a:bodyPr wrap="square">
            <a:spAutoFit/>
          </a:bodyPr>
          <a:lstStyle/>
          <a:p>
            <a:r>
              <a:rPr lang="en-CA" b="0" i="0" dirty="0">
                <a:solidFill>
                  <a:srgbClr val="000000"/>
                </a:solidFill>
                <a:effectLst/>
                <a:latin typeface="Arial" panose="020B0604020202020204" pitchFamily="34" charset="0"/>
              </a:rPr>
              <a:t>Figure 1 – BOMA Life Cycle Graph (</a:t>
            </a:r>
            <a:r>
              <a:rPr lang="en-CA" b="0" i="0" dirty="0">
                <a:solidFill>
                  <a:srgbClr val="000000"/>
                </a:solidFill>
                <a:effectLst/>
                <a:latin typeface="Arial" panose="020B0604020202020204" pitchFamily="34" charset="0"/>
                <a:hlinkClick r:id="rId3"/>
              </a:rPr>
              <a:t>link</a:t>
            </a:r>
            <a:r>
              <a:rPr lang="en-CA" b="0" i="0" dirty="0">
                <a:solidFill>
                  <a:srgbClr val="000000"/>
                </a:solidFill>
                <a:effectLst/>
                <a:latin typeface="Arial" panose="020B0604020202020204" pitchFamily="34" charset="0"/>
              </a:rPr>
              <a:t>)</a:t>
            </a:r>
            <a:endParaRPr lang="en-CA" dirty="0"/>
          </a:p>
        </p:txBody>
      </p:sp>
    </p:spTree>
    <p:extLst>
      <p:ext uri="{BB962C8B-B14F-4D97-AF65-F5344CB8AC3E}">
        <p14:creationId xmlns:p14="http://schemas.microsoft.com/office/powerpoint/2010/main" val="2214034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1B706EC-ED82-406D-9A88-E51E78B2E859}"/>
              </a:ext>
            </a:extLst>
          </p:cNvPr>
          <p:cNvSpPr txBox="1">
            <a:spLocks/>
          </p:cNvSpPr>
          <p:nvPr/>
        </p:nvSpPr>
        <p:spPr>
          <a:xfrm>
            <a:off x="749532" y="152400"/>
            <a:ext cx="11290068" cy="4112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CA" sz="2400" b="1" i="0" u="none" strike="noStrike" kern="1200" baseline="0" dirty="0">
                <a:solidFill>
                  <a:srgbClr val="0076B1"/>
                </a:solidFill>
                <a:latin typeface="Verdana-Bold"/>
                <a:ea typeface="+mj-ea"/>
                <a:cs typeface="+mj-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None/>
              <a:tabLst/>
              <a:defRPr/>
            </a:pPr>
            <a:r>
              <a:rPr kumimoji="0" lang="en-CA" sz="2800" b="1" i="0" u="none" strike="noStrike" kern="1200" cap="none" spc="0" normalizeH="0" baseline="0" noProof="0" dirty="0">
                <a:ln>
                  <a:noFill/>
                </a:ln>
                <a:solidFill>
                  <a:srgbClr val="0076B1"/>
                </a:solidFill>
                <a:effectLst/>
                <a:uLnTx/>
                <a:uFillTx/>
                <a:latin typeface="Verdana-Bold"/>
                <a:ea typeface="+mj-ea"/>
                <a:cs typeface="+mj-cs"/>
              </a:rPr>
              <a:t>Case Study: </a:t>
            </a:r>
            <a:r>
              <a:rPr kumimoji="0" lang="en-CA" sz="2800" b="1" i="0" u="none" strike="noStrike" kern="1200" cap="none" spc="0" normalizeH="0" baseline="0" noProof="0" dirty="0">
                <a:ln>
                  <a:noFill/>
                </a:ln>
                <a:solidFill>
                  <a:srgbClr val="00B2A9"/>
                </a:solidFill>
                <a:effectLst/>
                <a:uLnTx/>
                <a:uFillTx/>
                <a:latin typeface="Book Antiqua" pitchFamily="18" charset="0"/>
                <a:ea typeface="+mj-ea"/>
                <a:cs typeface="+mj-cs"/>
              </a:rPr>
              <a:t>Scope 4 (handprint)</a:t>
            </a:r>
            <a:endParaRPr kumimoji="0" lang="en-CA" sz="2800" b="1" i="0" u="none" strike="noStrike" kern="1200" cap="none" spc="0" normalizeH="0" baseline="0" noProof="0" dirty="0">
              <a:ln>
                <a:noFill/>
              </a:ln>
              <a:solidFill>
                <a:srgbClr val="0076B1"/>
              </a:solidFill>
              <a:effectLst/>
              <a:uLnTx/>
              <a:uFillTx/>
              <a:latin typeface="Verdana-Bold"/>
              <a:ea typeface="+mj-ea"/>
              <a:cs typeface="+mj-cs"/>
            </a:endParaRPr>
          </a:p>
        </p:txBody>
      </p:sp>
      <p:sp>
        <p:nvSpPr>
          <p:cNvPr id="3" name="Rectangle 2">
            <a:extLst>
              <a:ext uri="{FF2B5EF4-FFF2-40B4-BE49-F238E27FC236}">
                <a16:creationId xmlns:a16="http://schemas.microsoft.com/office/drawing/2014/main" id="{2BB65750-9118-6F0B-04E6-E35D4D495839}"/>
              </a:ext>
            </a:extLst>
          </p:cNvPr>
          <p:cNvSpPr/>
          <p:nvPr/>
        </p:nvSpPr>
        <p:spPr>
          <a:xfrm>
            <a:off x="8634657" y="98856"/>
            <a:ext cx="3419630" cy="1123942"/>
          </a:xfrm>
          <a:prstGeom prst="rect">
            <a:avLst/>
          </a:prstGeom>
          <a:solidFill>
            <a:sysClr val="window" lastClr="FFFFFF"/>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000" b="0" i="0" u="none" strike="noStrike" kern="0" cap="none" spc="0" normalizeH="0" baseline="0" noProof="0">
              <a:ln>
                <a:noFill/>
              </a:ln>
              <a:solidFill>
                <a:prstClr val="white"/>
              </a:solidFill>
              <a:effectLst/>
              <a:uLnTx/>
              <a:uFillTx/>
              <a:latin typeface="Calibri"/>
              <a:ea typeface="+mn-ea"/>
              <a:cs typeface="+mn-cs"/>
            </a:endParaRPr>
          </a:p>
        </p:txBody>
      </p:sp>
      <p:pic>
        <p:nvPicPr>
          <p:cNvPr id="4" name="Picture 4" descr="VeriForm Logo">
            <a:extLst>
              <a:ext uri="{FF2B5EF4-FFF2-40B4-BE49-F238E27FC236}">
                <a16:creationId xmlns:a16="http://schemas.microsoft.com/office/drawing/2014/main" id="{DD981225-C09A-12B4-826A-B963FB78E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128" y="285899"/>
            <a:ext cx="3194596" cy="7809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D4880CDC-BDD2-538D-AF79-82C62F057A58}"/>
              </a:ext>
            </a:extLst>
          </p:cNvPr>
          <p:cNvPicPr>
            <a:picLocks noChangeAspect="1" noChangeArrowheads="1"/>
          </p:cNvPicPr>
          <p:nvPr/>
        </p:nvPicPr>
        <p:blipFill>
          <a:blip r:embed="rId4" cstate="screen"/>
          <a:srcRect/>
          <a:stretch>
            <a:fillRect/>
          </a:stretch>
        </p:blipFill>
        <p:spPr bwMode="auto">
          <a:xfrm>
            <a:off x="7397212" y="1558878"/>
            <a:ext cx="4657075" cy="2794245"/>
          </a:xfrm>
          <a:prstGeom prst="rect">
            <a:avLst/>
          </a:prstGeom>
          <a:noFill/>
          <a:ln w="9525">
            <a:noFill/>
            <a:miter lim="800000"/>
            <a:headEnd/>
            <a:tailEnd/>
          </a:ln>
        </p:spPr>
      </p:pic>
      <p:grpSp>
        <p:nvGrpSpPr>
          <p:cNvPr id="8" name="Group 22">
            <a:extLst>
              <a:ext uri="{FF2B5EF4-FFF2-40B4-BE49-F238E27FC236}">
                <a16:creationId xmlns:a16="http://schemas.microsoft.com/office/drawing/2014/main" id="{B1452F59-EE1D-C595-22D8-231B6570F0D6}"/>
              </a:ext>
            </a:extLst>
          </p:cNvPr>
          <p:cNvGrpSpPr/>
          <p:nvPr/>
        </p:nvGrpSpPr>
        <p:grpSpPr>
          <a:xfrm>
            <a:off x="4724400" y="4509120"/>
            <a:ext cx="2304256" cy="2006212"/>
            <a:chOff x="1220788" y="1854835"/>
            <a:chExt cx="3489573" cy="3148330"/>
          </a:xfrm>
        </p:grpSpPr>
        <p:pic>
          <p:nvPicPr>
            <p:cNvPr id="11" name="Picture 10" descr="C:\My Dropbox\Enviro-Stewards\Lloyd temp\Profitability case studies\Veriform\before loonie figure more faded.jpg">
              <a:extLst>
                <a:ext uri="{FF2B5EF4-FFF2-40B4-BE49-F238E27FC236}">
                  <a16:creationId xmlns:a16="http://schemas.microsoft.com/office/drawing/2014/main" id="{3D41A6FD-C1CC-7141-8B10-CBC393C069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0788" y="1854835"/>
              <a:ext cx="3061051" cy="3061064"/>
            </a:xfrm>
            <a:prstGeom prst="rect">
              <a:avLst/>
            </a:prstGeom>
            <a:noFill/>
            <a:ln>
              <a:noFill/>
            </a:ln>
          </p:spPr>
        </p:pic>
        <p:sp>
          <p:nvSpPr>
            <p:cNvPr id="12" name="Text Box 2">
              <a:extLst>
                <a:ext uri="{FF2B5EF4-FFF2-40B4-BE49-F238E27FC236}">
                  <a16:creationId xmlns:a16="http://schemas.microsoft.com/office/drawing/2014/main" id="{4A1CD2F2-BE36-F7C5-348A-191BF08E8635}"/>
                </a:ext>
              </a:extLst>
            </p:cNvPr>
            <p:cNvSpPr txBox="1">
              <a:spLocks noChangeArrowheads="1"/>
            </p:cNvSpPr>
            <p:nvPr/>
          </p:nvSpPr>
          <p:spPr bwMode="auto">
            <a:xfrm>
              <a:off x="2477011" y="361991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4.3% </a:t>
              </a:r>
              <a:endParaRPr kumimoji="0" lang="en-CA" sz="3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sp>
          <p:nvSpPr>
            <p:cNvPr id="13" name="Text Box 2">
              <a:extLst>
                <a:ext uri="{FF2B5EF4-FFF2-40B4-BE49-F238E27FC236}">
                  <a16:creationId xmlns:a16="http://schemas.microsoft.com/office/drawing/2014/main" id="{4FE63F45-7C38-F5B7-F194-9F7C311D36E7}"/>
                </a:ext>
              </a:extLst>
            </p:cNvPr>
            <p:cNvSpPr txBox="1">
              <a:spLocks noChangeArrowheads="1"/>
            </p:cNvSpPr>
            <p:nvPr/>
          </p:nvSpPr>
          <p:spPr bwMode="auto">
            <a:xfrm>
              <a:off x="2477011" y="4526309"/>
              <a:ext cx="223335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grpSp>
        <p:nvGrpSpPr>
          <p:cNvPr id="14" name="Group 27">
            <a:extLst>
              <a:ext uri="{FF2B5EF4-FFF2-40B4-BE49-F238E27FC236}">
                <a16:creationId xmlns:a16="http://schemas.microsoft.com/office/drawing/2014/main" id="{6159A4BC-6D8A-932B-8A8A-F4540D02D481}"/>
              </a:ext>
            </a:extLst>
          </p:cNvPr>
          <p:cNvGrpSpPr/>
          <p:nvPr/>
        </p:nvGrpSpPr>
        <p:grpSpPr>
          <a:xfrm>
            <a:off x="7244680" y="4509121"/>
            <a:ext cx="2283428" cy="2029255"/>
            <a:chOff x="4631673" y="1854835"/>
            <a:chExt cx="3291540" cy="3140379"/>
          </a:xfrm>
        </p:grpSpPr>
        <p:pic>
          <p:nvPicPr>
            <p:cNvPr id="15" name="Picture 14" descr="C:\My Dropbox\Enviro-Stewards\Lloyd temp\Profitability case studies\Veriform\after loonie figure copy.jpg">
              <a:extLst>
                <a:ext uri="{FF2B5EF4-FFF2-40B4-BE49-F238E27FC236}">
                  <a16:creationId xmlns:a16="http://schemas.microsoft.com/office/drawing/2014/main" id="{E163E378-CEC0-3A81-B07C-E10600EE17C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1673" y="1854835"/>
              <a:ext cx="3069002" cy="3069015"/>
            </a:xfrm>
            <a:prstGeom prst="rect">
              <a:avLst/>
            </a:prstGeom>
            <a:noFill/>
            <a:ln>
              <a:noFill/>
            </a:ln>
          </p:spPr>
        </p:pic>
        <p:sp>
          <p:nvSpPr>
            <p:cNvPr id="16" name="Text Box 2">
              <a:extLst>
                <a:ext uri="{FF2B5EF4-FFF2-40B4-BE49-F238E27FC236}">
                  <a16:creationId xmlns:a16="http://schemas.microsoft.com/office/drawing/2014/main" id="{C7D97564-A722-3B34-8E85-64C207703641}"/>
                </a:ext>
              </a:extLst>
            </p:cNvPr>
            <p:cNvSpPr txBox="1">
              <a:spLocks noChangeArrowheads="1"/>
            </p:cNvSpPr>
            <p:nvPr/>
          </p:nvSpPr>
          <p:spPr bwMode="auto">
            <a:xfrm>
              <a:off x="5864043" y="361196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9.4%</a:t>
              </a:r>
              <a:r>
                <a:rPr kumimoji="0" lang="en-CA" sz="3600" b="1" i="0" u="none" strike="noStrike" kern="1200" cap="none" spc="0" normalizeH="0" baseline="0" noProof="0" dirty="0">
                  <a:ln>
                    <a:noFill/>
                  </a:ln>
                  <a:solidFill>
                    <a:srgbClr val="7F7F7F"/>
                  </a:solidFill>
                  <a:effectLst/>
                  <a:uLnTx/>
                  <a:uFillTx/>
                  <a:latin typeface="Arial" charset="0"/>
                  <a:ea typeface="Calibri"/>
                  <a:cs typeface="Times New Roman"/>
                </a:rPr>
                <a:t> </a:t>
              </a:r>
              <a:endParaRPr kumimoji="0" lang="en-CA" sz="3600" b="0" i="0" u="none" strike="noStrike" kern="1200" cap="none" spc="0" normalizeH="0" baseline="0" noProof="0" dirty="0">
                <a:ln>
                  <a:noFill/>
                </a:ln>
                <a:solidFill>
                  <a:prstClr val="black"/>
                </a:solidFill>
                <a:effectLst/>
                <a:uLnTx/>
                <a:uFillTx/>
                <a:latin typeface="Arial" charset="0"/>
                <a:ea typeface="Calibri"/>
                <a:cs typeface="Times New Roman"/>
              </a:endParaRPr>
            </a:p>
          </p:txBody>
        </p:sp>
        <p:sp>
          <p:nvSpPr>
            <p:cNvPr id="17" name="Text Box 2">
              <a:extLst>
                <a:ext uri="{FF2B5EF4-FFF2-40B4-BE49-F238E27FC236}">
                  <a16:creationId xmlns:a16="http://schemas.microsoft.com/office/drawing/2014/main" id="{DC093504-3D22-D069-D70E-4B5A6BD4A6F3}"/>
                </a:ext>
              </a:extLst>
            </p:cNvPr>
            <p:cNvSpPr txBox="1">
              <a:spLocks noChangeArrowheads="1"/>
            </p:cNvSpPr>
            <p:nvPr/>
          </p:nvSpPr>
          <p:spPr bwMode="auto">
            <a:xfrm>
              <a:off x="5864043" y="4518358"/>
              <a:ext cx="205917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sp>
        <p:nvSpPr>
          <p:cNvPr id="18" name="Rectangle 17">
            <a:extLst>
              <a:ext uri="{FF2B5EF4-FFF2-40B4-BE49-F238E27FC236}">
                <a16:creationId xmlns:a16="http://schemas.microsoft.com/office/drawing/2014/main" id="{EE77326E-318D-23C7-3524-D52822BEAF14}"/>
              </a:ext>
            </a:extLst>
          </p:cNvPr>
          <p:cNvSpPr/>
          <p:nvPr/>
        </p:nvSpPr>
        <p:spPr>
          <a:xfrm>
            <a:off x="457200" y="5092005"/>
            <a:ext cx="428445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B2A9"/>
                </a:solidFill>
                <a:effectLst/>
                <a:uLnTx/>
                <a:uFillTx/>
                <a:latin typeface="Book Antiqua" pitchFamily="18" charset="0"/>
                <a:ea typeface="+mn-ea"/>
                <a:cs typeface="+mn-cs"/>
              </a:rPr>
              <a:t>Veriform’s</a:t>
            </a:r>
            <a:r>
              <a:rPr kumimoji="0" lang="en-US" sz="2800" b="1" i="0" u="none" strike="noStrike" kern="1200" cap="none" spc="0" normalizeH="0" baseline="0" noProof="0" dirty="0">
                <a:ln>
                  <a:noFill/>
                </a:ln>
                <a:solidFill>
                  <a:srgbClr val="00B2A9"/>
                </a:solidFill>
                <a:effectLst/>
                <a:uLnTx/>
                <a:uFillTx/>
                <a:latin typeface="Book Antiqua" pitchFamily="18" charset="0"/>
                <a:ea typeface="+mn-ea"/>
                <a:cs typeface="+mn-cs"/>
              </a:rPr>
              <a:t> implemented measures have doubled their profit margin!</a:t>
            </a:r>
            <a:endParaRPr kumimoji="0" lang="en-CA" sz="2800" b="1" i="0" u="none" strike="noStrike" kern="1200" cap="none" spc="0" normalizeH="0" baseline="0" noProof="0" dirty="0">
              <a:ln>
                <a:noFill/>
              </a:ln>
              <a:solidFill>
                <a:srgbClr val="00B2A9"/>
              </a:solidFill>
              <a:effectLst/>
              <a:uLnTx/>
              <a:uFillTx/>
              <a:latin typeface="Book Antiqua" pitchFamily="18" charset="0"/>
              <a:ea typeface="+mn-ea"/>
              <a:cs typeface="+mn-cs"/>
            </a:endParaRPr>
          </a:p>
        </p:txBody>
      </p:sp>
      <p:sp>
        <p:nvSpPr>
          <p:cNvPr id="21" name="Text Box 5">
            <a:extLst>
              <a:ext uri="{FF2B5EF4-FFF2-40B4-BE49-F238E27FC236}">
                <a16:creationId xmlns:a16="http://schemas.microsoft.com/office/drawing/2014/main" id="{7AED0996-5E6D-A38B-D797-39DA01383D67}"/>
              </a:ext>
            </a:extLst>
          </p:cNvPr>
          <p:cNvSpPr txBox="1">
            <a:spLocks noChangeArrowheads="1"/>
          </p:cNvSpPr>
          <p:nvPr/>
        </p:nvSpPr>
        <p:spPr bwMode="auto">
          <a:xfrm>
            <a:off x="792596" y="855663"/>
            <a:ext cx="6446404" cy="406265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Design for the Environment:</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Their product initially used 200% of energy of competitor</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redesigned to use 20% of energy of competitor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5" name="Picture 4">
            <a:extLst>
              <a:ext uri="{FF2B5EF4-FFF2-40B4-BE49-F238E27FC236}">
                <a16:creationId xmlns:a16="http://schemas.microsoft.com/office/drawing/2014/main" id="{8F832B76-7B0C-6D3E-1ED9-D29505981C34}"/>
              </a:ext>
            </a:extLst>
          </p:cNvPr>
          <p:cNvPicPr>
            <a:picLocks noChangeAspect="1"/>
          </p:cNvPicPr>
          <p:nvPr/>
        </p:nvPicPr>
        <p:blipFill>
          <a:blip r:embed="rId7"/>
          <a:stretch>
            <a:fillRect/>
          </a:stretch>
        </p:blipFill>
        <p:spPr>
          <a:xfrm>
            <a:off x="9704767" y="4812948"/>
            <a:ext cx="2440103" cy="1994687"/>
          </a:xfrm>
          <a:prstGeom prst="rect">
            <a:avLst/>
          </a:prstGeom>
        </p:spPr>
      </p:pic>
    </p:spTree>
    <p:extLst>
      <p:ext uri="{BB962C8B-B14F-4D97-AF65-F5344CB8AC3E}">
        <p14:creationId xmlns:p14="http://schemas.microsoft.com/office/powerpoint/2010/main" val="35742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1B706EC-ED82-406D-9A88-E51E78B2E859}"/>
              </a:ext>
            </a:extLst>
          </p:cNvPr>
          <p:cNvSpPr txBox="1">
            <a:spLocks/>
          </p:cNvSpPr>
          <p:nvPr/>
        </p:nvSpPr>
        <p:spPr>
          <a:xfrm>
            <a:off x="749532" y="152400"/>
            <a:ext cx="11290068" cy="41124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lang="en-CA" sz="2400" b="1" i="0" u="none" strike="noStrike" kern="1200" baseline="0" dirty="0">
                <a:solidFill>
                  <a:srgbClr val="0076B1"/>
                </a:solidFill>
                <a:latin typeface="Verdana-Bold"/>
                <a:ea typeface="+mj-ea"/>
                <a:cs typeface="+mj-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B3AA"/>
              </a:buClr>
              <a:buSzTx/>
              <a:buFont typeface="Arial" panose="020B0604020202020204" pitchFamily="34" charset="0"/>
              <a:buNone/>
              <a:tabLst/>
              <a:defRPr/>
            </a:pPr>
            <a:r>
              <a:rPr kumimoji="0" lang="en-CA" sz="2800" b="1" i="0" u="none" strike="noStrike" kern="1200" cap="none" spc="0" normalizeH="0" baseline="0" noProof="0" dirty="0">
                <a:ln>
                  <a:noFill/>
                </a:ln>
                <a:solidFill>
                  <a:srgbClr val="0076B1"/>
                </a:solidFill>
                <a:effectLst/>
                <a:uLnTx/>
                <a:uFillTx/>
                <a:latin typeface="Verdana-Bold"/>
                <a:ea typeface="+mj-ea"/>
                <a:cs typeface="+mj-cs"/>
              </a:rPr>
              <a:t>Case Study: </a:t>
            </a:r>
            <a:r>
              <a:rPr kumimoji="0" lang="en-CA" sz="2800" b="1" i="0" u="none" strike="noStrike" kern="1200" cap="none" spc="0" normalizeH="0" baseline="0" noProof="0" dirty="0">
                <a:ln>
                  <a:noFill/>
                </a:ln>
                <a:solidFill>
                  <a:srgbClr val="00B2A9"/>
                </a:solidFill>
                <a:effectLst/>
                <a:uLnTx/>
                <a:uFillTx/>
                <a:latin typeface="Book Antiqua" pitchFamily="18" charset="0"/>
                <a:ea typeface="+mj-ea"/>
                <a:cs typeface="+mj-cs"/>
              </a:rPr>
              <a:t>Scope 4 (handprint)</a:t>
            </a:r>
            <a:endParaRPr kumimoji="0" lang="en-CA" sz="2800" b="1" i="0" u="none" strike="noStrike" kern="1200" cap="none" spc="0" normalizeH="0" baseline="0" noProof="0" dirty="0">
              <a:ln>
                <a:noFill/>
              </a:ln>
              <a:solidFill>
                <a:srgbClr val="0076B1"/>
              </a:solidFill>
              <a:effectLst/>
              <a:uLnTx/>
              <a:uFillTx/>
              <a:latin typeface="Verdana-Bold"/>
              <a:ea typeface="+mj-ea"/>
              <a:cs typeface="+mj-cs"/>
            </a:endParaRPr>
          </a:p>
        </p:txBody>
      </p:sp>
      <p:sp>
        <p:nvSpPr>
          <p:cNvPr id="3" name="Rectangle 2">
            <a:extLst>
              <a:ext uri="{FF2B5EF4-FFF2-40B4-BE49-F238E27FC236}">
                <a16:creationId xmlns:a16="http://schemas.microsoft.com/office/drawing/2014/main" id="{2BB65750-9118-6F0B-04E6-E35D4D495839}"/>
              </a:ext>
            </a:extLst>
          </p:cNvPr>
          <p:cNvSpPr/>
          <p:nvPr/>
        </p:nvSpPr>
        <p:spPr>
          <a:xfrm>
            <a:off x="8634657" y="98856"/>
            <a:ext cx="3419630" cy="1123942"/>
          </a:xfrm>
          <a:prstGeom prst="rect">
            <a:avLst/>
          </a:prstGeom>
          <a:solidFill>
            <a:sysClr val="window" lastClr="FFFFFF"/>
          </a:solidFill>
          <a:ln w="12700" cap="flat" cmpd="sng" algn="ctr">
            <a:solidFill>
              <a:srgbClr val="990000">
                <a:shade val="95000"/>
                <a:satMod val="105000"/>
              </a:srgbClr>
            </a:solidFill>
            <a:prstDash val="solid"/>
          </a:ln>
          <a:effectLst>
            <a:outerShdw blurRad="38100" dist="25400" dir="6600000" sx="101000" sy="101000" rotWithShape="0">
              <a:srgbClr val="000000">
                <a:alpha val="75000"/>
              </a:srgb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000" b="0" i="0" u="none" strike="noStrike" kern="0" cap="none" spc="0" normalizeH="0" baseline="0" noProof="0">
              <a:ln>
                <a:noFill/>
              </a:ln>
              <a:solidFill>
                <a:prstClr val="white"/>
              </a:solidFill>
              <a:effectLst/>
              <a:uLnTx/>
              <a:uFillTx/>
              <a:latin typeface="Calibri"/>
              <a:ea typeface="+mn-ea"/>
              <a:cs typeface="+mn-cs"/>
            </a:endParaRPr>
          </a:p>
        </p:txBody>
      </p:sp>
      <p:pic>
        <p:nvPicPr>
          <p:cNvPr id="4" name="Picture 4" descr="VeriForm Logo">
            <a:extLst>
              <a:ext uri="{FF2B5EF4-FFF2-40B4-BE49-F238E27FC236}">
                <a16:creationId xmlns:a16="http://schemas.microsoft.com/office/drawing/2014/main" id="{DD981225-C09A-12B4-826A-B963FB78EB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1128" y="285899"/>
            <a:ext cx="3194596" cy="7809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a:extLst>
              <a:ext uri="{FF2B5EF4-FFF2-40B4-BE49-F238E27FC236}">
                <a16:creationId xmlns:a16="http://schemas.microsoft.com/office/drawing/2014/main" id="{D4880CDC-BDD2-538D-AF79-82C62F057A58}"/>
              </a:ext>
            </a:extLst>
          </p:cNvPr>
          <p:cNvPicPr>
            <a:picLocks noChangeAspect="1" noChangeArrowheads="1"/>
          </p:cNvPicPr>
          <p:nvPr/>
        </p:nvPicPr>
        <p:blipFill>
          <a:blip r:embed="rId4" cstate="screen"/>
          <a:srcRect/>
          <a:stretch>
            <a:fillRect/>
          </a:stretch>
        </p:blipFill>
        <p:spPr bwMode="auto">
          <a:xfrm>
            <a:off x="7397212" y="1558878"/>
            <a:ext cx="4657075" cy="2794245"/>
          </a:xfrm>
          <a:prstGeom prst="rect">
            <a:avLst/>
          </a:prstGeom>
          <a:noFill/>
          <a:ln w="9525">
            <a:noFill/>
            <a:miter lim="800000"/>
            <a:headEnd/>
            <a:tailEnd/>
          </a:ln>
        </p:spPr>
      </p:pic>
      <p:grpSp>
        <p:nvGrpSpPr>
          <p:cNvPr id="8" name="Group 22">
            <a:extLst>
              <a:ext uri="{FF2B5EF4-FFF2-40B4-BE49-F238E27FC236}">
                <a16:creationId xmlns:a16="http://schemas.microsoft.com/office/drawing/2014/main" id="{B1452F59-EE1D-C595-22D8-231B6570F0D6}"/>
              </a:ext>
            </a:extLst>
          </p:cNvPr>
          <p:cNvGrpSpPr/>
          <p:nvPr/>
        </p:nvGrpSpPr>
        <p:grpSpPr>
          <a:xfrm>
            <a:off x="4724400" y="4509120"/>
            <a:ext cx="2304256" cy="2006212"/>
            <a:chOff x="1220788" y="1854835"/>
            <a:chExt cx="3489573" cy="3148330"/>
          </a:xfrm>
        </p:grpSpPr>
        <p:pic>
          <p:nvPicPr>
            <p:cNvPr id="11" name="Picture 10" descr="C:\My Dropbox\Enviro-Stewards\Lloyd temp\Profitability case studies\Veriform\before loonie figure more faded.jpg">
              <a:extLst>
                <a:ext uri="{FF2B5EF4-FFF2-40B4-BE49-F238E27FC236}">
                  <a16:creationId xmlns:a16="http://schemas.microsoft.com/office/drawing/2014/main" id="{3D41A6FD-C1CC-7141-8B10-CBC393C069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0788" y="1854835"/>
              <a:ext cx="3061051" cy="3061064"/>
            </a:xfrm>
            <a:prstGeom prst="rect">
              <a:avLst/>
            </a:prstGeom>
            <a:noFill/>
            <a:ln>
              <a:noFill/>
            </a:ln>
          </p:spPr>
        </p:pic>
        <p:sp>
          <p:nvSpPr>
            <p:cNvPr id="12" name="Text Box 2">
              <a:extLst>
                <a:ext uri="{FF2B5EF4-FFF2-40B4-BE49-F238E27FC236}">
                  <a16:creationId xmlns:a16="http://schemas.microsoft.com/office/drawing/2014/main" id="{4A1CD2F2-BE36-F7C5-348A-191BF08E8635}"/>
                </a:ext>
              </a:extLst>
            </p:cNvPr>
            <p:cNvSpPr txBox="1">
              <a:spLocks noChangeArrowheads="1"/>
            </p:cNvSpPr>
            <p:nvPr/>
          </p:nvSpPr>
          <p:spPr bwMode="auto">
            <a:xfrm>
              <a:off x="2477011" y="361991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4.3% </a:t>
              </a:r>
              <a:endParaRPr kumimoji="0" lang="en-CA" sz="3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sp>
          <p:nvSpPr>
            <p:cNvPr id="13" name="Text Box 2">
              <a:extLst>
                <a:ext uri="{FF2B5EF4-FFF2-40B4-BE49-F238E27FC236}">
                  <a16:creationId xmlns:a16="http://schemas.microsoft.com/office/drawing/2014/main" id="{4FE63F45-7C38-F5B7-F194-9F7C311D36E7}"/>
                </a:ext>
              </a:extLst>
            </p:cNvPr>
            <p:cNvSpPr txBox="1">
              <a:spLocks noChangeArrowheads="1"/>
            </p:cNvSpPr>
            <p:nvPr/>
          </p:nvSpPr>
          <p:spPr bwMode="auto">
            <a:xfrm>
              <a:off x="2477011" y="4526309"/>
              <a:ext cx="223335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grpSp>
        <p:nvGrpSpPr>
          <p:cNvPr id="14" name="Group 27">
            <a:extLst>
              <a:ext uri="{FF2B5EF4-FFF2-40B4-BE49-F238E27FC236}">
                <a16:creationId xmlns:a16="http://schemas.microsoft.com/office/drawing/2014/main" id="{6159A4BC-6D8A-932B-8A8A-F4540D02D481}"/>
              </a:ext>
            </a:extLst>
          </p:cNvPr>
          <p:cNvGrpSpPr/>
          <p:nvPr/>
        </p:nvGrpSpPr>
        <p:grpSpPr>
          <a:xfrm>
            <a:off x="7244680" y="4509121"/>
            <a:ext cx="2283428" cy="2029255"/>
            <a:chOff x="4631673" y="1854835"/>
            <a:chExt cx="3291540" cy="3140379"/>
          </a:xfrm>
        </p:grpSpPr>
        <p:pic>
          <p:nvPicPr>
            <p:cNvPr id="15" name="Picture 14" descr="C:\My Dropbox\Enviro-Stewards\Lloyd temp\Profitability case studies\Veriform\after loonie figure copy.jpg">
              <a:extLst>
                <a:ext uri="{FF2B5EF4-FFF2-40B4-BE49-F238E27FC236}">
                  <a16:creationId xmlns:a16="http://schemas.microsoft.com/office/drawing/2014/main" id="{E163E378-CEC0-3A81-B07C-E10600EE17C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31673" y="1854835"/>
              <a:ext cx="3069002" cy="3069015"/>
            </a:xfrm>
            <a:prstGeom prst="rect">
              <a:avLst/>
            </a:prstGeom>
            <a:noFill/>
            <a:ln>
              <a:noFill/>
            </a:ln>
          </p:spPr>
        </p:pic>
        <p:sp>
          <p:nvSpPr>
            <p:cNvPr id="16" name="Text Box 2">
              <a:extLst>
                <a:ext uri="{FF2B5EF4-FFF2-40B4-BE49-F238E27FC236}">
                  <a16:creationId xmlns:a16="http://schemas.microsoft.com/office/drawing/2014/main" id="{C7D97564-A722-3B34-8E85-64C207703641}"/>
                </a:ext>
              </a:extLst>
            </p:cNvPr>
            <p:cNvSpPr txBox="1">
              <a:spLocks noChangeArrowheads="1"/>
            </p:cNvSpPr>
            <p:nvPr/>
          </p:nvSpPr>
          <p:spPr bwMode="auto">
            <a:xfrm>
              <a:off x="5864043" y="3611966"/>
              <a:ext cx="2059170" cy="1231824"/>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3600" b="1" i="0" u="none" strike="noStrike" kern="1200" cap="none" spc="0" normalizeH="0" baseline="0" noProof="0" dirty="0">
                  <a:ln>
                    <a:noFill/>
                  </a:ln>
                  <a:solidFill>
                    <a:srgbClr val="0000FF"/>
                  </a:solidFill>
                  <a:effectLst/>
                  <a:uLnTx/>
                  <a:uFillTx/>
                  <a:latin typeface="Arial" charset="0"/>
                  <a:ea typeface="Calibri"/>
                  <a:cs typeface="Times New Roman"/>
                </a:rPr>
                <a:t>9.4%</a:t>
              </a:r>
              <a:r>
                <a:rPr kumimoji="0" lang="en-CA" sz="3600" b="1" i="0" u="none" strike="noStrike" kern="1200" cap="none" spc="0" normalizeH="0" baseline="0" noProof="0" dirty="0">
                  <a:ln>
                    <a:noFill/>
                  </a:ln>
                  <a:solidFill>
                    <a:srgbClr val="7F7F7F"/>
                  </a:solidFill>
                  <a:effectLst/>
                  <a:uLnTx/>
                  <a:uFillTx/>
                  <a:latin typeface="Arial" charset="0"/>
                  <a:ea typeface="Calibri"/>
                  <a:cs typeface="Times New Roman"/>
                </a:rPr>
                <a:t> </a:t>
              </a:r>
              <a:endParaRPr kumimoji="0" lang="en-CA" sz="3600" b="0" i="0" u="none" strike="noStrike" kern="1200" cap="none" spc="0" normalizeH="0" baseline="0" noProof="0" dirty="0">
                <a:ln>
                  <a:noFill/>
                </a:ln>
                <a:solidFill>
                  <a:prstClr val="black"/>
                </a:solidFill>
                <a:effectLst/>
                <a:uLnTx/>
                <a:uFillTx/>
                <a:latin typeface="Arial" charset="0"/>
                <a:ea typeface="Calibri"/>
                <a:cs typeface="Times New Roman"/>
              </a:endParaRPr>
            </a:p>
          </p:txBody>
        </p:sp>
        <p:sp>
          <p:nvSpPr>
            <p:cNvPr id="17" name="Text Box 2">
              <a:extLst>
                <a:ext uri="{FF2B5EF4-FFF2-40B4-BE49-F238E27FC236}">
                  <a16:creationId xmlns:a16="http://schemas.microsoft.com/office/drawing/2014/main" id="{DC093504-3D22-D069-D70E-4B5A6BD4A6F3}"/>
                </a:ext>
              </a:extLst>
            </p:cNvPr>
            <p:cNvSpPr txBox="1">
              <a:spLocks noChangeArrowheads="1"/>
            </p:cNvSpPr>
            <p:nvPr/>
          </p:nvSpPr>
          <p:spPr bwMode="auto">
            <a:xfrm>
              <a:off x="5864043" y="4518358"/>
              <a:ext cx="2059170" cy="476856"/>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en-CA" sz="1600" b="1" i="0" u="none" strike="noStrike" kern="1200" cap="none" spc="0" normalizeH="0" baseline="0" noProof="0" dirty="0">
                  <a:ln>
                    <a:noFill/>
                  </a:ln>
                  <a:solidFill>
                    <a:srgbClr val="0000FF"/>
                  </a:solidFill>
                  <a:effectLst/>
                  <a:uLnTx/>
                  <a:uFillTx/>
                  <a:latin typeface="Arial" charset="0"/>
                  <a:ea typeface="Calibri"/>
                  <a:cs typeface="Times New Roman"/>
                </a:rPr>
                <a:t>profit margin </a:t>
              </a:r>
              <a:endParaRPr kumimoji="0" lang="en-CA" sz="1600" b="0" i="0" u="none" strike="noStrike" kern="1200" cap="none" spc="0" normalizeH="0" baseline="0" noProof="0" dirty="0">
                <a:ln>
                  <a:noFill/>
                </a:ln>
                <a:solidFill>
                  <a:srgbClr val="0000FF"/>
                </a:solidFill>
                <a:effectLst/>
                <a:uLnTx/>
                <a:uFillTx/>
                <a:latin typeface="Arial" charset="0"/>
                <a:ea typeface="Calibri"/>
                <a:cs typeface="Times New Roman"/>
              </a:endParaRPr>
            </a:p>
          </p:txBody>
        </p:sp>
      </p:grpSp>
      <p:sp>
        <p:nvSpPr>
          <p:cNvPr id="18" name="Rectangle 17">
            <a:extLst>
              <a:ext uri="{FF2B5EF4-FFF2-40B4-BE49-F238E27FC236}">
                <a16:creationId xmlns:a16="http://schemas.microsoft.com/office/drawing/2014/main" id="{EE77326E-318D-23C7-3524-D52822BEAF14}"/>
              </a:ext>
            </a:extLst>
          </p:cNvPr>
          <p:cNvSpPr/>
          <p:nvPr/>
        </p:nvSpPr>
        <p:spPr>
          <a:xfrm>
            <a:off x="457200" y="5092005"/>
            <a:ext cx="4284452"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B2A9"/>
                </a:solidFill>
                <a:effectLst/>
                <a:uLnTx/>
                <a:uFillTx/>
                <a:latin typeface="Book Antiqua" pitchFamily="18" charset="0"/>
                <a:ea typeface="+mn-ea"/>
                <a:cs typeface="+mn-cs"/>
              </a:rPr>
              <a:t>Veriform’s</a:t>
            </a:r>
            <a:r>
              <a:rPr kumimoji="0" lang="en-US" sz="2800" b="1" i="0" u="none" strike="noStrike" kern="1200" cap="none" spc="0" normalizeH="0" baseline="0" noProof="0" dirty="0">
                <a:ln>
                  <a:noFill/>
                </a:ln>
                <a:solidFill>
                  <a:srgbClr val="00B2A9"/>
                </a:solidFill>
                <a:effectLst/>
                <a:uLnTx/>
                <a:uFillTx/>
                <a:latin typeface="Book Antiqua" pitchFamily="18" charset="0"/>
                <a:ea typeface="+mn-ea"/>
                <a:cs typeface="+mn-cs"/>
              </a:rPr>
              <a:t> implemented measures have doubled their profit margin!</a:t>
            </a:r>
            <a:endParaRPr kumimoji="0" lang="en-CA" sz="2800" b="1" i="0" u="none" strike="noStrike" kern="1200" cap="none" spc="0" normalizeH="0" baseline="0" noProof="0" dirty="0">
              <a:ln>
                <a:noFill/>
              </a:ln>
              <a:solidFill>
                <a:srgbClr val="00B2A9"/>
              </a:solidFill>
              <a:effectLst/>
              <a:uLnTx/>
              <a:uFillTx/>
              <a:latin typeface="Book Antiqua" pitchFamily="18" charset="0"/>
              <a:ea typeface="+mn-ea"/>
              <a:cs typeface="+mn-cs"/>
            </a:endParaRPr>
          </a:p>
        </p:txBody>
      </p:sp>
      <p:sp>
        <p:nvSpPr>
          <p:cNvPr id="21" name="Text Box 5">
            <a:extLst>
              <a:ext uri="{FF2B5EF4-FFF2-40B4-BE49-F238E27FC236}">
                <a16:creationId xmlns:a16="http://schemas.microsoft.com/office/drawing/2014/main" id="{7AED0996-5E6D-A38B-D797-39DA01383D67}"/>
              </a:ext>
            </a:extLst>
          </p:cNvPr>
          <p:cNvSpPr txBox="1">
            <a:spLocks noChangeArrowheads="1"/>
          </p:cNvSpPr>
          <p:nvPr/>
        </p:nvSpPr>
        <p:spPr bwMode="auto">
          <a:xfrm>
            <a:off x="792596" y="855663"/>
            <a:ext cx="6446404" cy="4062651"/>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Design for the Environment:</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Their product initially used 200% of energy of competitor</a:t>
            </a:r>
          </a:p>
          <a:p>
            <a:pPr marL="457200" marR="0" lvl="0" indent="-4572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rPr>
              <a:t>Product redesigned to use 20% of energy of competitor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pic>
        <p:nvPicPr>
          <p:cNvPr id="5" name="Picture 4">
            <a:extLst>
              <a:ext uri="{FF2B5EF4-FFF2-40B4-BE49-F238E27FC236}">
                <a16:creationId xmlns:a16="http://schemas.microsoft.com/office/drawing/2014/main" id="{8F832B76-7B0C-6D3E-1ED9-D29505981C34}"/>
              </a:ext>
            </a:extLst>
          </p:cNvPr>
          <p:cNvPicPr>
            <a:picLocks noChangeAspect="1"/>
          </p:cNvPicPr>
          <p:nvPr/>
        </p:nvPicPr>
        <p:blipFill>
          <a:blip r:embed="rId7"/>
          <a:stretch>
            <a:fillRect/>
          </a:stretch>
        </p:blipFill>
        <p:spPr>
          <a:xfrm>
            <a:off x="9704767" y="4812948"/>
            <a:ext cx="2440103" cy="1994687"/>
          </a:xfrm>
          <a:prstGeom prst="rect">
            <a:avLst/>
          </a:prstGeom>
        </p:spPr>
      </p:pic>
    </p:spTree>
    <p:extLst>
      <p:ext uri="{BB962C8B-B14F-4D97-AF65-F5344CB8AC3E}">
        <p14:creationId xmlns:p14="http://schemas.microsoft.com/office/powerpoint/2010/main" val="248796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7C8C0867-7457-419F-A71A-9AFD43FE6774}"/>
              </a:ext>
            </a:extLst>
          </p:cNvPr>
          <p:cNvSpPr>
            <a:spLocks noGrp="1"/>
          </p:cNvSpPr>
          <p:nvPr>
            <p:ph type="body" sz="quarter" idx="11"/>
          </p:nvPr>
        </p:nvSpPr>
        <p:spPr>
          <a:xfrm>
            <a:off x="838200" y="5410200"/>
            <a:ext cx="7619999" cy="3774358"/>
          </a:xfrm>
        </p:spPr>
        <p:txBody>
          <a:bodyPr>
            <a:normAutofit/>
          </a:bodyPr>
          <a:lstStyle/>
          <a:p>
            <a:pPr marL="285750" indent="-285750">
              <a:lnSpc>
                <a:spcPct val="90000"/>
              </a:lnSpc>
              <a:spcBef>
                <a:spcPts val="1000"/>
              </a:spcBef>
              <a:buClr>
                <a:schemeClr val="accent2"/>
              </a:buClr>
              <a:buFont typeface="Arial" panose="020B0604020202020204" pitchFamily="34" charset="0"/>
              <a:buChar char="•"/>
            </a:pPr>
            <a:r>
              <a:rPr lang="en-US" sz="3000" dirty="0">
                <a:solidFill>
                  <a:srgbClr val="00B2A9"/>
                </a:solidFill>
              </a:rPr>
              <a:t>$706,000/year</a:t>
            </a:r>
            <a:r>
              <a:rPr lang="en-US" sz="3000" dirty="0"/>
              <a:t> food savings with 6-month payback (938 </a:t>
            </a:r>
            <a:r>
              <a:rPr lang="en-US" sz="3000" dirty="0" err="1"/>
              <a:t>tonnes</a:t>
            </a:r>
            <a:r>
              <a:rPr lang="en-US" sz="3000" dirty="0"/>
              <a:t>/</a:t>
            </a:r>
            <a:r>
              <a:rPr lang="en-US" sz="3000" dirty="0" err="1"/>
              <a:t>yr</a:t>
            </a:r>
            <a:r>
              <a:rPr lang="en-US" sz="3000" dirty="0"/>
              <a:t>)</a:t>
            </a:r>
          </a:p>
          <a:p>
            <a:pPr marL="285750" indent="-285750">
              <a:lnSpc>
                <a:spcPct val="90000"/>
              </a:lnSpc>
              <a:spcBef>
                <a:spcPts val="1000"/>
              </a:spcBef>
              <a:buClr>
                <a:schemeClr val="accent2"/>
              </a:buClr>
              <a:buFont typeface="Arial" panose="020B0604020202020204" pitchFamily="34" charset="0"/>
              <a:buChar char="•"/>
            </a:pPr>
            <a:r>
              <a:rPr lang="en-US" sz="3000" dirty="0">
                <a:solidFill>
                  <a:srgbClr val="00B2A9"/>
                </a:solidFill>
              </a:rPr>
              <a:t>4,000 </a:t>
            </a:r>
            <a:r>
              <a:rPr lang="en-US" sz="3000" dirty="0" err="1">
                <a:solidFill>
                  <a:srgbClr val="00B2A9"/>
                </a:solidFill>
              </a:rPr>
              <a:t>tonnes</a:t>
            </a:r>
            <a:r>
              <a:rPr lang="en-US" sz="3000" dirty="0">
                <a:solidFill>
                  <a:srgbClr val="00B2A9"/>
                </a:solidFill>
              </a:rPr>
              <a:t>/</a:t>
            </a:r>
            <a:r>
              <a:rPr lang="en-US" sz="3000" dirty="0" err="1">
                <a:solidFill>
                  <a:srgbClr val="00B2A9"/>
                </a:solidFill>
              </a:rPr>
              <a:t>yr</a:t>
            </a:r>
            <a:r>
              <a:rPr lang="en-US" sz="3000" dirty="0">
                <a:solidFill>
                  <a:srgbClr val="00B2A9"/>
                </a:solidFill>
              </a:rPr>
              <a:t> </a:t>
            </a:r>
            <a:r>
              <a:rPr lang="en-US" sz="3000" dirty="0"/>
              <a:t>less (embedded) GHG!</a:t>
            </a:r>
          </a:p>
          <a:p>
            <a:pPr marL="285750" indent="-285750">
              <a:lnSpc>
                <a:spcPct val="200000"/>
              </a:lnSpc>
              <a:buClr>
                <a:schemeClr val="accent2"/>
              </a:buClr>
              <a:buFont typeface="Arial" panose="020B0604020202020204" pitchFamily="34" charset="0"/>
              <a:buChar char="•"/>
            </a:pPr>
            <a:endParaRPr lang="en-US" sz="1600" dirty="0"/>
          </a:p>
        </p:txBody>
      </p:sp>
      <p:sp>
        <p:nvSpPr>
          <p:cNvPr id="4" name="Content Placeholder 3">
            <a:extLst>
              <a:ext uri="{FF2B5EF4-FFF2-40B4-BE49-F238E27FC236}">
                <a16:creationId xmlns:a16="http://schemas.microsoft.com/office/drawing/2014/main" id="{9218E8CE-19B7-4B92-A825-37BB80B31C65}"/>
              </a:ext>
            </a:extLst>
          </p:cNvPr>
          <p:cNvSpPr>
            <a:spLocks noGrp="1"/>
          </p:cNvSpPr>
          <p:nvPr>
            <p:ph sz="quarter" idx="15"/>
          </p:nvPr>
        </p:nvSpPr>
        <p:spPr>
          <a:xfrm>
            <a:off x="685800" y="4869657"/>
            <a:ext cx="6248400" cy="738726"/>
          </a:xfrm>
        </p:spPr>
        <p:txBody>
          <a:bodyPr>
            <a:normAutofit/>
          </a:bodyPr>
          <a:lstStyle/>
          <a:p>
            <a:pPr lvl="0">
              <a:lnSpc>
                <a:spcPct val="100000"/>
              </a:lnSpc>
              <a:spcBef>
                <a:spcPct val="0"/>
              </a:spcBef>
              <a:buClrTx/>
              <a:defRPr/>
            </a:pPr>
            <a:r>
              <a:rPr lang="en-CA" sz="2800" b="1" dirty="0">
                <a:solidFill>
                  <a:srgbClr val="0076B1"/>
                </a:solidFill>
              </a:rPr>
              <a:t>Food Loss Prevention Study</a:t>
            </a:r>
            <a:endParaRPr lang="en-CA" sz="2800" b="1" dirty="0">
              <a:solidFill>
                <a:srgbClr val="0076B1"/>
              </a:solidFill>
              <a:latin typeface="Georgia"/>
            </a:endParaRPr>
          </a:p>
        </p:txBody>
      </p:sp>
      <p:pic>
        <p:nvPicPr>
          <p:cNvPr id="1026" name="Picture 2" descr="Image result for campbell company logo">
            <a:extLst>
              <a:ext uri="{FF2B5EF4-FFF2-40B4-BE49-F238E27FC236}">
                <a16:creationId xmlns:a16="http://schemas.microsoft.com/office/drawing/2014/main" id="{8AA70B64-1536-4CCC-A8BE-02555CBF9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776"/>
            <a:ext cx="2514600" cy="21337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26F2255-33EF-4F8F-8E10-9ED948CABACC}"/>
              </a:ext>
            </a:extLst>
          </p:cNvPr>
          <p:cNvPicPr>
            <a:picLocks noChangeAspect="1"/>
          </p:cNvPicPr>
          <p:nvPr/>
        </p:nvPicPr>
        <p:blipFill rotWithShape="1">
          <a:blip r:embed="rId3"/>
          <a:srcRect l="3085" t="24394" r="16961"/>
          <a:stretch/>
        </p:blipFill>
        <p:spPr>
          <a:xfrm>
            <a:off x="8229600" y="4196234"/>
            <a:ext cx="3867168" cy="2578870"/>
          </a:xfrm>
          <a:prstGeom prst="rect">
            <a:avLst/>
          </a:prstGeom>
        </p:spPr>
      </p:pic>
      <p:pic>
        <p:nvPicPr>
          <p:cNvPr id="12" name="Picture 11">
            <a:extLst>
              <a:ext uri="{FF2B5EF4-FFF2-40B4-BE49-F238E27FC236}">
                <a16:creationId xmlns:a16="http://schemas.microsoft.com/office/drawing/2014/main" id="{35D7E353-C83A-4135-BF4F-8FCF5A60FF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968" y="143713"/>
            <a:ext cx="2527800" cy="1098218"/>
          </a:xfrm>
          <a:prstGeom prst="rect">
            <a:avLst/>
          </a:prstGeom>
        </p:spPr>
      </p:pic>
      <p:pic>
        <p:nvPicPr>
          <p:cNvPr id="3" name="Picture 2">
            <a:extLst>
              <a:ext uri="{FF2B5EF4-FFF2-40B4-BE49-F238E27FC236}">
                <a16:creationId xmlns:a16="http://schemas.microsoft.com/office/drawing/2014/main" id="{59E1F028-E928-47DE-89DD-ABE3E8D57563}"/>
              </a:ext>
            </a:extLst>
          </p:cNvPr>
          <p:cNvPicPr>
            <a:picLocks noChangeAspect="1"/>
          </p:cNvPicPr>
          <p:nvPr/>
        </p:nvPicPr>
        <p:blipFill>
          <a:blip r:embed="rId5"/>
          <a:stretch>
            <a:fillRect/>
          </a:stretch>
        </p:blipFill>
        <p:spPr>
          <a:xfrm>
            <a:off x="8054339" y="1752600"/>
            <a:ext cx="4042429" cy="2226067"/>
          </a:xfrm>
          <a:prstGeom prst="rect">
            <a:avLst/>
          </a:prstGeom>
        </p:spPr>
      </p:pic>
      <p:sp>
        <p:nvSpPr>
          <p:cNvPr id="10" name="Content Placeholder 3">
            <a:extLst>
              <a:ext uri="{FF2B5EF4-FFF2-40B4-BE49-F238E27FC236}">
                <a16:creationId xmlns:a16="http://schemas.microsoft.com/office/drawing/2014/main" id="{8331B2E0-C150-4A88-AB2E-44F3E444D71D}"/>
              </a:ext>
            </a:extLst>
          </p:cNvPr>
          <p:cNvSpPr txBox="1">
            <a:spLocks/>
          </p:cNvSpPr>
          <p:nvPr/>
        </p:nvSpPr>
        <p:spPr>
          <a:xfrm>
            <a:off x="685800" y="2309274"/>
            <a:ext cx="9080267" cy="7387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2"/>
              </a:buClr>
              <a:buFontTx/>
              <a:buNone/>
              <a:defRPr sz="2200"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76B1"/>
                </a:solidFill>
                <a:effectLst/>
                <a:uLnTx/>
                <a:uFillTx/>
                <a:latin typeface="Verdana"/>
                <a:ea typeface="+mn-ea"/>
                <a:cs typeface="+mn-cs"/>
              </a:rPr>
              <a:t>Process Integration (PI) Study: </a:t>
            </a:r>
          </a:p>
          <a:p>
            <a:pPr marL="0" marR="0" lvl="0" indent="0" algn="l" defTabSz="914400" rtl="0" eaLnBrk="1" fontAlgn="auto" latinLnBrk="0" hangingPunct="1">
              <a:lnSpc>
                <a:spcPct val="90000"/>
              </a:lnSpc>
              <a:spcBef>
                <a:spcPct val="0"/>
              </a:spcBef>
              <a:spcAft>
                <a:spcPts val="0"/>
              </a:spcAft>
              <a:buClr>
                <a:srgbClr val="00B3AA"/>
              </a:buClr>
              <a:buSzTx/>
              <a:buFontTx/>
              <a:buNone/>
              <a:tabLst/>
              <a:defRPr/>
            </a:pPr>
            <a:endParaRPr kumimoji="0" lang="en-CA" sz="800" b="1" i="0" u="none" strike="noStrike" kern="1200" cap="none" spc="0" normalizeH="0" baseline="0" noProof="0" dirty="0">
              <a:ln>
                <a:noFill/>
              </a:ln>
              <a:solidFill>
                <a:srgbClr val="0076B1"/>
              </a:solidFill>
              <a:effectLst/>
              <a:uLnTx/>
              <a:uFillTx/>
              <a:latin typeface="Verdana"/>
              <a:ea typeface="+mn-ea"/>
              <a:cs typeface="+mn-cs"/>
            </a:endParaRP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3,233,000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kWh/</a:t>
            </a:r>
            <a:r>
              <a:rPr kumimoji="0" lang="en-US" altLang="en-US" sz="3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yr</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(14o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4,570,000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m3/</a:t>
            </a:r>
            <a:r>
              <a:rPr kumimoji="0" lang="en-US" altLang="en-US" sz="3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yr</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 of gas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(8,700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p>
          <a:p>
            <a:pPr marL="1143000" marR="0" lvl="1" indent="-457200" algn="l" defTabSz="914400" rtl="0" eaLnBrk="1" fontAlgn="auto" latinLnBrk="0" hangingPunct="1">
              <a:lnSpc>
                <a:spcPct val="90000"/>
              </a:lnSpc>
              <a:spcBef>
                <a:spcPct val="0"/>
              </a:spcBef>
              <a:spcAft>
                <a:spcPts val="0"/>
              </a:spcAft>
              <a:buClr>
                <a:srgbClr val="00B3AA"/>
              </a:buClr>
              <a:buSzTx/>
              <a:buFont typeface="Arial" panose="020B0604020202020204" pitchFamily="34" charset="0"/>
              <a:buChar char="•"/>
              <a:tabLst/>
              <a:defRPr/>
            </a:pPr>
            <a:r>
              <a:rPr kumimoji="0" lang="en-US" altLang="en-US" sz="3000" b="0" i="0" u="none" strike="noStrike" kern="0" cap="none" spc="0" normalizeH="0" baseline="0" noProof="0" dirty="0">
                <a:ln>
                  <a:noFill/>
                </a:ln>
                <a:solidFill>
                  <a:srgbClr val="00B2A9"/>
                </a:solidFill>
                <a:effectLst/>
                <a:uLnTx/>
                <a:uFillTx/>
                <a:latin typeface="Georgia"/>
                <a:ea typeface="+mn-ea"/>
                <a:cs typeface="Arial" panose="020B0604020202020204" pitchFamily="34" charset="0"/>
              </a:rPr>
              <a:t>123,000 </a:t>
            </a:r>
            <a:r>
              <a:rPr kumimoji="0" lang="en-US" altLang="en-US" sz="3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m3 of water </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(6 </a:t>
            </a:r>
            <a:r>
              <a:rPr kumimoji="0" lang="en-US" altLang="en-US" sz="2000" b="0" i="0" u="none" strike="noStrike" kern="0" cap="none" spc="0" normalizeH="0" baseline="0" noProof="0" dirty="0" err="1">
                <a:ln>
                  <a:noFill/>
                </a:ln>
                <a:solidFill>
                  <a:srgbClr val="4D4F53"/>
                </a:solidFill>
                <a:effectLst/>
                <a:uLnTx/>
                <a:uFillTx/>
                <a:latin typeface="Georgia"/>
                <a:ea typeface="+mn-ea"/>
                <a:cs typeface="Arial" panose="020B0604020202020204" pitchFamily="34" charset="0"/>
              </a:rPr>
              <a:t>tonnes</a:t>
            </a:r>
            <a:r>
              <a:rPr kumimoji="0" lang="en-US" altLang="en-US" sz="2000" b="0" i="0" u="none" strike="noStrike" kern="0" cap="none" spc="0" normalizeH="0" baseline="0" noProof="0" dirty="0">
                <a:ln>
                  <a:noFill/>
                </a:ln>
                <a:solidFill>
                  <a:srgbClr val="4D4F53"/>
                </a:solidFill>
                <a:effectLst/>
                <a:uLnTx/>
                <a:uFillTx/>
                <a:latin typeface="Georgia"/>
                <a:ea typeface="+mn-ea"/>
                <a:cs typeface="Arial" panose="020B0604020202020204" pitchFamily="34" charset="0"/>
              </a:rPr>
              <a:t>)</a:t>
            </a:r>
            <a:endParaRPr kumimoji="0" lang="en-CA" sz="3000" b="0" i="0" u="none" strike="noStrike" kern="1200" cap="none" spc="0" normalizeH="0" baseline="0" noProof="0" dirty="0">
              <a:ln>
                <a:noFill/>
              </a:ln>
              <a:solidFill>
                <a:srgbClr val="4D4F53"/>
              </a:solidFill>
              <a:effectLst/>
              <a:uLnTx/>
              <a:uFillTx/>
              <a:latin typeface="Georgia"/>
              <a:ea typeface="+mn-ea"/>
              <a:cs typeface="+mn-cs"/>
            </a:endParaRP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B2A9"/>
                </a:solidFill>
                <a:effectLst/>
                <a:uLnTx/>
                <a:uFillTx/>
                <a:latin typeface="Verdana"/>
                <a:ea typeface="+mn-ea"/>
                <a:cs typeface="+mn-cs"/>
              </a:rPr>
              <a:t>$1,645,000/</a:t>
            </a:r>
            <a:r>
              <a:rPr kumimoji="0" lang="en-CA" sz="2800" b="1" i="0" u="none" strike="noStrike" kern="1200" cap="none" spc="0" normalizeH="0" baseline="0" noProof="0" dirty="0" err="1">
                <a:ln>
                  <a:noFill/>
                </a:ln>
                <a:solidFill>
                  <a:srgbClr val="00B2A9"/>
                </a:solidFill>
                <a:effectLst/>
                <a:uLnTx/>
                <a:uFillTx/>
                <a:latin typeface="Verdana"/>
                <a:ea typeface="+mn-ea"/>
                <a:cs typeface="+mn-cs"/>
              </a:rPr>
              <a:t>yr</a:t>
            </a:r>
            <a:r>
              <a:rPr kumimoji="0" lang="en-CA" sz="2800" b="1" i="0" u="none" strike="noStrike" kern="1200" cap="none" spc="0" normalizeH="0" baseline="0" noProof="0" dirty="0">
                <a:ln>
                  <a:noFill/>
                </a:ln>
                <a:solidFill>
                  <a:srgbClr val="4D4F53"/>
                </a:solidFill>
                <a:effectLst/>
                <a:uLnTx/>
                <a:uFillTx/>
                <a:latin typeface="Verdana"/>
                <a:ea typeface="+mn-ea"/>
                <a:cs typeface="+mn-cs"/>
              </a:rPr>
              <a:t> </a:t>
            </a:r>
            <a:r>
              <a:rPr kumimoji="0" lang="en-CA" sz="2800" b="0" i="0" u="none" strike="noStrike" kern="1200" cap="none" spc="0" normalizeH="0" baseline="0" noProof="0" dirty="0">
                <a:ln>
                  <a:noFill/>
                </a:ln>
                <a:solidFill>
                  <a:srgbClr val="4D4F53"/>
                </a:solidFill>
                <a:effectLst/>
                <a:uLnTx/>
                <a:uFillTx/>
                <a:latin typeface="Verdana"/>
                <a:ea typeface="+mn-ea"/>
                <a:cs typeface="+mn-cs"/>
              </a:rPr>
              <a:t>with 2-year payback</a:t>
            </a: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endParaRPr kumimoji="0" lang="en-CA" sz="1200" b="0" i="0" u="none" strike="noStrike" kern="1200" cap="none" spc="0" normalizeH="0" baseline="0" noProof="0" dirty="0">
              <a:ln>
                <a:noFill/>
              </a:ln>
              <a:solidFill>
                <a:srgbClr val="4D4F53"/>
              </a:solidFill>
              <a:effectLst/>
              <a:uLnTx/>
              <a:uFillTx/>
              <a:latin typeface="Verdana"/>
              <a:ea typeface="+mn-ea"/>
              <a:cs typeface="+mn-cs"/>
            </a:endParaRPr>
          </a:p>
          <a:p>
            <a:pPr marL="0" marR="0" lvl="0" indent="0" algn="l" defTabSz="914400" rtl="0" eaLnBrk="1" fontAlgn="auto" latinLnBrk="0" hangingPunct="1">
              <a:lnSpc>
                <a:spcPct val="90000"/>
              </a:lnSpc>
              <a:spcBef>
                <a:spcPts val="1000"/>
              </a:spcBef>
              <a:spcAft>
                <a:spcPts val="0"/>
              </a:spcAft>
              <a:buClr>
                <a:srgbClr val="00B3AA"/>
              </a:buClr>
              <a:buSzTx/>
              <a:buFontTx/>
              <a:buNone/>
              <a:tabLst/>
              <a:defRPr/>
            </a:pPr>
            <a:r>
              <a:rPr kumimoji="0" lang="en-CA" sz="2800" b="1" i="0" u="none" strike="noStrike" kern="1200" cap="none" spc="0" normalizeH="0" baseline="0" noProof="0" dirty="0">
                <a:ln>
                  <a:noFill/>
                </a:ln>
                <a:solidFill>
                  <a:srgbClr val="00B2A9"/>
                </a:solidFill>
                <a:effectLst/>
                <a:uLnTx/>
                <a:uFillTx/>
                <a:latin typeface="Verdana"/>
                <a:ea typeface="+mn-ea"/>
                <a:cs typeface="+mn-cs"/>
              </a:rPr>
              <a:t>	</a:t>
            </a:r>
            <a:endParaRPr kumimoji="0" lang="en-CA" sz="2800" b="0" i="0" u="none" strike="noStrike" kern="1200" cap="none" spc="0" normalizeH="0" baseline="0" noProof="0" dirty="0">
              <a:ln>
                <a:noFill/>
              </a:ln>
              <a:solidFill>
                <a:srgbClr val="4D4F53"/>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B0882FE4-7D4C-4EC0-934B-C74C35FAF0F4}"/>
              </a:ext>
            </a:extLst>
          </p:cNvPr>
          <p:cNvSpPr/>
          <p:nvPr/>
        </p:nvSpPr>
        <p:spPr>
          <a:xfrm>
            <a:off x="654586" y="1275017"/>
            <a:ext cx="793678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D4F53"/>
                </a:solidFill>
                <a:effectLst/>
                <a:uLnTx/>
                <a:uFillTx/>
                <a:latin typeface="Georgia"/>
                <a:ea typeface="+mn-ea"/>
                <a:cs typeface="+mn-cs"/>
              </a:rPr>
              <a:t>Integrated, Water, Energy &amp; Product</a:t>
            </a:r>
            <a:endParaRPr kumimoji="0" lang="en-CA" sz="32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115202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F614F-8C7A-48BA-BB6D-43E0E1903304}"/>
              </a:ext>
            </a:extLst>
          </p:cNvPr>
          <p:cNvPicPr>
            <a:picLocks noChangeAspect="1"/>
          </p:cNvPicPr>
          <p:nvPr/>
        </p:nvPicPr>
        <p:blipFill rotWithShape="1">
          <a:blip r:embed="rId3">
            <a:extLst>
              <a:ext uri="{28A0092B-C50C-407E-A947-70E740481C1C}">
                <a14:useLocalDpi xmlns:a14="http://schemas.microsoft.com/office/drawing/2010/main" val="0"/>
              </a:ext>
            </a:extLst>
          </a:blip>
          <a:srcRect l="4757" t="5088" r="176" b="33158"/>
          <a:stretch/>
        </p:blipFill>
        <p:spPr>
          <a:xfrm>
            <a:off x="0" y="-228600"/>
            <a:ext cx="12192000" cy="6000750"/>
          </a:xfrm>
          <a:prstGeom prst="rect">
            <a:avLst/>
          </a:prstGeom>
        </p:spPr>
      </p:pic>
      <p:sp>
        <p:nvSpPr>
          <p:cNvPr id="2" name="TextBox 1">
            <a:extLst>
              <a:ext uri="{FF2B5EF4-FFF2-40B4-BE49-F238E27FC236}">
                <a16:creationId xmlns:a16="http://schemas.microsoft.com/office/drawing/2014/main" id="{819CA422-29C1-AF07-EC06-65FB2058EEF1}"/>
              </a:ext>
            </a:extLst>
          </p:cNvPr>
          <p:cNvSpPr txBox="1"/>
          <p:nvPr/>
        </p:nvSpPr>
        <p:spPr>
          <a:xfrm>
            <a:off x="687692" y="1080436"/>
            <a:ext cx="3785514" cy="1938992"/>
          </a:xfrm>
          <a:prstGeom prst="rect">
            <a:avLst/>
          </a:prstGeom>
          <a:noFill/>
        </p:spPr>
        <p:txBody>
          <a:bodyPr wrap="square" rtlCol="0">
            <a:spAutoFit/>
          </a:bodyPr>
          <a:lstStyle/>
          <a:p>
            <a:r>
              <a:rPr lang="en-US" sz="4000" b="1" dirty="0">
                <a:solidFill>
                  <a:schemeClr val="bg1">
                    <a:lumMod val="95000"/>
                  </a:schemeClr>
                </a:solidFill>
                <a:latin typeface="Segoe UI" panose="020B0502040204020203" pitchFamily="34" charset="0"/>
                <a:cs typeface="Segoe UI" panose="020B0502040204020203" pitchFamily="34" charset="0"/>
              </a:rPr>
              <a:t>Climate Action in Dufferin County</a:t>
            </a:r>
          </a:p>
        </p:txBody>
      </p:sp>
      <p:cxnSp>
        <p:nvCxnSpPr>
          <p:cNvPr id="6" name="Straight Connector 5">
            <a:extLst>
              <a:ext uri="{FF2B5EF4-FFF2-40B4-BE49-F238E27FC236}">
                <a16:creationId xmlns:a16="http://schemas.microsoft.com/office/drawing/2014/main" id="{DAFFDEB0-A18C-F6AD-23FA-FEC6027686E8}"/>
              </a:ext>
            </a:extLst>
          </p:cNvPr>
          <p:cNvCxnSpPr>
            <a:cxnSpLocks/>
          </p:cNvCxnSpPr>
          <p:nvPr/>
        </p:nvCxnSpPr>
        <p:spPr>
          <a:xfrm>
            <a:off x="687692" y="3019428"/>
            <a:ext cx="3785514" cy="0"/>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13" name="TextBox 12">
            <a:extLst>
              <a:ext uri="{FF2B5EF4-FFF2-40B4-BE49-F238E27FC236}">
                <a16:creationId xmlns:a16="http://schemas.microsoft.com/office/drawing/2014/main" id="{08FE7DEA-7842-12DA-578C-42AEF920BA24}"/>
              </a:ext>
            </a:extLst>
          </p:cNvPr>
          <p:cNvSpPr txBox="1"/>
          <p:nvPr/>
        </p:nvSpPr>
        <p:spPr>
          <a:xfrm>
            <a:off x="619325" y="3167055"/>
            <a:ext cx="3250689" cy="646331"/>
          </a:xfrm>
          <a:prstGeom prst="rect">
            <a:avLst/>
          </a:prstGeom>
          <a:noFill/>
        </p:spPr>
        <p:txBody>
          <a:bodyPr wrap="square" rtlCol="0">
            <a:spAutoFit/>
          </a:bodyPr>
          <a:lstStyle/>
          <a:p>
            <a:r>
              <a:rPr lang="en-US" dirty="0">
                <a:solidFill>
                  <a:schemeClr val="bg1"/>
                </a:solidFill>
                <a:latin typeface="Segoe UI" panose="020B0502040204020203" pitchFamily="34" charset="0"/>
                <a:cs typeface="Segoe UI" panose="020B0502040204020203" pitchFamily="34" charset="0"/>
              </a:rPr>
              <a:t>EDCO Conference</a:t>
            </a:r>
          </a:p>
          <a:p>
            <a:r>
              <a:rPr lang="en-US" dirty="0">
                <a:solidFill>
                  <a:schemeClr val="bg1"/>
                </a:solidFill>
                <a:latin typeface="Segoe UI" panose="020B0502040204020203" pitchFamily="34" charset="0"/>
                <a:cs typeface="Segoe UI" panose="020B0502040204020203" pitchFamily="34" charset="0"/>
              </a:rPr>
              <a:t>February 7, 2024</a:t>
            </a:r>
          </a:p>
        </p:txBody>
      </p:sp>
      <p:sp>
        <p:nvSpPr>
          <p:cNvPr id="15" name="TextBox 14">
            <a:extLst>
              <a:ext uri="{FF2B5EF4-FFF2-40B4-BE49-F238E27FC236}">
                <a16:creationId xmlns:a16="http://schemas.microsoft.com/office/drawing/2014/main" id="{9BC104D5-F39A-30B8-81E1-3A6A02350014}"/>
              </a:ext>
            </a:extLst>
          </p:cNvPr>
          <p:cNvSpPr txBox="1"/>
          <p:nvPr/>
        </p:nvSpPr>
        <p:spPr>
          <a:xfrm>
            <a:off x="619324" y="3940451"/>
            <a:ext cx="2940164" cy="646331"/>
          </a:xfrm>
          <a:prstGeom prst="rect">
            <a:avLst/>
          </a:prstGeom>
          <a:noFill/>
        </p:spPr>
        <p:txBody>
          <a:bodyPr wrap="none" rtlCol="0">
            <a:spAutoFit/>
          </a:bodyPr>
          <a:lstStyle/>
          <a:p>
            <a:r>
              <a:rPr lang="en-US" dirty="0">
                <a:solidFill>
                  <a:schemeClr val="bg1"/>
                </a:solidFill>
              </a:rPr>
              <a:t>Sara MacRae</a:t>
            </a:r>
          </a:p>
          <a:p>
            <a:r>
              <a:rPr lang="en-US" dirty="0">
                <a:solidFill>
                  <a:schemeClr val="bg1"/>
                </a:solidFill>
              </a:rPr>
              <a:t>Manager of Climate &amp; Energy</a:t>
            </a:r>
          </a:p>
        </p:txBody>
      </p:sp>
      <p:pic>
        <p:nvPicPr>
          <p:cNvPr id="8" name="Picture 7" descr="A black and white logo&#10;&#10;Description automatically generated">
            <a:extLst>
              <a:ext uri="{FF2B5EF4-FFF2-40B4-BE49-F238E27FC236}">
                <a16:creationId xmlns:a16="http://schemas.microsoft.com/office/drawing/2014/main" id="{0B9D3339-699C-5396-3D27-9E087560A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324" y="6020370"/>
            <a:ext cx="2247900" cy="612728"/>
          </a:xfrm>
          <a:prstGeom prst="rect">
            <a:avLst/>
          </a:prstGeom>
        </p:spPr>
      </p:pic>
    </p:spTree>
    <p:extLst>
      <p:ext uri="{BB962C8B-B14F-4D97-AF65-F5344CB8AC3E}">
        <p14:creationId xmlns:p14="http://schemas.microsoft.com/office/powerpoint/2010/main" val="425334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3B0B7E-FC31-9E46-BE54-1E088A1ACEA7}"/>
              </a:ext>
            </a:extLst>
          </p:cNvPr>
          <p:cNvSpPr>
            <a:spLocks noGrp="1"/>
          </p:cNvSpPr>
          <p:nvPr>
            <p:ph type="body" sz="quarter" idx="10"/>
          </p:nvPr>
        </p:nvSpPr>
        <p:spPr>
          <a:xfrm>
            <a:off x="369719" y="4038600"/>
            <a:ext cx="11072812" cy="493713"/>
          </a:xfrm>
        </p:spPr>
        <p:txBody>
          <a:bodyPr>
            <a:normAutofit/>
          </a:bodyPr>
          <a:lstStyle/>
          <a:p>
            <a:r>
              <a:rPr lang="en-US" dirty="0"/>
              <a:t>Bruce Taylor, FCAE, P.Eng</a:t>
            </a:r>
          </a:p>
        </p:txBody>
      </p:sp>
      <p:sp>
        <p:nvSpPr>
          <p:cNvPr id="3" name="Text Placeholder 2">
            <a:extLst>
              <a:ext uri="{FF2B5EF4-FFF2-40B4-BE49-F238E27FC236}">
                <a16:creationId xmlns:a16="http://schemas.microsoft.com/office/drawing/2014/main" id="{B1C16735-01FE-9E4C-8F5D-AB94787EE865}"/>
              </a:ext>
            </a:extLst>
          </p:cNvPr>
          <p:cNvSpPr>
            <a:spLocks noGrp="1"/>
          </p:cNvSpPr>
          <p:nvPr>
            <p:ph type="body" sz="quarter" idx="11"/>
          </p:nvPr>
        </p:nvSpPr>
        <p:spPr>
          <a:xfrm>
            <a:off x="369974" y="4532641"/>
            <a:ext cx="5497426" cy="493712"/>
          </a:xfrm>
        </p:spPr>
        <p:txBody>
          <a:bodyPr>
            <a:normAutofit/>
          </a:bodyPr>
          <a:lstStyle/>
          <a:p>
            <a:r>
              <a:rPr lang="en-US" dirty="0"/>
              <a:t>btaylor@enviro-stewards.com</a:t>
            </a:r>
          </a:p>
        </p:txBody>
      </p:sp>
      <p:sp>
        <p:nvSpPr>
          <p:cNvPr id="4" name="Text Placeholder 1">
            <a:extLst>
              <a:ext uri="{FF2B5EF4-FFF2-40B4-BE49-F238E27FC236}">
                <a16:creationId xmlns:a16="http://schemas.microsoft.com/office/drawing/2014/main" id="{B53C9DF9-990C-2C59-0BAE-468843CDB5DB}"/>
              </a:ext>
            </a:extLst>
          </p:cNvPr>
          <p:cNvSpPr txBox="1">
            <a:spLocks/>
          </p:cNvSpPr>
          <p:nvPr/>
        </p:nvSpPr>
        <p:spPr>
          <a:xfrm>
            <a:off x="381000" y="5029200"/>
            <a:ext cx="11072812" cy="493713"/>
          </a:xfrm>
          <a:prstGeom prst="rect">
            <a:avLst/>
          </a:prstGeom>
        </p:spPr>
        <p:txBody>
          <a:bodyPr vert="horz" lIns="91440" tIns="45720" rIns="91440" bIns="45720" rtlCol="0">
            <a:normAutofit lnSpcReduction="10000"/>
          </a:bodyPr>
          <a:lstStyle>
            <a:lvl1pPr marL="0" marR="0" indent="0" algn="l" defTabSz="914400" rtl="0" eaLnBrk="1" fontAlgn="auto" latinLnBrk="0" hangingPunct="1">
              <a:lnSpc>
                <a:spcPct val="100000"/>
              </a:lnSpc>
              <a:spcBef>
                <a:spcPts val="0"/>
              </a:spcBef>
              <a:spcAft>
                <a:spcPts val="0"/>
              </a:spcAft>
              <a:buClrTx/>
              <a:buSzTx/>
              <a:buFontTx/>
              <a:buNone/>
              <a:tabLst/>
              <a:defRPr sz="28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Christy Hipel</a:t>
            </a:r>
          </a:p>
        </p:txBody>
      </p:sp>
      <p:sp>
        <p:nvSpPr>
          <p:cNvPr id="5" name="Text Placeholder 2">
            <a:extLst>
              <a:ext uri="{FF2B5EF4-FFF2-40B4-BE49-F238E27FC236}">
                <a16:creationId xmlns:a16="http://schemas.microsoft.com/office/drawing/2014/main" id="{742A2624-B66C-7185-664C-53FD45568F17}"/>
              </a:ext>
            </a:extLst>
          </p:cNvPr>
          <p:cNvSpPr txBox="1">
            <a:spLocks/>
          </p:cNvSpPr>
          <p:nvPr/>
        </p:nvSpPr>
        <p:spPr>
          <a:xfrm>
            <a:off x="381255" y="5523241"/>
            <a:ext cx="5497426" cy="4937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2"/>
              </a:buClr>
              <a:buFontTx/>
              <a:buNone/>
              <a:defRPr sz="1800" kern="1200">
                <a:solidFill>
                  <a:schemeClr val="accent3"/>
                </a:solidFill>
                <a:latin typeface="+mj-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chipel@enviro-stewards.com</a:t>
            </a:r>
          </a:p>
        </p:txBody>
      </p:sp>
    </p:spTree>
    <p:extLst>
      <p:ext uri="{BB962C8B-B14F-4D97-AF65-F5344CB8AC3E}">
        <p14:creationId xmlns:p14="http://schemas.microsoft.com/office/powerpoint/2010/main" val="3247720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71AFC-0F6D-89F0-032C-FC9093217A37}"/>
              </a:ext>
            </a:extLst>
          </p:cNvPr>
          <p:cNvSpPr>
            <a:spLocks noGrp="1"/>
          </p:cNvSpPr>
          <p:nvPr>
            <p:ph type="title"/>
          </p:nvPr>
        </p:nvSpPr>
        <p:spPr/>
        <p:txBody>
          <a:bodyPr/>
          <a:lstStyle/>
          <a:p>
            <a:r>
              <a:rPr lang="en-US" dirty="0"/>
              <a:t>Green Skills in Manufacturing Modules</a:t>
            </a:r>
          </a:p>
        </p:txBody>
      </p:sp>
      <p:sp>
        <p:nvSpPr>
          <p:cNvPr id="3" name="Content Placeholder 2">
            <a:extLst>
              <a:ext uri="{FF2B5EF4-FFF2-40B4-BE49-F238E27FC236}">
                <a16:creationId xmlns:a16="http://schemas.microsoft.com/office/drawing/2014/main" id="{4D9200D2-4F97-5269-631C-D4E4DAAD961A}"/>
              </a:ext>
            </a:extLst>
          </p:cNvPr>
          <p:cNvSpPr>
            <a:spLocks noGrp="1"/>
          </p:cNvSpPr>
          <p:nvPr>
            <p:ph idx="1"/>
          </p:nvPr>
        </p:nvSpPr>
        <p:spPr/>
        <p:txBody>
          <a:bodyPr>
            <a:normAutofit lnSpcReduction="10000"/>
          </a:bodyPr>
          <a:lstStyle/>
          <a:p>
            <a:pPr>
              <a:spcAft>
                <a:spcPts val="600"/>
              </a:spcAft>
            </a:pPr>
            <a:r>
              <a:rPr lang="en-US" sz="2400" dirty="0"/>
              <a:t>GSC-1: </a:t>
            </a:r>
            <a:r>
              <a:rPr lang="en-US" sz="2400" b="1" dirty="0">
                <a:solidFill>
                  <a:schemeClr val="accent2">
                    <a:lumMod val="75000"/>
                  </a:schemeClr>
                </a:solidFill>
                <a:latin typeface="Calibri" panose="020F0502020204030204" pitchFamily="34" charset="0"/>
                <a:cs typeface="Calibri" panose="020F0502020204030204" pitchFamily="34" charset="0"/>
              </a:rPr>
              <a:t>Introduction to Sustainable Manufacturing</a:t>
            </a:r>
          </a:p>
          <a:p>
            <a:pPr>
              <a:spcAft>
                <a:spcPts val="600"/>
              </a:spcAft>
            </a:pPr>
            <a:r>
              <a:rPr lang="en-US" sz="2400" dirty="0"/>
              <a:t>GSC-2: </a:t>
            </a:r>
            <a:r>
              <a:rPr lang="en-US" sz="2400" b="1" dirty="0">
                <a:solidFill>
                  <a:schemeClr val="accent2">
                    <a:lumMod val="75000"/>
                  </a:schemeClr>
                </a:solidFill>
                <a:latin typeface="Calibri" panose="020F0502020204030204" pitchFamily="34" charset="0"/>
                <a:cs typeface="Calibri" panose="020F0502020204030204" pitchFamily="34" charset="0"/>
              </a:rPr>
              <a:t>Charting a Path to Net Zero</a:t>
            </a:r>
          </a:p>
          <a:p>
            <a:pPr>
              <a:spcAft>
                <a:spcPts val="600"/>
              </a:spcAft>
            </a:pPr>
            <a:r>
              <a:rPr lang="en-US" sz="2400" dirty="0"/>
              <a:t>GSC-3:</a:t>
            </a:r>
            <a:r>
              <a:rPr lang="en-US" b="1" dirty="0">
                <a:solidFill>
                  <a:schemeClr val="accent1">
                    <a:lumMod val="75000"/>
                  </a:schemeClr>
                </a:solidFill>
                <a:latin typeface="Calibri" panose="020F0502020204030204" pitchFamily="34" charset="0"/>
                <a:cs typeface="Calibri" panose="020F0502020204030204" pitchFamily="34" charset="0"/>
              </a:rPr>
              <a:t> </a:t>
            </a:r>
            <a:r>
              <a:rPr lang="en-US" sz="2400" b="1" dirty="0">
                <a:solidFill>
                  <a:schemeClr val="accent2">
                    <a:lumMod val="75000"/>
                  </a:schemeClr>
                </a:solidFill>
                <a:latin typeface="Calibri" panose="020F0502020204030204" pitchFamily="34" charset="0"/>
                <a:cs typeface="Calibri" panose="020F0502020204030204" pitchFamily="34" charset="0"/>
              </a:rPr>
              <a:t>Water Conservation</a:t>
            </a:r>
          </a:p>
          <a:p>
            <a:pPr>
              <a:spcAft>
                <a:spcPts val="600"/>
              </a:spcAft>
            </a:pPr>
            <a:r>
              <a:rPr lang="en-US" sz="2400" dirty="0"/>
              <a:t>GSC-4: </a:t>
            </a:r>
            <a:r>
              <a:rPr lang="en-US" sz="2400" b="1" dirty="0">
                <a:solidFill>
                  <a:schemeClr val="accent2">
                    <a:lumMod val="75000"/>
                  </a:schemeClr>
                </a:solidFill>
                <a:latin typeface="Calibri" panose="020F0502020204030204" pitchFamily="34" charset="0"/>
                <a:cs typeface="Calibri" panose="020F0502020204030204" pitchFamily="34" charset="0"/>
              </a:rPr>
              <a:t>Energy Conservation</a:t>
            </a:r>
          </a:p>
          <a:p>
            <a:pPr>
              <a:spcAft>
                <a:spcPts val="600"/>
              </a:spcAft>
            </a:pPr>
            <a:r>
              <a:rPr lang="en-US" sz="2400" dirty="0"/>
              <a:t>GSC-5: </a:t>
            </a:r>
            <a:r>
              <a:rPr lang="en-US" sz="2400" b="1" dirty="0">
                <a:solidFill>
                  <a:schemeClr val="accent2">
                    <a:lumMod val="75000"/>
                  </a:schemeClr>
                </a:solidFill>
                <a:latin typeface="Calibri" panose="020F0502020204030204" pitchFamily="34" charset="0"/>
                <a:cs typeface="Calibri" panose="020F0502020204030204" pitchFamily="34" charset="0"/>
              </a:rPr>
              <a:t>Reducing and Upcycling Waste</a:t>
            </a:r>
          </a:p>
          <a:p>
            <a:pPr>
              <a:spcAft>
                <a:spcPts val="600"/>
              </a:spcAft>
            </a:pPr>
            <a:r>
              <a:rPr lang="en-US" sz="2400" dirty="0"/>
              <a:t>GSC-6: </a:t>
            </a:r>
            <a:r>
              <a:rPr lang="en-US" sz="2400" b="1" dirty="0">
                <a:solidFill>
                  <a:schemeClr val="accent2">
                    <a:lumMod val="75000"/>
                  </a:schemeClr>
                </a:solidFill>
                <a:latin typeface="Calibri" panose="020F0502020204030204" pitchFamily="34" charset="0"/>
                <a:cs typeface="Calibri" panose="020F0502020204030204" pitchFamily="34" charset="0"/>
              </a:rPr>
              <a:t>Implementing Change</a:t>
            </a:r>
          </a:p>
          <a:p>
            <a:pPr>
              <a:spcAft>
                <a:spcPts val="600"/>
              </a:spcAft>
            </a:pPr>
            <a:r>
              <a:rPr lang="en-US" sz="2400" dirty="0"/>
              <a:t>GSC-7: </a:t>
            </a:r>
            <a:r>
              <a:rPr lang="en-US" sz="2400" b="1" dirty="0">
                <a:solidFill>
                  <a:schemeClr val="accent2">
                    <a:lumMod val="75000"/>
                  </a:schemeClr>
                </a:solidFill>
                <a:latin typeface="Calibri" panose="020F0502020204030204" pitchFamily="34" charset="0"/>
                <a:cs typeface="Calibri" panose="020F0502020204030204" pitchFamily="34" charset="0"/>
              </a:rPr>
              <a:t>The Power of Purpose</a:t>
            </a:r>
          </a:p>
          <a:p>
            <a:pPr>
              <a:spcAft>
                <a:spcPts val="600"/>
              </a:spcAft>
            </a:pPr>
            <a:r>
              <a:rPr lang="en-US" sz="2400" dirty="0"/>
              <a:t>GSC-8: </a:t>
            </a:r>
            <a:r>
              <a:rPr lang="en-US" sz="2400" b="1" dirty="0">
                <a:solidFill>
                  <a:schemeClr val="accent2">
                    <a:lumMod val="75000"/>
                  </a:schemeClr>
                </a:solidFill>
                <a:latin typeface="Calibri" panose="020F0502020204030204" pitchFamily="34" charset="0"/>
                <a:cs typeface="Calibri" panose="020F0502020204030204" pitchFamily="34" charset="0"/>
              </a:rPr>
              <a:t>Going Green: WPP Results and Presentation, Certification</a:t>
            </a:r>
          </a:p>
          <a:p>
            <a:endParaRPr lang="en-US" dirty="0"/>
          </a:p>
        </p:txBody>
      </p:sp>
      <p:pic>
        <p:nvPicPr>
          <p:cNvPr id="4" name="Picture 3">
            <a:extLst>
              <a:ext uri="{FF2B5EF4-FFF2-40B4-BE49-F238E27FC236}">
                <a16:creationId xmlns:a16="http://schemas.microsoft.com/office/drawing/2014/main" id="{D18CFD02-AAF3-CF8F-65B6-D524C77718CE}"/>
              </a:ext>
            </a:extLst>
          </p:cNvPr>
          <p:cNvPicPr>
            <a:picLocks noChangeAspect="1"/>
          </p:cNvPicPr>
          <p:nvPr/>
        </p:nvPicPr>
        <p:blipFill>
          <a:blip r:embed="rId3"/>
          <a:stretch>
            <a:fillRect/>
          </a:stretch>
        </p:blipFill>
        <p:spPr>
          <a:xfrm>
            <a:off x="7702844" y="2493795"/>
            <a:ext cx="3659423" cy="2058425"/>
          </a:xfrm>
          <a:prstGeom prst="rect">
            <a:avLst/>
          </a:prstGeom>
        </p:spPr>
      </p:pic>
      <p:pic>
        <p:nvPicPr>
          <p:cNvPr id="6" name="Picture 5">
            <a:extLst>
              <a:ext uri="{FF2B5EF4-FFF2-40B4-BE49-F238E27FC236}">
                <a16:creationId xmlns:a16="http://schemas.microsoft.com/office/drawing/2014/main" id="{9BF8E08A-92AD-F741-E2B4-FACAD1A0C170}"/>
              </a:ext>
            </a:extLst>
          </p:cNvPr>
          <p:cNvPicPr>
            <a:picLocks noChangeAspect="1"/>
          </p:cNvPicPr>
          <p:nvPr/>
        </p:nvPicPr>
        <p:blipFill>
          <a:blip r:embed="rId4"/>
          <a:stretch>
            <a:fillRect/>
          </a:stretch>
        </p:blipFill>
        <p:spPr>
          <a:xfrm>
            <a:off x="8380441" y="75174"/>
            <a:ext cx="3659423" cy="2058426"/>
          </a:xfrm>
          <a:prstGeom prst="rect">
            <a:avLst/>
          </a:prstGeom>
        </p:spPr>
      </p:pic>
    </p:spTree>
    <p:extLst>
      <p:ext uri="{BB962C8B-B14F-4D97-AF65-F5344CB8AC3E}">
        <p14:creationId xmlns:p14="http://schemas.microsoft.com/office/powerpoint/2010/main" val="169881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A0BB"/>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D0D41B-4C6C-4F67-BDE0-4AAC82698839}"/>
              </a:ext>
            </a:extLst>
          </p:cNvPr>
          <p:cNvSpPr/>
          <p:nvPr/>
        </p:nvSpPr>
        <p:spPr>
          <a:xfrm>
            <a:off x="702815" y="2912141"/>
            <a:ext cx="3473244" cy="3416320"/>
          </a:xfrm>
          <a:prstGeom prst="rect">
            <a:avLst/>
          </a:prstGeom>
        </p:spPr>
        <p:txBody>
          <a:bodyPr wrap="square">
            <a:spAutoFit/>
          </a:bodyPr>
          <a:lstStyle/>
          <a:p>
            <a:r>
              <a:rPr lang="en-US" b="1" dirty="0">
                <a:solidFill>
                  <a:srgbClr val="1B4E66"/>
                </a:solidFill>
                <a:latin typeface="Segoe UI" panose="020B0502040204020203" pitchFamily="34" charset="0"/>
                <a:cs typeface="Segoe UI" panose="020B0502040204020203" pitchFamily="34" charset="0"/>
              </a:rPr>
              <a:t>Population 67,000</a:t>
            </a:r>
          </a:p>
          <a:p>
            <a:endParaRPr lang="en-US"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8 Local Municipalities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5 Conservation Authorities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3 Utilities</a:t>
            </a:r>
          </a:p>
          <a:p>
            <a:endParaRPr lang="en-US" b="1" dirty="0">
              <a:solidFill>
                <a:srgbClr val="1B4E66"/>
              </a:solidFill>
              <a:latin typeface="Segoe UI" panose="020B0502040204020203" pitchFamily="34" charset="0"/>
              <a:cs typeface="Segoe UI" panose="020B0502040204020203" pitchFamily="34" charset="0"/>
            </a:endParaRPr>
          </a:p>
          <a:p>
            <a:r>
              <a:rPr lang="en-US" b="1" dirty="0">
                <a:solidFill>
                  <a:srgbClr val="1B4E66"/>
                </a:solidFill>
                <a:latin typeface="Segoe UI" panose="020B0502040204020203" pitchFamily="34" charset="0"/>
                <a:cs typeface="Segoe UI" panose="020B0502040204020203" pitchFamily="34" charset="0"/>
              </a:rPr>
              <a:t>2 School Boards</a:t>
            </a:r>
          </a:p>
          <a:p>
            <a:r>
              <a:rPr lang="en-US" b="1" dirty="0">
                <a:solidFill>
                  <a:srgbClr val="1B4E66"/>
                </a:solidFill>
                <a:latin typeface="Segoe UI" panose="020B0502040204020203" pitchFamily="34" charset="0"/>
                <a:cs typeface="Segoe UI" panose="020B0502040204020203" pitchFamily="34" charset="0"/>
              </a:rPr>
              <a:t>	</a:t>
            </a:r>
          </a:p>
          <a:p>
            <a:endParaRPr lang="en-US" dirty="0">
              <a:solidFill>
                <a:schemeClr val="bg1"/>
              </a:solidFill>
              <a:latin typeface="Segoe UI" panose="020B0502040204020203" pitchFamily="34" charset="0"/>
              <a:cs typeface="Segoe UI" panose="020B0502040204020203" pitchFamily="34" charset="0"/>
            </a:endParaRPr>
          </a:p>
          <a:p>
            <a:endParaRPr lang="en-US" dirty="0">
              <a:solidFill>
                <a:srgbClr val="1B4E66"/>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A15425C-DDF4-4668-9457-D1F65ACD3E07}"/>
              </a:ext>
            </a:extLst>
          </p:cNvPr>
          <p:cNvSpPr txBox="1"/>
          <p:nvPr/>
        </p:nvSpPr>
        <p:spPr>
          <a:xfrm>
            <a:off x="702814" y="905704"/>
            <a:ext cx="4328031" cy="1538883"/>
          </a:xfrm>
          <a:prstGeom prst="rect">
            <a:avLst/>
          </a:prstGeom>
          <a:noFill/>
        </p:spPr>
        <p:txBody>
          <a:bodyPr wrap="square" rtlCol="0">
            <a:spAutoFit/>
          </a:bodyPr>
          <a:lstStyle/>
          <a:p>
            <a:r>
              <a:rPr lang="en-US" sz="4700" b="1" dirty="0">
                <a:solidFill>
                  <a:schemeClr val="bg1"/>
                </a:solidFill>
                <a:latin typeface="Segoe UI" panose="020B0502040204020203" pitchFamily="34" charset="0"/>
                <a:cs typeface="Segoe UI" panose="020B0502040204020203" pitchFamily="34" charset="0"/>
              </a:rPr>
              <a:t>Dufferin </a:t>
            </a:r>
            <a:br>
              <a:rPr lang="en-US" sz="4700" b="1" dirty="0">
                <a:solidFill>
                  <a:schemeClr val="bg1"/>
                </a:solidFill>
                <a:latin typeface="Segoe UI" panose="020B0502040204020203" pitchFamily="34" charset="0"/>
                <a:cs typeface="Segoe UI" panose="020B0502040204020203" pitchFamily="34" charset="0"/>
              </a:rPr>
            </a:br>
            <a:r>
              <a:rPr lang="en-US" sz="4700" b="1" dirty="0">
                <a:solidFill>
                  <a:schemeClr val="bg1"/>
                </a:solidFill>
                <a:latin typeface="Segoe UI" panose="020B0502040204020203" pitchFamily="34" charset="0"/>
                <a:cs typeface="Segoe UI" panose="020B0502040204020203" pitchFamily="34" charset="0"/>
              </a:rPr>
              <a:t>County</a:t>
            </a:r>
          </a:p>
        </p:txBody>
      </p:sp>
      <p:pic>
        <p:nvPicPr>
          <p:cNvPr id="3" name="Picture 2">
            <a:extLst>
              <a:ext uri="{FF2B5EF4-FFF2-40B4-BE49-F238E27FC236}">
                <a16:creationId xmlns:a16="http://schemas.microsoft.com/office/drawing/2014/main" id="{AA36B9D5-DA72-5EAD-703B-D9F21E6F8811}"/>
              </a:ext>
            </a:extLst>
          </p:cNvPr>
          <p:cNvPicPr>
            <a:picLocks noChangeAspect="1"/>
          </p:cNvPicPr>
          <p:nvPr/>
        </p:nvPicPr>
        <p:blipFill rotWithShape="1">
          <a:blip r:embed="rId3"/>
          <a:srcRect r="3229"/>
          <a:stretch/>
        </p:blipFill>
        <p:spPr>
          <a:xfrm>
            <a:off x="5030845" y="0"/>
            <a:ext cx="7161155" cy="6858000"/>
          </a:xfrm>
          <a:prstGeom prst="rect">
            <a:avLst/>
          </a:prstGeom>
        </p:spPr>
      </p:pic>
    </p:spTree>
    <p:extLst>
      <p:ext uri="{BB962C8B-B14F-4D97-AF65-F5344CB8AC3E}">
        <p14:creationId xmlns:p14="http://schemas.microsoft.com/office/powerpoint/2010/main" val="1123345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2638147" y="452219"/>
            <a:ext cx="6943044" cy="815608"/>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Dufferin’s Climate Plans</a:t>
            </a:r>
          </a:p>
        </p:txBody>
      </p:sp>
      <p:pic>
        <p:nvPicPr>
          <p:cNvPr id="3" name="Picture 2">
            <a:extLst>
              <a:ext uri="{FF2B5EF4-FFF2-40B4-BE49-F238E27FC236}">
                <a16:creationId xmlns:a16="http://schemas.microsoft.com/office/drawing/2014/main" id="{5712638B-C296-E93E-7188-FC4AA6E4CCA1}"/>
              </a:ext>
            </a:extLst>
          </p:cNvPr>
          <p:cNvPicPr>
            <a:picLocks noChangeAspect="1"/>
          </p:cNvPicPr>
          <p:nvPr/>
        </p:nvPicPr>
        <p:blipFill rotWithShape="1">
          <a:blip r:embed="rId3"/>
          <a:srcRect l="2083" r="1514" b="1439"/>
          <a:stretch/>
        </p:blipFill>
        <p:spPr>
          <a:xfrm>
            <a:off x="6683336" y="1658328"/>
            <a:ext cx="3632627" cy="474745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E624B3E-E0B1-7E5D-30F7-A1B87C4215CD}"/>
              </a:ext>
            </a:extLst>
          </p:cNvPr>
          <p:cNvPicPr>
            <a:picLocks noChangeAspect="1"/>
          </p:cNvPicPr>
          <p:nvPr/>
        </p:nvPicPr>
        <p:blipFill>
          <a:blip r:embed="rId4"/>
          <a:stretch>
            <a:fillRect/>
          </a:stretch>
        </p:blipFill>
        <p:spPr>
          <a:xfrm>
            <a:off x="1973539" y="1658328"/>
            <a:ext cx="3683239" cy="4742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35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Title Text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624213" y="360367"/>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br>
              <a:rPr lang="en-US" sz="4700" b="1" dirty="0">
                <a:solidFill>
                  <a:srgbClr val="015876"/>
                </a:solidFill>
                <a:latin typeface="Segoe UI" panose="020B0502040204020203" pitchFamily="34" charset="0"/>
                <a:cs typeface="Segoe UI" panose="020B0502040204020203" pitchFamily="34" charset="0"/>
              </a:rPr>
            </a:br>
            <a:r>
              <a:rPr lang="en-US" sz="4800" b="1" dirty="0">
                <a:solidFill>
                  <a:srgbClr val="015876"/>
                </a:solidFill>
                <a:latin typeface="Segoe UI" panose="020B0502040204020203" pitchFamily="34" charset="0"/>
                <a:cs typeface="Segoe UI" panose="020B0502040204020203" pitchFamily="34" charset="0"/>
              </a:rPr>
              <a:t>EV Acceleration</a:t>
            </a:r>
          </a:p>
        </p:txBody>
      </p:sp>
      <p:sp>
        <p:nvSpPr>
          <p:cNvPr id="3" name="TextBox 2">
            <a:extLst>
              <a:ext uri="{FF2B5EF4-FFF2-40B4-BE49-F238E27FC236}">
                <a16:creationId xmlns:a16="http://schemas.microsoft.com/office/drawing/2014/main" id="{3E60D015-0D8A-F1A0-6DFA-999F245344BB}"/>
              </a:ext>
            </a:extLst>
          </p:cNvPr>
          <p:cNvSpPr txBox="1"/>
          <p:nvPr/>
        </p:nvSpPr>
        <p:spPr>
          <a:xfrm>
            <a:off x="624213" y="2126809"/>
            <a:ext cx="6430945"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Charge Up in Dufferin Network (2021)</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Charging Ahead Fleet Electrification (2023)</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Rural </a:t>
            </a:r>
            <a:r>
              <a:rPr lang="en-US" sz="2000" dirty="0" err="1">
                <a:latin typeface="Segoe UI" panose="020B0502040204020203" pitchFamily="34" charset="0"/>
                <a:cs typeface="Segoe UI" panose="020B0502040204020203" pitchFamily="34" charset="0"/>
              </a:rPr>
              <a:t>ReCharge</a:t>
            </a:r>
            <a:r>
              <a:rPr lang="en-US" sz="2000" dirty="0">
                <a:latin typeface="Segoe UI" panose="020B0502040204020203" pitchFamily="34" charset="0"/>
                <a:cs typeface="Segoe UI" panose="020B0502040204020203" pitchFamily="34" charset="0"/>
              </a:rPr>
              <a:t>: Regional EV Charging Network</a:t>
            </a:r>
            <a:endParaRPr lang="en-US" dirty="0">
              <a:latin typeface="Segoe UI" panose="020B0502040204020203" pitchFamily="34" charset="0"/>
              <a:cs typeface="Segoe UI" panose="020B0502040204020203" pitchFamily="34" charset="0"/>
            </a:endParaRPr>
          </a:p>
        </p:txBody>
      </p:sp>
      <p:pic>
        <p:nvPicPr>
          <p:cNvPr id="5" name="Picture 4" descr="A white truck parked on the side of a road&#10;&#10;Description automatically generated">
            <a:extLst>
              <a:ext uri="{FF2B5EF4-FFF2-40B4-BE49-F238E27FC236}">
                <a16:creationId xmlns:a16="http://schemas.microsoft.com/office/drawing/2014/main" id="{5A8A31BA-9631-C189-C1CA-3A653EECF972}"/>
              </a:ext>
            </a:extLst>
          </p:cNvPr>
          <p:cNvPicPr>
            <a:picLocks noChangeAspect="1"/>
          </p:cNvPicPr>
          <p:nvPr/>
        </p:nvPicPr>
        <p:blipFill rotWithShape="1">
          <a:blip r:embed="rId3">
            <a:extLst>
              <a:ext uri="{28A0092B-C50C-407E-A947-70E740481C1C}">
                <a14:useLocalDpi xmlns:a14="http://schemas.microsoft.com/office/drawing/2010/main" val="0"/>
              </a:ext>
            </a:extLst>
          </a:blip>
          <a:srcRect t="14577" r="-768" b="39268"/>
          <a:stretch/>
        </p:blipFill>
        <p:spPr>
          <a:xfrm rot="10800000">
            <a:off x="-98181" y="3586352"/>
            <a:ext cx="12388362" cy="4255546"/>
          </a:xfrm>
          <a:prstGeom prst="rect">
            <a:avLst/>
          </a:prstGeom>
        </p:spPr>
      </p:pic>
      <p:sp>
        <p:nvSpPr>
          <p:cNvPr id="6" name="Oval 5">
            <a:extLst>
              <a:ext uri="{FF2B5EF4-FFF2-40B4-BE49-F238E27FC236}">
                <a16:creationId xmlns:a16="http://schemas.microsoft.com/office/drawing/2014/main" id="{D681411E-802F-74CC-876B-979887BE191C}"/>
              </a:ext>
            </a:extLst>
          </p:cNvPr>
          <p:cNvSpPr/>
          <p:nvPr/>
        </p:nvSpPr>
        <p:spPr>
          <a:xfrm>
            <a:off x="9581191" y="499291"/>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8AC880-F478-1913-5958-245772E13489}"/>
              </a:ext>
            </a:extLst>
          </p:cNvPr>
          <p:cNvSpPr txBox="1"/>
          <p:nvPr/>
        </p:nvSpPr>
        <p:spPr>
          <a:xfrm>
            <a:off x="9666020" y="772592"/>
            <a:ext cx="1823493" cy="1354217"/>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49%</a:t>
            </a:r>
          </a:p>
          <a:p>
            <a:pPr algn="ctr"/>
            <a:r>
              <a:rPr lang="en-US" sz="2800" b="1" dirty="0">
                <a:solidFill>
                  <a:schemeClr val="bg1"/>
                </a:solidFill>
                <a:latin typeface="Segoe UI" panose="020B0502040204020203" pitchFamily="34" charset="0"/>
                <a:cs typeface="Segoe UI" panose="020B0502040204020203" pitchFamily="34" charset="0"/>
              </a:rPr>
              <a:t>GHGs</a:t>
            </a:r>
          </a:p>
        </p:txBody>
      </p:sp>
    </p:spTree>
    <p:extLst>
      <p:ext uri="{BB962C8B-B14F-4D97-AF65-F5344CB8AC3E}">
        <p14:creationId xmlns:p14="http://schemas.microsoft.com/office/powerpoint/2010/main" val="1801425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5" name="TextBox 14">
            <a:extLst>
              <a:ext uri="{FF2B5EF4-FFF2-40B4-BE49-F238E27FC236}">
                <a16:creationId xmlns:a16="http://schemas.microsoft.com/office/drawing/2014/main" id="{37747BE4-368A-4A78-9433-C816C9CBF6D9}"/>
              </a:ext>
            </a:extLst>
          </p:cNvPr>
          <p:cNvSpPr txBox="1"/>
          <p:nvPr/>
        </p:nvSpPr>
        <p:spPr>
          <a:xfrm>
            <a:off x="674694" y="539055"/>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br>
              <a:rPr lang="en-US" sz="4700" b="1" dirty="0">
                <a:solidFill>
                  <a:srgbClr val="015876"/>
                </a:solidFill>
                <a:latin typeface="Segoe UI" panose="020B0502040204020203" pitchFamily="34" charset="0"/>
                <a:cs typeface="Segoe UI" panose="020B0502040204020203" pitchFamily="34" charset="0"/>
              </a:rPr>
            </a:br>
            <a:r>
              <a:rPr lang="en-US" sz="4800" b="1" dirty="0">
                <a:solidFill>
                  <a:srgbClr val="015876"/>
                </a:solidFill>
                <a:latin typeface="Segoe UI" panose="020B0502040204020203" pitchFamily="34" charset="0"/>
                <a:cs typeface="Segoe UI" panose="020B0502040204020203" pitchFamily="34" charset="0"/>
              </a:rPr>
              <a:t>Residential Sector</a:t>
            </a:r>
          </a:p>
        </p:txBody>
      </p:sp>
      <p:sp>
        <p:nvSpPr>
          <p:cNvPr id="3" name="TextBox 2">
            <a:extLst>
              <a:ext uri="{FF2B5EF4-FFF2-40B4-BE49-F238E27FC236}">
                <a16:creationId xmlns:a16="http://schemas.microsoft.com/office/drawing/2014/main" id="{3E60D015-0D8A-F1A0-6DFA-999F245344BB}"/>
              </a:ext>
            </a:extLst>
          </p:cNvPr>
          <p:cNvSpPr txBox="1"/>
          <p:nvPr/>
        </p:nvSpPr>
        <p:spPr>
          <a:xfrm>
            <a:off x="582147" y="2386813"/>
            <a:ext cx="6430945"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Segoe UI" panose="020B0502040204020203" pitchFamily="34" charset="0"/>
                <a:cs typeface="Segoe UI" panose="020B0502040204020203" pitchFamily="34" charset="0"/>
              </a:rPr>
              <a:t>BetterHomes</a:t>
            </a:r>
            <a:r>
              <a:rPr lang="en-US" sz="2000" dirty="0">
                <a:latin typeface="Segoe UI" panose="020B0502040204020203" pitchFamily="34" charset="0"/>
                <a:cs typeface="Segoe UI" panose="020B0502040204020203" pitchFamily="34" charset="0"/>
              </a:rPr>
              <a:t> Dufferin: Residential Retrofit Project</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Tri-County Green Development Standard </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Counties of Dufferin, Grey, and Wellington</a:t>
            </a:r>
          </a:p>
          <a:p>
            <a:pPr marL="285750" indent="-28575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4" name="Oval 3">
            <a:extLst>
              <a:ext uri="{FF2B5EF4-FFF2-40B4-BE49-F238E27FC236}">
                <a16:creationId xmlns:a16="http://schemas.microsoft.com/office/drawing/2014/main" id="{C8B69A48-A369-3649-23A4-43D701DB355A}"/>
              </a:ext>
            </a:extLst>
          </p:cNvPr>
          <p:cNvSpPr/>
          <p:nvPr/>
        </p:nvSpPr>
        <p:spPr>
          <a:xfrm>
            <a:off x="9780155" y="439918"/>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D4C7D-C81B-D4F5-A843-4A7EE4DD340D}"/>
              </a:ext>
            </a:extLst>
          </p:cNvPr>
          <p:cNvSpPr txBox="1"/>
          <p:nvPr/>
        </p:nvSpPr>
        <p:spPr>
          <a:xfrm>
            <a:off x="9914464" y="759385"/>
            <a:ext cx="1823493" cy="1354217"/>
          </a:xfrm>
          <a:prstGeom prst="rect">
            <a:avLst/>
          </a:prstGeom>
          <a:noFill/>
        </p:spPr>
        <p:txBody>
          <a:bodyPr wrap="square" rtlCol="0">
            <a:spAutoFit/>
          </a:bodyPr>
          <a:lstStyle/>
          <a:p>
            <a:pPr algn="ctr"/>
            <a:r>
              <a:rPr lang="en-US" sz="5400" b="1">
                <a:solidFill>
                  <a:schemeClr val="bg1"/>
                </a:solidFill>
                <a:latin typeface="Segoe UI" panose="020B0502040204020203" pitchFamily="34" charset="0"/>
                <a:cs typeface="Segoe UI" panose="020B0502040204020203" pitchFamily="34" charset="0"/>
              </a:rPr>
              <a:t>22%</a:t>
            </a:r>
          </a:p>
          <a:p>
            <a:pPr algn="ctr"/>
            <a:r>
              <a:rPr lang="en-US" sz="2800" b="1">
                <a:solidFill>
                  <a:schemeClr val="bg1"/>
                </a:solidFill>
                <a:latin typeface="Segoe UI" panose="020B0502040204020203" pitchFamily="34" charset="0"/>
                <a:cs typeface="Segoe UI" panose="020B0502040204020203" pitchFamily="34" charset="0"/>
              </a:rPr>
              <a:t>GHGs</a:t>
            </a:r>
            <a:endParaRPr lang="en-US" sz="2800" b="1" dirty="0">
              <a:solidFill>
                <a:schemeClr val="bg1"/>
              </a:solidFill>
              <a:latin typeface="Segoe UI" panose="020B0502040204020203" pitchFamily="34" charset="0"/>
              <a:cs typeface="Segoe UI" panose="020B0502040204020203" pitchFamily="34" charset="0"/>
            </a:endParaRPr>
          </a:p>
        </p:txBody>
      </p:sp>
      <p:pic>
        <p:nvPicPr>
          <p:cNvPr id="10" name="Picture 9" descr="A house with solar panels on the roof&#10;&#10;Description automatically generated">
            <a:extLst>
              <a:ext uri="{FF2B5EF4-FFF2-40B4-BE49-F238E27FC236}">
                <a16:creationId xmlns:a16="http://schemas.microsoft.com/office/drawing/2014/main" id="{D5FBAEDB-31C9-928E-21D1-ACF211D5B21D}"/>
              </a:ext>
            </a:extLst>
          </p:cNvPr>
          <p:cNvPicPr>
            <a:picLocks noChangeAspect="1"/>
          </p:cNvPicPr>
          <p:nvPr/>
        </p:nvPicPr>
        <p:blipFill rotWithShape="1">
          <a:blip r:embed="rId3">
            <a:extLst>
              <a:ext uri="{28A0092B-C50C-407E-A947-70E740481C1C}">
                <a14:useLocalDpi xmlns:a14="http://schemas.microsoft.com/office/drawing/2010/main" val="0"/>
              </a:ext>
            </a:extLst>
          </a:blip>
          <a:srcRect l="5125" t="9766" b="53135"/>
          <a:stretch/>
        </p:blipFill>
        <p:spPr>
          <a:xfrm>
            <a:off x="0" y="3679475"/>
            <a:ext cx="12192000" cy="3178525"/>
          </a:xfrm>
          <a:prstGeom prst="rect">
            <a:avLst/>
          </a:prstGeom>
        </p:spPr>
      </p:pic>
    </p:spTree>
    <p:extLst>
      <p:ext uri="{BB962C8B-B14F-4D97-AF65-F5344CB8AC3E}">
        <p14:creationId xmlns:p14="http://schemas.microsoft.com/office/powerpoint/2010/main" val="1828310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D99E57-96CE-4707-925B-BDB8B1ED3B8D}"/>
              </a:ext>
            </a:extLst>
          </p:cNvPr>
          <p:cNvSpPr txBox="1"/>
          <p:nvPr/>
        </p:nvSpPr>
        <p:spPr>
          <a:xfrm>
            <a:off x="2638147" y="1091955"/>
            <a:ext cx="4745115" cy="707886"/>
          </a:xfrm>
          <a:prstGeom prst="rect">
            <a:avLst/>
          </a:prstGeom>
          <a:noFill/>
        </p:spPr>
        <p:txBody>
          <a:bodyPr wrap="square" rtlCol="0">
            <a:spAutoFit/>
          </a:bodyPr>
          <a:lstStyle/>
          <a:p>
            <a:r>
              <a:rPr lang="en-US" sz="4000" b="1" dirty="0">
                <a:solidFill>
                  <a:schemeClr val="bg1"/>
                </a:solidFill>
                <a:latin typeface="Segoe UI" panose="020B0502040204020203" pitchFamily="34" charset="0"/>
                <a:cs typeface="Segoe UI" panose="020B0502040204020203" pitchFamily="34" charset="0"/>
              </a:rPr>
              <a:t> </a:t>
            </a:r>
            <a:endParaRPr lang="en-CA" sz="4000" b="1" dirty="0">
              <a:solidFill>
                <a:schemeClr val="bg1"/>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2C096D9A-CB77-438A-9776-497A24366443}"/>
              </a:ext>
            </a:extLst>
          </p:cNvPr>
          <p:cNvSpPr txBox="1"/>
          <p:nvPr/>
        </p:nvSpPr>
        <p:spPr>
          <a:xfrm>
            <a:off x="9513904" y="5774447"/>
            <a:ext cx="945473" cy="830997"/>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07</a:t>
            </a:r>
          </a:p>
        </p:txBody>
      </p:sp>
      <p:sp>
        <p:nvSpPr>
          <p:cNvPr id="3" name="TextBox 2">
            <a:extLst>
              <a:ext uri="{FF2B5EF4-FFF2-40B4-BE49-F238E27FC236}">
                <a16:creationId xmlns:a16="http://schemas.microsoft.com/office/drawing/2014/main" id="{3E60D015-0D8A-F1A0-6DFA-999F245344BB}"/>
              </a:ext>
            </a:extLst>
          </p:cNvPr>
          <p:cNvSpPr txBox="1"/>
          <p:nvPr/>
        </p:nvSpPr>
        <p:spPr>
          <a:xfrm>
            <a:off x="609872" y="2153784"/>
            <a:ext cx="6430945" cy="98488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Rural Water Quality Program</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Experimental Acres</a:t>
            </a:r>
          </a:p>
          <a:p>
            <a:pPr marL="285750" indent="-285750">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296AB243-1836-915A-DA71-DC32EBA706E1}"/>
              </a:ext>
            </a:extLst>
          </p:cNvPr>
          <p:cNvSpPr/>
          <p:nvPr/>
        </p:nvSpPr>
        <p:spPr>
          <a:xfrm>
            <a:off x="9687657" y="451206"/>
            <a:ext cx="1993150" cy="1993150"/>
          </a:xfrm>
          <a:prstGeom prst="ellipse">
            <a:avLst/>
          </a:prstGeom>
          <a:solidFill>
            <a:srgbClr val="0158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5B5ADC-83BB-6A2E-7DCF-B715F16EDCA9}"/>
              </a:ext>
            </a:extLst>
          </p:cNvPr>
          <p:cNvSpPr txBox="1"/>
          <p:nvPr/>
        </p:nvSpPr>
        <p:spPr>
          <a:xfrm>
            <a:off x="9772486" y="724507"/>
            <a:ext cx="1823493" cy="1354217"/>
          </a:xfrm>
          <a:prstGeom prst="rect">
            <a:avLst/>
          </a:prstGeom>
          <a:noFill/>
        </p:spPr>
        <p:txBody>
          <a:bodyPr wrap="square" rtlCol="0">
            <a:spAutoFit/>
          </a:bodyPr>
          <a:lstStyle/>
          <a:p>
            <a:pPr algn="ctr"/>
            <a:r>
              <a:rPr lang="en-US" sz="5400" b="1" dirty="0">
                <a:solidFill>
                  <a:schemeClr val="bg1"/>
                </a:solidFill>
                <a:latin typeface="Segoe UI" panose="020B0502040204020203" pitchFamily="34" charset="0"/>
                <a:cs typeface="Segoe UI" panose="020B0502040204020203" pitchFamily="34" charset="0"/>
              </a:rPr>
              <a:t>16%</a:t>
            </a:r>
          </a:p>
          <a:p>
            <a:pPr algn="ctr"/>
            <a:r>
              <a:rPr lang="en-US" sz="2800" b="1" dirty="0">
                <a:solidFill>
                  <a:schemeClr val="bg1"/>
                </a:solidFill>
                <a:latin typeface="Segoe UI" panose="020B0502040204020203" pitchFamily="34" charset="0"/>
                <a:cs typeface="Segoe UI" panose="020B0502040204020203" pitchFamily="34" charset="0"/>
              </a:rPr>
              <a:t>GHGs</a:t>
            </a:r>
          </a:p>
        </p:txBody>
      </p:sp>
      <p:pic>
        <p:nvPicPr>
          <p:cNvPr id="6" name="Picture 5" descr="A person in a field with a hoe&#10;&#10;Description automatically generated">
            <a:extLst>
              <a:ext uri="{FF2B5EF4-FFF2-40B4-BE49-F238E27FC236}">
                <a16:creationId xmlns:a16="http://schemas.microsoft.com/office/drawing/2014/main" id="{0FCA0F70-C36D-8D0C-D1D4-93A3A79CB76F}"/>
              </a:ext>
            </a:extLst>
          </p:cNvPr>
          <p:cNvPicPr>
            <a:picLocks noChangeAspect="1"/>
          </p:cNvPicPr>
          <p:nvPr/>
        </p:nvPicPr>
        <p:blipFill rotWithShape="1">
          <a:blip r:embed="rId3">
            <a:extLst>
              <a:ext uri="{28A0092B-C50C-407E-A947-70E740481C1C}">
                <a14:useLocalDpi xmlns:a14="http://schemas.microsoft.com/office/drawing/2010/main" val="0"/>
              </a:ext>
            </a:extLst>
          </a:blip>
          <a:srcRect t="27652" r="2141" b="34086"/>
          <a:stretch/>
        </p:blipFill>
        <p:spPr>
          <a:xfrm>
            <a:off x="0" y="3680086"/>
            <a:ext cx="12192000" cy="3177913"/>
          </a:xfrm>
          <a:prstGeom prst="rect">
            <a:avLst/>
          </a:prstGeom>
        </p:spPr>
      </p:pic>
      <p:sp>
        <p:nvSpPr>
          <p:cNvPr id="5" name="TextBox 4">
            <a:extLst>
              <a:ext uri="{FF2B5EF4-FFF2-40B4-BE49-F238E27FC236}">
                <a16:creationId xmlns:a16="http://schemas.microsoft.com/office/drawing/2014/main" id="{9944E2B2-0C2C-D0BF-6C1C-7F36D3861206}"/>
              </a:ext>
            </a:extLst>
          </p:cNvPr>
          <p:cNvSpPr txBox="1"/>
          <p:nvPr/>
        </p:nvSpPr>
        <p:spPr>
          <a:xfrm>
            <a:off x="596021" y="451206"/>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p>
          <a:p>
            <a:r>
              <a:rPr lang="en-US" sz="4700" b="1" dirty="0">
                <a:solidFill>
                  <a:srgbClr val="015876"/>
                </a:solidFill>
                <a:latin typeface="Segoe UI" panose="020B0502040204020203" pitchFamily="34" charset="0"/>
                <a:cs typeface="Segoe UI" panose="020B0502040204020203" pitchFamily="34" charset="0"/>
              </a:rPr>
              <a:t>Agriculture</a:t>
            </a:r>
            <a:endParaRPr lang="en-US" sz="4800" b="1" dirty="0">
              <a:solidFill>
                <a:srgbClr val="01587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7244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C096D9A-CB77-438A-9776-497A24366443}"/>
              </a:ext>
            </a:extLst>
          </p:cNvPr>
          <p:cNvSpPr txBox="1"/>
          <p:nvPr/>
        </p:nvSpPr>
        <p:spPr>
          <a:xfrm>
            <a:off x="9513904" y="5774447"/>
            <a:ext cx="945473" cy="830997"/>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07</a:t>
            </a:r>
          </a:p>
        </p:txBody>
      </p:sp>
      <p:sp>
        <p:nvSpPr>
          <p:cNvPr id="3" name="TextBox 2">
            <a:extLst>
              <a:ext uri="{FF2B5EF4-FFF2-40B4-BE49-F238E27FC236}">
                <a16:creationId xmlns:a16="http://schemas.microsoft.com/office/drawing/2014/main" id="{3E60D015-0D8A-F1A0-6DFA-999F245344BB}"/>
              </a:ext>
            </a:extLst>
          </p:cNvPr>
          <p:cNvSpPr txBox="1"/>
          <p:nvPr/>
        </p:nvSpPr>
        <p:spPr>
          <a:xfrm>
            <a:off x="511193" y="2225740"/>
            <a:ext cx="7056043"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Climate Risk Assessment on County-owned infrastructure</a:t>
            </a:r>
          </a:p>
          <a:p>
            <a:pPr marL="285750" indent="-285750">
              <a:buFont typeface="Arial" panose="020B0604020202020204" pitchFamily="34" charset="0"/>
              <a:buChar char="•"/>
            </a:pPr>
            <a:r>
              <a:rPr lang="en-US" sz="2000" dirty="0">
                <a:latin typeface="Segoe UI" panose="020B0502040204020203" pitchFamily="34" charset="0"/>
                <a:cs typeface="Segoe UI" panose="020B0502040204020203" pitchFamily="34" charset="0"/>
              </a:rPr>
              <a:t>Community Resilience Hubs </a:t>
            </a:r>
          </a:p>
        </p:txBody>
      </p:sp>
      <p:pic>
        <p:nvPicPr>
          <p:cNvPr id="4" name="Picture 3" descr="A bulldozer on a road&#10;&#10;Description automatically generated">
            <a:extLst>
              <a:ext uri="{FF2B5EF4-FFF2-40B4-BE49-F238E27FC236}">
                <a16:creationId xmlns:a16="http://schemas.microsoft.com/office/drawing/2014/main" id="{40E16C12-79C5-D145-A5D5-B92455E3F052}"/>
              </a:ext>
            </a:extLst>
          </p:cNvPr>
          <p:cNvPicPr>
            <a:picLocks noChangeAspect="1"/>
          </p:cNvPicPr>
          <p:nvPr/>
        </p:nvPicPr>
        <p:blipFill rotWithShape="1">
          <a:blip r:embed="rId3">
            <a:extLst>
              <a:ext uri="{28A0092B-C50C-407E-A947-70E740481C1C}">
                <a14:useLocalDpi xmlns:a14="http://schemas.microsoft.com/office/drawing/2010/main" val="0"/>
              </a:ext>
            </a:extLst>
          </a:blip>
          <a:srcRect l="13117" t="19333" r="4674" b="9691"/>
          <a:stretch/>
        </p:blipFill>
        <p:spPr>
          <a:xfrm>
            <a:off x="0" y="3924374"/>
            <a:ext cx="5928062" cy="3409789"/>
          </a:xfrm>
          <a:prstGeom prst="rect">
            <a:avLst/>
          </a:prstGeom>
        </p:spPr>
      </p:pic>
      <p:pic>
        <p:nvPicPr>
          <p:cNvPr id="6" name="Picture 5" descr="A path through a forest&#10;&#10;Description automatically generated">
            <a:extLst>
              <a:ext uri="{FF2B5EF4-FFF2-40B4-BE49-F238E27FC236}">
                <a16:creationId xmlns:a16="http://schemas.microsoft.com/office/drawing/2014/main" id="{E6021BE4-06A4-5EB8-D304-1B6CB42A69F4}"/>
              </a:ext>
            </a:extLst>
          </p:cNvPr>
          <p:cNvPicPr>
            <a:picLocks noChangeAspect="1"/>
          </p:cNvPicPr>
          <p:nvPr/>
        </p:nvPicPr>
        <p:blipFill rotWithShape="1">
          <a:blip r:embed="rId4">
            <a:extLst>
              <a:ext uri="{28A0092B-C50C-407E-A947-70E740481C1C}">
                <a14:useLocalDpi xmlns:a14="http://schemas.microsoft.com/office/drawing/2010/main" val="0"/>
              </a:ext>
            </a:extLst>
          </a:blip>
          <a:srcRect t="15001" r="11618" b="12834"/>
          <a:stretch/>
        </p:blipFill>
        <p:spPr>
          <a:xfrm>
            <a:off x="5928062" y="3924374"/>
            <a:ext cx="6263938" cy="3409790"/>
          </a:xfrm>
          <a:prstGeom prst="rect">
            <a:avLst/>
          </a:prstGeom>
        </p:spPr>
      </p:pic>
      <p:sp>
        <p:nvSpPr>
          <p:cNvPr id="5" name="TextBox 4">
            <a:extLst>
              <a:ext uri="{FF2B5EF4-FFF2-40B4-BE49-F238E27FC236}">
                <a16:creationId xmlns:a16="http://schemas.microsoft.com/office/drawing/2014/main" id="{11842093-96D5-BDB9-467A-BED8C9A343EF}"/>
              </a:ext>
            </a:extLst>
          </p:cNvPr>
          <p:cNvSpPr txBox="1"/>
          <p:nvPr/>
        </p:nvSpPr>
        <p:spPr>
          <a:xfrm>
            <a:off x="511193" y="372859"/>
            <a:ext cx="6943044" cy="1554272"/>
          </a:xfrm>
          <a:prstGeom prst="rect">
            <a:avLst/>
          </a:prstGeom>
          <a:noFill/>
        </p:spPr>
        <p:txBody>
          <a:bodyPr wrap="square" rtlCol="0">
            <a:spAutoFit/>
          </a:bodyPr>
          <a:lstStyle/>
          <a:p>
            <a:r>
              <a:rPr lang="en-US" sz="4700" b="1" dirty="0">
                <a:solidFill>
                  <a:srgbClr val="015876"/>
                </a:solidFill>
                <a:latin typeface="Segoe UI" panose="020B0502040204020203" pitchFamily="34" charset="0"/>
                <a:cs typeface="Segoe UI" panose="020B0502040204020203" pitchFamily="34" charset="0"/>
              </a:rPr>
              <a:t>Climate Priority: </a:t>
            </a:r>
          </a:p>
          <a:p>
            <a:r>
              <a:rPr lang="en-US" sz="4700" b="1" dirty="0">
                <a:solidFill>
                  <a:srgbClr val="015876"/>
                </a:solidFill>
                <a:latin typeface="Segoe UI" panose="020B0502040204020203" pitchFamily="34" charset="0"/>
                <a:cs typeface="Segoe UI" panose="020B0502040204020203" pitchFamily="34" charset="0"/>
              </a:rPr>
              <a:t>Community Resiliency</a:t>
            </a:r>
            <a:endParaRPr lang="en-US" sz="4800" b="1" dirty="0">
              <a:solidFill>
                <a:srgbClr val="015876"/>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784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47821-32A6-80C8-5CDA-2104C41C6DA7}"/>
              </a:ext>
            </a:extLst>
          </p:cNvPr>
          <p:cNvPicPr>
            <a:picLocks noChangeAspect="1"/>
          </p:cNvPicPr>
          <p:nvPr/>
        </p:nvPicPr>
        <p:blipFill rotWithShape="1">
          <a:blip r:embed="rId3">
            <a:extLst>
              <a:ext uri="{28A0092B-C50C-407E-A947-70E740481C1C}">
                <a14:useLocalDpi xmlns:a14="http://schemas.microsoft.com/office/drawing/2010/main" val="0"/>
              </a:ext>
            </a:extLst>
          </a:blip>
          <a:srcRect l="4757" t="5088" r="176" b="33158"/>
          <a:stretch/>
        </p:blipFill>
        <p:spPr>
          <a:xfrm>
            <a:off x="0" y="-228600"/>
            <a:ext cx="12192000" cy="6000750"/>
          </a:xfrm>
          <a:prstGeom prst="rect">
            <a:avLst/>
          </a:prstGeom>
        </p:spPr>
      </p:pic>
      <p:sp>
        <p:nvSpPr>
          <p:cNvPr id="4" name="TextBox 3">
            <a:extLst>
              <a:ext uri="{FF2B5EF4-FFF2-40B4-BE49-F238E27FC236}">
                <a16:creationId xmlns:a16="http://schemas.microsoft.com/office/drawing/2014/main" id="{C22916D0-18EA-D194-63A7-FF6D610C01B3}"/>
              </a:ext>
            </a:extLst>
          </p:cNvPr>
          <p:cNvSpPr txBox="1"/>
          <p:nvPr/>
        </p:nvSpPr>
        <p:spPr>
          <a:xfrm>
            <a:off x="858734" y="1754580"/>
            <a:ext cx="5541902" cy="2554545"/>
          </a:xfrm>
          <a:prstGeom prst="rect">
            <a:avLst/>
          </a:prstGeom>
          <a:noFill/>
        </p:spPr>
        <p:txBody>
          <a:bodyPr wrap="none" rtlCol="0">
            <a:spAutoFit/>
          </a:bodyPr>
          <a:lstStyle/>
          <a:p>
            <a:r>
              <a:rPr lang="en-US" sz="3200" b="1" dirty="0">
                <a:solidFill>
                  <a:schemeClr val="bg1"/>
                </a:solidFill>
                <a:latin typeface="Segoe UI" panose="020B0502040204020203" pitchFamily="34" charset="0"/>
                <a:cs typeface="Segoe UI" panose="020B0502040204020203" pitchFamily="34" charset="0"/>
              </a:rPr>
              <a:t>Sara MacRae</a:t>
            </a:r>
          </a:p>
          <a:p>
            <a:r>
              <a:rPr lang="en-US" sz="3200" dirty="0">
                <a:solidFill>
                  <a:schemeClr val="bg1"/>
                </a:solidFill>
                <a:latin typeface="Segoe UI" panose="020B0502040204020203" pitchFamily="34" charset="0"/>
                <a:cs typeface="Segoe UI" panose="020B0502040204020203" pitchFamily="34" charset="0"/>
              </a:rPr>
              <a:t>Manager of Climate &amp; Energy</a:t>
            </a:r>
          </a:p>
          <a:p>
            <a:r>
              <a:rPr lang="en-US" sz="3200" dirty="0">
                <a:solidFill>
                  <a:schemeClr val="bg1"/>
                </a:solidFill>
                <a:latin typeface="Segoe UI" panose="020B0502040204020203" pitchFamily="34" charset="0"/>
                <a:cs typeface="Segoe UI" panose="020B0502040204020203" pitchFamily="34" charset="0"/>
              </a:rPr>
              <a:t>Dufferin County</a:t>
            </a:r>
          </a:p>
          <a:p>
            <a:endParaRPr lang="en-US" sz="3200" dirty="0">
              <a:solidFill>
                <a:schemeClr val="bg1"/>
              </a:solidFill>
              <a:latin typeface="Segoe UI" panose="020B0502040204020203" pitchFamily="34" charset="0"/>
              <a:cs typeface="Segoe UI" panose="020B0502040204020203" pitchFamily="34" charset="0"/>
            </a:endParaRPr>
          </a:p>
          <a:p>
            <a:r>
              <a:rPr lang="en-US" sz="3200" dirty="0">
                <a:solidFill>
                  <a:schemeClr val="bg1"/>
                </a:solidFill>
                <a:latin typeface="Segoe UI" panose="020B0502040204020203" pitchFamily="34" charset="0"/>
                <a:cs typeface="Segoe UI" panose="020B0502040204020203" pitchFamily="34" charset="0"/>
              </a:rPr>
              <a:t>smacrae@dufferincounty.ca</a:t>
            </a:r>
          </a:p>
        </p:txBody>
      </p:sp>
      <p:pic>
        <p:nvPicPr>
          <p:cNvPr id="6" name="Picture 5" descr="A black and white logo&#10;&#10;Description automatically generated">
            <a:extLst>
              <a:ext uri="{FF2B5EF4-FFF2-40B4-BE49-F238E27FC236}">
                <a16:creationId xmlns:a16="http://schemas.microsoft.com/office/drawing/2014/main" id="{08455272-2818-B5B4-6C49-961BC390FD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734" y="5985941"/>
            <a:ext cx="2247900" cy="612728"/>
          </a:xfrm>
          <a:prstGeom prst="rect">
            <a:avLst/>
          </a:prstGeom>
        </p:spPr>
      </p:pic>
    </p:spTree>
    <p:extLst>
      <p:ext uri="{BB962C8B-B14F-4D97-AF65-F5344CB8AC3E}">
        <p14:creationId xmlns:p14="http://schemas.microsoft.com/office/powerpoint/2010/main" val="14029249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f77bf94f1024904bbad7e23aa020675 xmlns="507fcf90-df5e-4d38-9d76-9f0d2d73910d">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07af59a1-7a97-4c61-a62f-5a4045427229</TermId>
        </TermInfo>
      </Terms>
    </if77bf94f1024904bbad7e23aa020675>
    <TaxCatchAll xmlns="507fcf90-df5e-4d38-9d76-9f0d2d73910d">
      <Value>2</Value>
      <Value>8</Value>
    </TaxCatchAll>
    <a6f0805f52fa43a08234b9956a0f0d9f xmlns="507fcf90-df5e-4d38-9d76-9f0d2d73910d">
      <Terms xmlns="http://schemas.microsoft.com/office/infopath/2007/PartnerControls">
        <TermInfo xmlns="http://schemas.microsoft.com/office/infopath/2007/PartnerControls">
          <TermName xmlns="http://schemas.microsoft.com/office/infopath/2007/PartnerControls">Corporate</TermName>
          <TermId xmlns="http://schemas.microsoft.com/office/infopath/2007/PartnerControls">6ae2027a-d597-4480-a878-19d243809eed</TermId>
        </TermInfo>
      </Terms>
    </a6f0805f52fa43a08234b9956a0f0d9f>
  </documentManagement>
</p:properties>
</file>

<file path=customXml/item3.xml><?xml version="1.0" encoding="utf-8"?>
<?mso-contentType ?>
<SharedContentType xmlns="Microsoft.SharePoint.Taxonomy.ContentTypeSync" SourceId="b04a1f15-4299-45e2-b4d0-c82dae4847d6" ContentTypeId="0x0101002076C75B7F7536478F4531AE91A2787D" PreviousValue="true"/>
</file>

<file path=customXml/item4.xml><?xml version="1.0" encoding="utf-8"?>
<ct:contentTypeSchema xmlns:ct="http://schemas.microsoft.com/office/2006/metadata/contentType" xmlns:ma="http://schemas.microsoft.com/office/2006/metadata/properties/metaAttributes" ct:_="" ma:_="" ma:contentTypeName="DC Intranet Document" ma:contentTypeID="0x0101002076C75B7F7536478F4531AE91A2787D0045AFBB0D59F9194D91EE5EF4A0F11C6A" ma:contentTypeVersion="16" ma:contentTypeDescription="Create a new document." ma:contentTypeScope="" ma:versionID="792eedca862031f85c7602907ad29122">
  <xsd:schema xmlns:xsd="http://www.w3.org/2001/XMLSchema" xmlns:xs="http://www.w3.org/2001/XMLSchema" xmlns:p="http://schemas.microsoft.com/office/2006/metadata/properties" xmlns:ns2="507fcf90-df5e-4d38-9d76-9f0d2d73910d" xmlns:ns3="39c4b6af-48ed-433d-aff6-c094a10149ad" targetNamespace="http://schemas.microsoft.com/office/2006/metadata/properties" ma:root="true" ma:fieldsID="e549fde92fc22cd4cde9743689519bcc" ns2:_="" ns3:_="">
    <xsd:import namespace="507fcf90-df5e-4d38-9d76-9f0d2d73910d"/>
    <xsd:import namespace="39c4b6af-48ed-433d-aff6-c094a10149ad"/>
    <xsd:element name="properties">
      <xsd:complexType>
        <xsd:sequence>
          <xsd:element name="documentManagement">
            <xsd:complexType>
              <xsd:all>
                <xsd:element ref="ns2:if77bf94f1024904bbad7e23aa020675" minOccurs="0"/>
                <xsd:element ref="ns2:TaxCatchAll" minOccurs="0"/>
                <xsd:element ref="ns2:TaxCatchAllLabel" minOccurs="0"/>
                <xsd:element ref="ns2:a6f0805f52fa43a08234b9956a0f0d9f"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fcf90-df5e-4d38-9d76-9f0d2d73910d" elementFormDefault="qualified">
    <xsd:import namespace="http://schemas.microsoft.com/office/2006/documentManagement/types"/>
    <xsd:import namespace="http://schemas.microsoft.com/office/infopath/2007/PartnerControls"/>
    <xsd:element name="if77bf94f1024904bbad7e23aa020675" ma:index="8" ma:taxonomy="true" ma:internalName="if77bf94f1024904bbad7e23aa020675" ma:taxonomyFieldName="DocumentType" ma:displayName="Document Type" ma:readOnly="false" ma:default="" ma:fieldId="{2f77bf94-f102-4904-bbad-7e23aa020675}" ma:sspId="b04a1f15-4299-45e2-b4d0-c82dae4847d6" ma:termSetId="30432803-bd28-4a87-9471-f1e7c4373d1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8ab4d3e8-3ea7-40b6-855d-43080aae15dd}" ma:internalName="TaxCatchAll" ma:showField="CatchAllData" ma:web="6dd6d123-c928-4001-9079-3481886f8a9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8ab4d3e8-3ea7-40b6-855d-43080aae15dd}" ma:internalName="TaxCatchAllLabel" ma:readOnly="true" ma:showField="CatchAllDataLabel" ma:web="6dd6d123-c928-4001-9079-3481886f8a99">
      <xsd:complexType>
        <xsd:complexContent>
          <xsd:extension base="dms:MultiChoiceLookup">
            <xsd:sequence>
              <xsd:element name="Value" type="dms:Lookup" maxOccurs="unbounded" minOccurs="0" nillable="true"/>
            </xsd:sequence>
          </xsd:extension>
        </xsd:complexContent>
      </xsd:complexType>
    </xsd:element>
    <xsd:element name="a6f0805f52fa43a08234b9956a0f0d9f" ma:index="12" ma:taxonomy="true" ma:internalName="a6f0805f52fa43a08234b9956a0f0d9f" ma:taxonomyFieldName="Department_x002F_Division" ma:displayName="Department/Division" ma:readOnly="false" ma:default="" ma:fieldId="{a6f0805f-52fa-43a0-8234-b9956a0f0d9f}" ma:sspId="b04a1f15-4299-45e2-b4d0-c82dae4847d6" ma:termSetId="d698615a-f307-4a63-9d4e-de476e3c2ff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9c4b6af-48ed-433d-aff6-c094a10149ad"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82FD81-9696-48B9-8BD5-9AAE8FEC4936}">
  <ds:schemaRefs>
    <ds:schemaRef ds:uri="http://schemas.microsoft.com/sharepoint/v3/contenttype/forms"/>
  </ds:schemaRefs>
</ds:datastoreItem>
</file>

<file path=customXml/itemProps2.xml><?xml version="1.0" encoding="utf-8"?>
<ds:datastoreItem xmlns:ds="http://schemas.openxmlformats.org/officeDocument/2006/customXml" ds:itemID="{1F0BC1EC-2678-41FC-BA0A-AFADFA6F201F}">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886be9a5-705b-437f-953c-b2389d8a532e"/>
    <ds:schemaRef ds:uri="http://www.w3.org/XML/1998/namespace"/>
    <ds:schemaRef ds:uri="507fcf90-df5e-4d38-9d76-9f0d2d73910d"/>
  </ds:schemaRefs>
</ds:datastoreItem>
</file>

<file path=customXml/itemProps3.xml><?xml version="1.0" encoding="utf-8"?>
<ds:datastoreItem xmlns:ds="http://schemas.openxmlformats.org/officeDocument/2006/customXml" ds:itemID="{B01B8CCE-9C84-4232-AFD3-9961D539255C}">
  <ds:schemaRefs>
    <ds:schemaRef ds:uri="Microsoft.SharePoint.Taxonomy.ContentTypeSync"/>
  </ds:schemaRefs>
</ds:datastoreItem>
</file>

<file path=customXml/itemProps4.xml><?xml version="1.0" encoding="utf-8"?>
<ds:datastoreItem xmlns:ds="http://schemas.openxmlformats.org/officeDocument/2006/customXml" ds:itemID="{7BA5C85E-F422-48F3-BD3F-41297A368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7fcf90-df5e-4d38-9d76-9f0d2d73910d"/>
    <ds:schemaRef ds:uri="39c4b6af-48ed-433d-aff6-c094a10149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TM04033929[[fn=Slate]]</Template>
  <TotalTime>1816</TotalTime>
  <Words>893</Words>
  <Application>Microsoft Office PowerPoint</Application>
  <PresentationFormat>Widescreen</PresentationFormat>
  <Paragraphs>166</Paragraphs>
  <Slides>21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Book Antiqua</vt:lpstr>
      <vt:lpstr>Calibri</vt:lpstr>
      <vt:lpstr>Calisto MT</vt:lpstr>
      <vt:lpstr>Corbel</vt:lpstr>
      <vt:lpstr>Courier New</vt:lpstr>
      <vt:lpstr>Georgia</vt:lpstr>
      <vt:lpstr>Segoe UI</vt:lpstr>
      <vt:lpstr>Verdana</vt:lpstr>
      <vt:lpstr>Verdana-Bold</vt:lpstr>
      <vt:lpstr>Wingdings 2</vt:lpstr>
      <vt:lpstr>Slate</vt:lpstr>
      <vt:lpstr>EDO’s = Jack of all Trades + Sustainability Experts?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Affordably &amp; Credibly Reaching  Sustainability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Skills in Manufacturing Modules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Gane</dc:creator>
  <cp:lastModifiedBy>Cindy Hick</cp:lastModifiedBy>
  <cp:revision>24</cp:revision>
  <dcterms:created xsi:type="dcterms:W3CDTF">2019-05-06T16:01:42Z</dcterms:created>
  <dcterms:modified xsi:type="dcterms:W3CDTF">2024-02-03T03:02:21Z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f8005c16-12e9-4785-b78d-22674bee2143</vt:lpwstr>
  </property>
  <property fmtid="{D5CDD505-2E9C-101B-9397-08002B2CF9AE}" pid="3" name="ContentTypeId">
    <vt:lpwstr>0x0101002076C75B7F7536478F4531AE91A2787D0045AFBB0D59F9194D91EE5EF4A0F11C6A</vt:lpwstr>
  </property>
  <property fmtid="{D5CDD505-2E9C-101B-9397-08002B2CF9AE}" pid="4" name="Order">
    <vt:r8>1426700</vt:r8>
  </property>
  <property fmtid="{D5CDD505-2E9C-101B-9397-08002B2CF9AE}" pid="5" name="DocumentType">
    <vt:lpwstr>2;#Template|07af59a1-7a97-4c61-a62f-5a4045427229</vt:lpwstr>
  </property>
  <property fmtid="{D5CDD505-2E9C-101B-9397-08002B2CF9AE}" pid="6" name="Department/Division">
    <vt:lpwstr>8;#Corporate|6ae2027a-d597-4480-a878-19d243809eed</vt:lpwstr>
  </property>
  <property fmtid="{D5CDD505-2E9C-101B-9397-08002B2CF9AE}" pid="7" name="MSIP_Label_9dbbecff-11df-4a3a-828b-f4490cc9ce55_Enabled">
    <vt:lpwstr>true</vt:lpwstr>
  </property>
  <property fmtid="{D5CDD505-2E9C-101B-9397-08002B2CF9AE}" pid="8" name="MSIP_Label_9dbbecff-11df-4a3a-828b-f4490cc9ce55_SetDate">
    <vt:lpwstr>2023-09-18T13:15:12Z</vt:lpwstr>
  </property>
  <property fmtid="{D5CDD505-2E9C-101B-9397-08002B2CF9AE}" pid="9" name="MSIP_Label_9dbbecff-11df-4a3a-828b-f4490cc9ce55_Method">
    <vt:lpwstr>Standard</vt:lpwstr>
  </property>
  <property fmtid="{D5CDD505-2E9C-101B-9397-08002B2CF9AE}" pid="10" name="MSIP_Label_9dbbecff-11df-4a3a-828b-f4490cc9ce55_Name">
    <vt:lpwstr>defa4170-0d19-0005-0004-bc88714345d2</vt:lpwstr>
  </property>
  <property fmtid="{D5CDD505-2E9C-101B-9397-08002B2CF9AE}" pid="11" name="MSIP_Label_9dbbecff-11df-4a3a-828b-f4490cc9ce55_SiteId">
    <vt:lpwstr>d68e6666-c9d8-4145-a153-a73125985133</vt:lpwstr>
  </property>
  <property fmtid="{D5CDD505-2E9C-101B-9397-08002B2CF9AE}" pid="12" name="MSIP_Label_9dbbecff-11df-4a3a-828b-f4490cc9ce55_ActionId">
    <vt:lpwstr>c5583a5a-52ef-4b7a-93c5-60e4d8289eb1</vt:lpwstr>
  </property>
  <property fmtid="{D5CDD505-2E9C-101B-9397-08002B2CF9AE}" pid="13" name="MSIP_Label_9dbbecff-11df-4a3a-828b-f4490cc9ce55_ContentBits">
    <vt:lpwstr>0</vt:lpwstr>
  </property>
</Properties>
</file>