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5" r:id="rId5"/>
    <p:sldMasterId id="2147483775" r:id="rId6"/>
    <p:sldMasterId id="2147483798" r:id="rId7"/>
  </p:sldMasterIdLst>
  <p:notesMasterIdLst>
    <p:notesMasterId r:id="rId21"/>
  </p:notesMasterIdLst>
  <p:sldIdLst>
    <p:sldId id="256" r:id="rId8"/>
    <p:sldId id="566" r:id="rId9"/>
    <p:sldId id="589" r:id="rId10"/>
    <p:sldId id="590" r:id="rId11"/>
    <p:sldId id="591" r:id="rId12"/>
    <p:sldId id="556" r:id="rId13"/>
    <p:sldId id="592" r:id="rId14"/>
    <p:sldId id="561" r:id="rId15"/>
    <p:sldId id="581" r:id="rId16"/>
    <p:sldId id="583" r:id="rId17"/>
    <p:sldId id="593" r:id="rId18"/>
    <p:sldId id="588" r:id="rId19"/>
    <p:sldId id="553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3C027-D01E-6407-C893-EE9A0C69D371}" name="Rouselle Gratela" initials="RG" userId="S::rouselle.gratela@ieso.ca::96d82fe2-7253-4aed-bbff-ee5f61ac3ee6" providerId="AD"/>
  <p188:author id="{094DF440-C0E8-2952-0187-10201D84FEFC}" name="Amber Crawford" initials="AC" userId="S::amber.crawford@ieso.ca::f03f34a6-6650-46aa-bf92-7f212eff9128" providerId="AD"/>
  <p188:author id="{59F6C247-82D7-A428-0C5B-9EB58615DA6A}" name="Tammie Hall" initials="TH" userId="S::tammie.hall@ieso.ca::4cf1e195-bcd3-4e5a-befb-c1f070071d16" providerId="AD"/>
  <p188:author id="{465E927B-A161-C19F-0FEF-C34041401BAF}" name="Sari Gerwitz" initials="SG" userId="S::sari.gerwitz@ieso.ca::61725d38-24be-45ca-b3ac-4351f47fac7e" providerId="AD"/>
  <p188:author id="{D4E4477C-547A-8258-1F86-5F56FF4157A0}" name="Sonia Fazari" initials="SF" userId="S::sonia.fazari@ieso.ca::9ce7afc1-8b19-4c00-bc88-83047362528d" providerId="AD"/>
  <p188:author id="{CCE8CED2-1EF0-F9EA-48A6-F11ED6713843}" name="Marko Cirovic" initials="MC" userId="S::marko.cirovic@ieso.ca::8bfeb391-ad88-41bd-82c5-5a153230d151" providerId="AD"/>
  <p188:author id="{B5179BEA-2470-5612-50F1-FEEB7A04017E}" name="Mark Hartland" initials="MH" userId="S::mark.hartland@ieso.ca::7833bfb3-035a-4329-a6d0-a9b426ed90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ko Cirovic" initials="MC" lastIdx="7" clrIdx="7">
    <p:extLst>
      <p:ext uri="{19B8F6BF-5375-455C-9EA6-DF929625EA0E}">
        <p15:presenceInfo xmlns:p15="http://schemas.microsoft.com/office/powerpoint/2012/main" userId="S-1-5-21-1123115128-365957131-1840191008-20384" providerId="AD"/>
      </p:ext>
    </p:extLst>
  </p:cmAuthor>
  <p:cmAuthor id="8" name="Barbara Ellard" initials="BE" lastIdx="3" clrIdx="8">
    <p:extLst>
      <p:ext uri="{19B8F6BF-5375-455C-9EA6-DF929625EA0E}">
        <p15:presenceInfo xmlns:p15="http://schemas.microsoft.com/office/powerpoint/2012/main" userId="S-1-5-21-1123115128-365957131-1840191008-24797" providerId="AD"/>
      </p:ext>
    </p:extLst>
  </p:cmAuthor>
  <p:cmAuthor id="2" name="Andreea Nicoara" initials="AN" lastIdx="33" clrIdx="0">
    <p:extLst>
      <p:ext uri="{19B8F6BF-5375-455C-9EA6-DF929625EA0E}">
        <p15:presenceInfo xmlns:p15="http://schemas.microsoft.com/office/powerpoint/2012/main" userId="S-1-5-21-1123115128-365957131-1840191008-37279" providerId="AD"/>
      </p:ext>
    </p:extLst>
  </p:cmAuthor>
  <p:cmAuthor id="9" name="Amber Crawford" initials="AC" lastIdx="8" clrIdx="9">
    <p:extLst>
      <p:ext uri="{19B8F6BF-5375-455C-9EA6-DF929625EA0E}">
        <p15:presenceInfo xmlns:p15="http://schemas.microsoft.com/office/powerpoint/2012/main" userId="S-1-5-21-1123115128-365957131-1840191008-37241" providerId="AD"/>
      </p:ext>
    </p:extLst>
  </p:cmAuthor>
  <p:cmAuthor id="3" name="Nadia Mirabelli" initials="NM" lastIdx="44" clrIdx="3">
    <p:extLst>
      <p:ext uri="{19B8F6BF-5375-455C-9EA6-DF929625EA0E}">
        <p15:presenceInfo xmlns:p15="http://schemas.microsoft.com/office/powerpoint/2012/main" userId="S-1-5-21-1123115128-365957131-1840191008-38625" providerId="AD"/>
      </p:ext>
    </p:extLst>
  </p:cmAuthor>
  <p:cmAuthor id="4" name="Stephen Lachan" initials="SL" lastIdx="6" clrIdx="2">
    <p:extLst>
      <p:ext uri="{19B8F6BF-5375-455C-9EA6-DF929625EA0E}">
        <p15:presenceInfo xmlns:p15="http://schemas.microsoft.com/office/powerpoint/2012/main" userId="S-1-5-21-1123115128-365957131-1840191008-26592" providerId="AD"/>
      </p:ext>
    </p:extLst>
  </p:cmAuthor>
  <p:cmAuthor id="5" name="Dave Barreca" initials="DB" lastIdx="12" clrIdx="6">
    <p:extLst>
      <p:ext uri="{19B8F6BF-5375-455C-9EA6-DF929625EA0E}">
        <p15:presenceInfo xmlns:p15="http://schemas.microsoft.com/office/powerpoint/2012/main" userId="S-1-5-21-1123115128-365957131-1840191008-28870" providerId="AD"/>
      </p:ext>
    </p:extLst>
  </p:cmAuthor>
  <p:cmAuthor id="6" name="Denise Zhong" initials="DZ" lastIdx="4" clrIdx="5">
    <p:extLst>
      <p:ext uri="{19B8F6BF-5375-455C-9EA6-DF929625EA0E}">
        <p15:presenceInfo xmlns:p15="http://schemas.microsoft.com/office/powerpoint/2012/main" userId="Denise Zh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E42"/>
    <a:srgbClr val="E75A00"/>
    <a:srgbClr val="BBBAB0"/>
    <a:srgbClr val="FF9933"/>
    <a:srgbClr val="AEDF4F"/>
    <a:srgbClr val="00C4C8"/>
    <a:srgbClr val="2D3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677DA-D116-474A-8A7B-7C7EA0673D7D}" v="13" dt="2023-07-07T16:26:21.904"/>
    <p1510:client id="{066BDE2D-B52B-C863-90FD-8643F05A3FA4}" v="1" dt="2023-07-07T13:23:41.548"/>
    <p1510:client id="{080EA163-FC94-BFE4-C7B9-BB1AAA21C7C6}" v="453" dt="2023-07-05T15:36:46.379"/>
    <p1510:client id="{0CFD3631-646F-6095-C1BE-10836C179D75}" v="120" dt="2023-07-05T20:06:59.372"/>
    <p1510:client id="{1733CE49-1303-4EFB-BD6B-6D20276B9A00}" v="179" dt="2023-07-04T19:27:08.279"/>
    <p1510:client id="{1D972832-AF06-48AC-8515-45BAFD44615E}" v="2" dt="2023-07-07T12:19:58.928"/>
    <p1510:client id="{1E31B860-3B53-7F59-B103-2947004BA38C}" v="81" dt="2023-07-07T14:37:18.127"/>
    <p1510:client id="{23CFAE1A-5DBE-681C-F138-F4A09909F529}" v="17" dt="2023-07-06T20:40:34.950"/>
    <p1510:client id="{24AB8318-454D-C6E4-D83F-4098DDE0632A}" v="23" dt="2023-07-06T20:52:45.536"/>
    <p1510:client id="{2A6A6108-AA54-DF56-B106-EE8B34433FCB}" v="6" dt="2023-07-06T21:04:16.496"/>
    <p1510:client id="{319FACD7-DE0A-46C3-77E8-4D7BA334EA00}" v="89" dt="2023-07-05T15:46:30.461"/>
    <p1510:client id="{3C3E8763-AB4F-49FD-B050-B538E2C00266}" v="7" dt="2023-06-01T16:33:22.910"/>
    <p1510:client id="{4B55AFDA-2D25-4220-B77F-8549A5CE2D02}" v="162" dt="2023-06-01T17:50:27.379"/>
    <p1510:client id="{54E2D5BC-CC29-3DCF-DCF5-48AEAC78E486}" v="35" dt="2023-05-25T14:07:21.144"/>
    <p1510:client id="{56293161-1016-45EF-A497-0FF92A075A7E}" v="191" dt="2023-07-07T13:58:29.333"/>
    <p1510:client id="{56CA21AF-E7AD-B90C-037B-A78E66275AE3}" v="371" dt="2023-07-05T20:42:46.780"/>
    <p1510:client id="{61B6ABD4-FA80-2611-208F-EE3EDBDD8DB3}" v="1" dt="2023-06-01T13:17:30.189"/>
    <p1510:client id="{64C0F5C9-9F74-6676-6150-11037E27EAAB}" v="1" dt="2023-07-05T19:54:12.813"/>
    <p1510:client id="{685B616B-E8FE-3C98-F28B-30B2C752AFE0}" v="1" dt="2023-07-06T17:43:25.609"/>
    <p1510:client id="{7614E54C-795C-CFF6-3427-3881B29C555A}" v="12" dt="2023-06-01T19:26:13.887"/>
    <p1510:client id="{779A307B-AC3C-79E8-8A54-ADDE412B0300}" v="57" dt="2023-07-04T17:36:17.896"/>
    <p1510:client id="{7CB7A073-1B5C-D0DD-0CBC-66E9CB70ED12}" v="34" dt="2023-07-06T15:30:19.235"/>
    <p1510:client id="{803FCE3D-E2BC-62C8-55A9-25A2436FA825}" v="2" dt="2023-07-04T17:47:52.270"/>
    <p1510:client id="{827A77E1-471B-152D-43DA-47718DA948EA}" v="251" dt="2023-07-07T12:42:31.246"/>
    <p1510:client id="{82F03A2D-CABD-1CA6-D97E-B8067F20A5C5}" v="19" dt="2023-07-06T20:32:57.625"/>
    <p1510:client id="{84C7329B-3F43-E332-6440-6CB67251726A}" v="4" dt="2023-07-04T20:34:44.199"/>
    <p1510:client id="{85029B60-E428-06DF-273D-966B478B0FB8}" v="2" dt="2023-07-06T17:43:08.463"/>
    <p1510:client id="{87951703-FF79-1ABC-FC12-4EFA3C20BD4D}" v="9" dt="2023-07-06T16:10:08.452"/>
    <p1510:client id="{8A141602-BBD6-8F74-43E8-F4CE7191F30B}" v="6" dt="2023-06-01T16:04:04.462"/>
    <p1510:client id="{908F38B1-E9F0-B51E-3080-F4DC05BF2493}" v="1335" dt="2023-06-01T18:53:40.387"/>
    <p1510:client id="{96CA43F2-48FE-45DF-BAEE-4CBA74F8136B}" v="26" dt="2023-06-02T17:15:02.047"/>
    <p1510:client id="{974DB142-1A2F-5B8D-26E2-40BE42FA7155}" v="1274" dt="2023-07-04T20:43:03.233"/>
    <p1510:client id="{9794D583-ABA5-4103-8DC4-C4797DC61FC9}" v="12" dt="2023-07-07T11:44:43.217"/>
    <p1510:client id="{98366202-3AE5-4371-B4A3-5F238B38535C}" v="11" dt="2023-06-01T17:30:57.091"/>
    <p1510:client id="{BDDA08C7-E075-2BBF-EE67-A1F5AD793C1F}" v="1" dt="2023-06-23T15:38:27.667"/>
    <p1510:client id="{CC9E892F-0156-B981-B905-113D160A6B22}" v="286" dt="2023-07-05T19:08:38.202"/>
    <p1510:client id="{D650CE94-B04B-4F04-BEE8-2DE298798732}" v="82" dt="2023-07-07T12:15:32.139"/>
    <p1510:client id="{D8B87D7A-9BAE-93E0-F9EC-6005FE8A2C9A}" v="808" dt="2023-07-05T18:46:17.552"/>
    <p1510:client id="{DEA2924B-0284-7C9A-B81C-0CC862596A84}" v="783" dt="2023-07-05T16:00:45.510"/>
    <p1510:client id="{E03C27AF-090A-ABE3-9AB2-E41CA6802E65}" v="8" dt="2023-07-05T21:01:38.975"/>
    <p1510:client id="{E86E8455-B25F-C5E5-5A8A-D6488AF453A0}" v="191" dt="2023-07-06T20:28:43.606"/>
    <p1510:client id="{EAB15E23-FA40-1F47-A439-E49EB5838B4C}" v="12" dt="2023-06-01T13:47:09.372"/>
    <p1510:client id="{F5262C43-F414-4EF8-9610-BAA899B4FB30}" v="12" dt="2023-07-07T11:42:44.035"/>
    <p1510:client id="{F827B58A-CF29-5F6F-E9FD-F6A8C96FD55C}" v="31" dt="2023-06-23T15:34:46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9" autoAdjust="0"/>
    <p:restoredTop sz="76723" autoAdjust="0"/>
  </p:normalViewPr>
  <p:slideViewPr>
    <p:cSldViewPr snapToGrid="0">
      <p:cViewPr varScale="1">
        <p:scale>
          <a:sx n="69" d="100"/>
          <a:sy n="69" d="100"/>
        </p:scale>
        <p:origin x="103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B309E-A20B-496A-8EAF-9670A069BD2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F259B94-3BD2-435A-8D22-1F7EC0697383}">
      <dgm:prSet phldrT="[Text]" custT="1"/>
      <dgm:spPr>
        <a:solidFill>
          <a:srgbClr val="66CC33">
            <a:alpha val="49804"/>
          </a:srgbClr>
        </a:solidFill>
        <a:ln>
          <a:noFill/>
        </a:ln>
      </dgm:spPr>
      <dgm:t>
        <a:bodyPr/>
        <a:lstStyle/>
        <a:p>
          <a:r>
            <a:rPr lang="en-CA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Bulk system planning </a:t>
          </a:r>
        </a:p>
      </dgm:t>
    </dgm:pt>
    <dgm:pt modelId="{EC32AC28-AEAD-47B2-9B19-D96D6F37766C}" type="parTrans" cxnId="{773230B9-437B-4CC4-AD85-DD820A6B32F3}">
      <dgm:prSet/>
      <dgm:spPr/>
      <dgm:t>
        <a:bodyPr/>
        <a:lstStyle/>
        <a:p>
          <a:endParaRPr lang="en-CA"/>
        </a:p>
      </dgm:t>
    </dgm:pt>
    <dgm:pt modelId="{01E64112-7470-493D-8C5A-1A33700CEDA9}" type="sibTrans" cxnId="{773230B9-437B-4CC4-AD85-DD820A6B32F3}">
      <dgm:prSet/>
      <dgm:spPr/>
      <dgm:t>
        <a:bodyPr/>
        <a:lstStyle/>
        <a:p>
          <a:endParaRPr lang="en-CA"/>
        </a:p>
      </dgm:t>
    </dgm:pt>
    <dgm:pt modelId="{3977BAD3-803C-42E1-ABED-6A15F744602E}">
      <dgm:prSet phldrT="[Text]" custT="1"/>
      <dgm:spPr>
        <a:solidFill>
          <a:srgbClr val="00B0F0">
            <a:alpha val="61000"/>
          </a:srgbClr>
        </a:solidFill>
        <a:ln w="28575">
          <a:solidFill>
            <a:srgbClr val="22B2E7"/>
          </a:solidFill>
        </a:ln>
      </dgm:spPr>
      <dgm:t>
        <a:bodyPr/>
        <a:lstStyle/>
        <a:p>
          <a:r>
            <a:rPr lang="en-CA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 planning &amp; Community Engagement</a:t>
          </a:r>
        </a:p>
      </dgm:t>
    </dgm:pt>
    <dgm:pt modelId="{E08674AE-F3E9-42AA-8D7C-43F297357FBA}" type="parTrans" cxnId="{5CCC8E76-4E8F-4821-AAE0-4440348B75F4}">
      <dgm:prSet/>
      <dgm:spPr/>
      <dgm:t>
        <a:bodyPr/>
        <a:lstStyle/>
        <a:p>
          <a:endParaRPr lang="en-CA"/>
        </a:p>
      </dgm:t>
    </dgm:pt>
    <dgm:pt modelId="{4BE6371D-E361-44AF-A52D-BD250D950E93}" type="sibTrans" cxnId="{5CCC8E76-4E8F-4821-AAE0-4440348B75F4}">
      <dgm:prSet/>
      <dgm:spPr/>
      <dgm:t>
        <a:bodyPr/>
        <a:lstStyle/>
        <a:p>
          <a:endParaRPr lang="en-CA"/>
        </a:p>
      </dgm:t>
    </dgm:pt>
    <dgm:pt modelId="{DC5EE5BF-8107-4F23-AE22-7289C48EBFCF}">
      <dgm:prSet phldrT="[Text]" custT="1"/>
      <dgm:spPr>
        <a:solidFill>
          <a:srgbClr val="FFCC33">
            <a:alpha val="49804"/>
          </a:srgbClr>
        </a:solidFill>
        <a:ln>
          <a:noFill/>
        </a:ln>
      </dgm:spPr>
      <dgm:t>
        <a:bodyPr/>
        <a:lstStyle/>
        <a:p>
          <a:r>
            <a:rPr lang="en-CA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Distribution network planning</a:t>
          </a:r>
        </a:p>
      </dgm:t>
    </dgm:pt>
    <dgm:pt modelId="{67CA1616-C671-4196-91AB-2AAE27A32B47}" type="parTrans" cxnId="{840E0454-AC5B-4E3A-9D45-36A31132A903}">
      <dgm:prSet/>
      <dgm:spPr/>
      <dgm:t>
        <a:bodyPr/>
        <a:lstStyle/>
        <a:p>
          <a:endParaRPr lang="en-CA"/>
        </a:p>
      </dgm:t>
    </dgm:pt>
    <dgm:pt modelId="{A693160E-12B6-4DB0-818D-3E9DB24CAC3A}" type="sibTrans" cxnId="{840E0454-AC5B-4E3A-9D45-36A31132A903}">
      <dgm:prSet/>
      <dgm:spPr/>
      <dgm:t>
        <a:bodyPr/>
        <a:lstStyle/>
        <a:p>
          <a:endParaRPr lang="en-CA"/>
        </a:p>
      </dgm:t>
    </dgm:pt>
    <dgm:pt modelId="{892BC311-E29C-437E-AEAF-7DD775C5DCD4}" type="pres">
      <dgm:prSet presAssocID="{BA5B309E-A20B-496A-8EAF-9670A069BD2C}" presName="Name0" presStyleCnt="0">
        <dgm:presLayoutVars>
          <dgm:dir/>
          <dgm:resizeHandles val="exact"/>
        </dgm:presLayoutVars>
      </dgm:prSet>
      <dgm:spPr/>
    </dgm:pt>
    <dgm:pt modelId="{4DA1C465-B9D6-4561-8880-5D6CDBB5CBC9}" type="pres">
      <dgm:prSet presAssocID="{3F259B94-3BD2-435A-8D22-1F7EC0697383}" presName="Name5" presStyleLbl="vennNode1" presStyleIdx="0" presStyleCnt="3" custScaleY="53955">
        <dgm:presLayoutVars>
          <dgm:bulletEnabled val="1"/>
        </dgm:presLayoutVars>
      </dgm:prSet>
      <dgm:spPr/>
    </dgm:pt>
    <dgm:pt modelId="{7EEA5308-40C9-4F79-A5C4-7FBA0F0C1295}" type="pres">
      <dgm:prSet presAssocID="{01E64112-7470-493D-8C5A-1A33700CEDA9}" presName="space" presStyleCnt="0"/>
      <dgm:spPr/>
    </dgm:pt>
    <dgm:pt modelId="{F75ABEC7-6E0B-491A-9CD0-AEF35706F4AF}" type="pres">
      <dgm:prSet presAssocID="{3977BAD3-803C-42E1-ABED-6A15F744602E}" presName="Name5" presStyleLbl="vennNode1" presStyleIdx="1" presStyleCnt="3" custScaleY="53955">
        <dgm:presLayoutVars>
          <dgm:bulletEnabled val="1"/>
        </dgm:presLayoutVars>
      </dgm:prSet>
      <dgm:spPr/>
    </dgm:pt>
    <dgm:pt modelId="{2278D8C1-21D6-459E-A174-85393BC3D162}" type="pres">
      <dgm:prSet presAssocID="{4BE6371D-E361-44AF-A52D-BD250D950E93}" presName="space" presStyleCnt="0"/>
      <dgm:spPr/>
    </dgm:pt>
    <dgm:pt modelId="{880A9B17-0C1B-4974-879E-E99CB1103C91}" type="pres">
      <dgm:prSet presAssocID="{DC5EE5BF-8107-4F23-AE22-7289C48EBFCF}" presName="Name5" presStyleLbl="vennNode1" presStyleIdx="2" presStyleCnt="3" custScaleY="53955">
        <dgm:presLayoutVars>
          <dgm:bulletEnabled val="1"/>
        </dgm:presLayoutVars>
      </dgm:prSet>
      <dgm:spPr/>
    </dgm:pt>
  </dgm:ptLst>
  <dgm:cxnLst>
    <dgm:cxn modelId="{74CDBF03-269B-4339-891B-1D28C14E78F8}" type="presOf" srcId="{DC5EE5BF-8107-4F23-AE22-7289C48EBFCF}" destId="{880A9B17-0C1B-4974-879E-E99CB1103C91}" srcOrd="0" destOrd="0" presId="urn:microsoft.com/office/officeart/2005/8/layout/venn3"/>
    <dgm:cxn modelId="{062EC071-C27D-43DC-9597-31A07040B574}" type="presOf" srcId="{BA5B309E-A20B-496A-8EAF-9670A069BD2C}" destId="{892BC311-E29C-437E-AEAF-7DD775C5DCD4}" srcOrd="0" destOrd="0" presId="urn:microsoft.com/office/officeart/2005/8/layout/venn3"/>
    <dgm:cxn modelId="{840E0454-AC5B-4E3A-9D45-36A31132A903}" srcId="{BA5B309E-A20B-496A-8EAF-9670A069BD2C}" destId="{DC5EE5BF-8107-4F23-AE22-7289C48EBFCF}" srcOrd="2" destOrd="0" parTransId="{67CA1616-C671-4196-91AB-2AAE27A32B47}" sibTransId="{A693160E-12B6-4DB0-818D-3E9DB24CAC3A}"/>
    <dgm:cxn modelId="{5CCC8E76-4E8F-4821-AAE0-4440348B75F4}" srcId="{BA5B309E-A20B-496A-8EAF-9670A069BD2C}" destId="{3977BAD3-803C-42E1-ABED-6A15F744602E}" srcOrd="1" destOrd="0" parTransId="{E08674AE-F3E9-42AA-8D7C-43F297357FBA}" sibTransId="{4BE6371D-E361-44AF-A52D-BD250D950E93}"/>
    <dgm:cxn modelId="{11A4F6AE-9453-4D8D-9F99-142006541FE0}" type="presOf" srcId="{3F259B94-3BD2-435A-8D22-1F7EC0697383}" destId="{4DA1C465-B9D6-4561-8880-5D6CDBB5CBC9}" srcOrd="0" destOrd="0" presId="urn:microsoft.com/office/officeart/2005/8/layout/venn3"/>
    <dgm:cxn modelId="{773230B9-437B-4CC4-AD85-DD820A6B32F3}" srcId="{BA5B309E-A20B-496A-8EAF-9670A069BD2C}" destId="{3F259B94-3BD2-435A-8D22-1F7EC0697383}" srcOrd="0" destOrd="0" parTransId="{EC32AC28-AEAD-47B2-9B19-D96D6F37766C}" sibTransId="{01E64112-7470-493D-8C5A-1A33700CEDA9}"/>
    <dgm:cxn modelId="{12EC31C3-CA41-45B3-BEFF-89BCBB1F1DC4}" type="presOf" srcId="{3977BAD3-803C-42E1-ABED-6A15F744602E}" destId="{F75ABEC7-6E0B-491A-9CD0-AEF35706F4AF}" srcOrd="0" destOrd="0" presId="urn:microsoft.com/office/officeart/2005/8/layout/venn3"/>
    <dgm:cxn modelId="{782A248A-6446-4DCF-AF82-00C597371189}" type="presParOf" srcId="{892BC311-E29C-437E-AEAF-7DD775C5DCD4}" destId="{4DA1C465-B9D6-4561-8880-5D6CDBB5CBC9}" srcOrd="0" destOrd="0" presId="urn:microsoft.com/office/officeart/2005/8/layout/venn3"/>
    <dgm:cxn modelId="{ED9FD07F-15C7-422F-B5A7-3F9A84A6227C}" type="presParOf" srcId="{892BC311-E29C-437E-AEAF-7DD775C5DCD4}" destId="{7EEA5308-40C9-4F79-A5C4-7FBA0F0C1295}" srcOrd="1" destOrd="0" presId="urn:microsoft.com/office/officeart/2005/8/layout/venn3"/>
    <dgm:cxn modelId="{6ABDDB98-54E5-4955-BF18-7A91255C4A80}" type="presParOf" srcId="{892BC311-E29C-437E-AEAF-7DD775C5DCD4}" destId="{F75ABEC7-6E0B-491A-9CD0-AEF35706F4AF}" srcOrd="2" destOrd="0" presId="urn:microsoft.com/office/officeart/2005/8/layout/venn3"/>
    <dgm:cxn modelId="{C43F62EE-745B-4716-8B5B-4E82D0D7EDCF}" type="presParOf" srcId="{892BC311-E29C-437E-AEAF-7DD775C5DCD4}" destId="{2278D8C1-21D6-459E-A174-85393BC3D162}" srcOrd="3" destOrd="0" presId="urn:microsoft.com/office/officeart/2005/8/layout/venn3"/>
    <dgm:cxn modelId="{FCF0024A-9DE2-4EF9-B789-912DC1413082}" type="presParOf" srcId="{892BC311-E29C-437E-AEAF-7DD775C5DCD4}" destId="{880A9B17-0C1B-4974-879E-E99CB1103C9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1C465-B9D6-4561-8880-5D6CDBB5CBC9}">
      <dsp:nvSpPr>
        <dsp:cNvPr id="0" name=""/>
        <dsp:cNvSpPr/>
      </dsp:nvSpPr>
      <dsp:spPr>
        <a:xfrm>
          <a:off x="3259" y="298385"/>
          <a:ext cx="2849941" cy="1537686"/>
        </a:xfrm>
        <a:prstGeom prst="ellipse">
          <a:avLst/>
        </a:prstGeom>
        <a:solidFill>
          <a:srgbClr val="66CC33">
            <a:alpha val="4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842" tIns="30480" rIns="156842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Bulk system planning </a:t>
          </a:r>
        </a:p>
      </dsp:txBody>
      <dsp:txXfrm>
        <a:off x="420623" y="523574"/>
        <a:ext cx="2015213" cy="1087308"/>
      </dsp:txXfrm>
    </dsp:sp>
    <dsp:sp modelId="{F75ABEC7-6E0B-491A-9CD0-AEF35706F4AF}">
      <dsp:nvSpPr>
        <dsp:cNvPr id="0" name=""/>
        <dsp:cNvSpPr/>
      </dsp:nvSpPr>
      <dsp:spPr>
        <a:xfrm>
          <a:off x="2283212" y="298385"/>
          <a:ext cx="2849941" cy="1537686"/>
        </a:xfrm>
        <a:prstGeom prst="ellipse">
          <a:avLst/>
        </a:prstGeom>
        <a:solidFill>
          <a:srgbClr val="00B0F0">
            <a:alpha val="61000"/>
          </a:srgbClr>
        </a:solidFill>
        <a:ln w="28575" cap="flat" cmpd="sng" algn="ctr">
          <a:solidFill>
            <a:srgbClr val="22B2E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842" tIns="25400" rIns="156842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 planning &amp; Community Engagement</a:t>
          </a:r>
        </a:p>
      </dsp:txBody>
      <dsp:txXfrm>
        <a:off x="2700576" y="523574"/>
        <a:ext cx="2015213" cy="1087308"/>
      </dsp:txXfrm>
    </dsp:sp>
    <dsp:sp modelId="{880A9B17-0C1B-4974-879E-E99CB1103C91}">
      <dsp:nvSpPr>
        <dsp:cNvPr id="0" name=""/>
        <dsp:cNvSpPr/>
      </dsp:nvSpPr>
      <dsp:spPr>
        <a:xfrm>
          <a:off x="4563166" y="298385"/>
          <a:ext cx="2849941" cy="1537686"/>
        </a:xfrm>
        <a:prstGeom prst="ellipse">
          <a:avLst/>
        </a:prstGeom>
        <a:solidFill>
          <a:srgbClr val="FFCC33">
            <a:alpha val="4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842" tIns="30480" rIns="156842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Distribution network planning</a:t>
          </a:r>
        </a:p>
      </dsp:txBody>
      <dsp:txXfrm>
        <a:off x="4980530" y="523574"/>
        <a:ext cx="2015213" cy="108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FAB6-CF72-5F4E-9079-0582DA9D06A0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1E73A-9851-F24B-A0E1-A503DDD85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22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119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97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73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44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62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7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00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31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01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E73A-9851-F24B-A0E1-A503DDD85DE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36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9144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343398"/>
            <a:ext cx="6858000" cy="800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9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84721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460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42999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35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" y="1142999"/>
            <a:ext cx="3950208" cy="24231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B3DF3B6-1E14-3D49-A667-4D6960918F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3794760"/>
            <a:ext cx="3949700" cy="54864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E542E2-789B-0E4D-8471-B2F290605C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34560" y="1143000"/>
            <a:ext cx="3950208" cy="24231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7336E7-DC04-8544-A5C4-932ED178F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3925" y="3794125"/>
            <a:ext cx="3951288" cy="5508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94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1A5C0E3-A302-3D42-8730-046513582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D70A-CBD9-DE48-BEB1-411838F40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B1F1-DE73-AB4F-A1AD-46C223F1C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50208" cy="320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40013-B39F-344E-9801-53C51CBB8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592" y="1143000"/>
            <a:ext cx="3950208" cy="320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900E8-2BB3-9447-8545-C18AFD12B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391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ed Lists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691EBB-4069-9A4B-B5A9-B8C169F1E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7DAD3-82D2-F947-B629-977B504C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4E0DA-F4FD-474F-8CE8-631A780B0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50208" cy="320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974FD5-0F00-0B4E-9324-EE678BA2059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7D4BE-F01E-D444-A19D-9D48A1027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99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ullet Lis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66D2A35-BF5F-0341-83D7-EBBE16F60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FCCF-FFB2-154E-BECA-4056E43DD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0B09-9DB7-4545-9807-C8F2BC1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2999"/>
            <a:ext cx="3950208" cy="320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5DD4-92D8-4649-9289-BD3E55B205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DBE48-70A3-304A-A83B-0E06F066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6592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36B2DE-2161-044B-B6B9-EF451400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339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Bulleted List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66D2A35-BF5F-0341-83D7-EBBE16F60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FCCF-FFB2-154E-BECA-4056E43DD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295F-5199-0844-B6F2-E1D0DC261D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0B09-9DB7-4545-9807-C8F2BC1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5DD4-92D8-4649-9289-BD3E55B205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DBE48-70A3-304A-A83B-0E06F066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6592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36B2DE-2161-044B-B6B9-EF451400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29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Content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8229600" cy="457200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F88647-7E6B-3E42-B7D9-3ECBE613FBB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58498"/>
            <a:ext cx="3950208" cy="27849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45CC09-DCB1-EF41-AB7A-72B208B81C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558498"/>
            <a:ext cx="3950208" cy="2784901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27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58497"/>
            <a:ext cx="3950208" cy="27849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43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Bullet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89D95E-FDC9-B64E-9306-F623DD02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05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9144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343398"/>
            <a:ext cx="6858000" cy="800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1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Bullet List Past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89D95E-FDC9-B64E-9306-F623DD02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16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419E0EC-9C48-1245-9374-93716686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7201" y="1143000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9715" y="1142999"/>
            <a:ext cx="2880360" cy="14287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2149158-D273-FF48-A184-E8FAA400F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1" y="2909887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668367-1D9A-C34B-BAD1-EEC24F77140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529715" y="2909887"/>
            <a:ext cx="2880360" cy="14287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3925" y="1143000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4E04B7-9B1C-624B-BCD8-A05C6B4B9AC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806439" y="1142999"/>
            <a:ext cx="2880360" cy="1428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B3C32B2-3BBD-CD4C-96F5-B562E1337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33925" y="2909887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930BB47-30E8-954F-9AC0-ECE87E4364A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806439" y="2909887"/>
            <a:ext cx="2880360" cy="14366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06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  <p15:guide id="5" orient="horz" pos="1830">
          <p15:clr>
            <a:srgbClr val="FBAE40"/>
          </p15:clr>
        </p15:guide>
        <p15:guide id="6" orient="horz" pos="1620">
          <p15:clr>
            <a:srgbClr val="FBAE40"/>
          </p15:clr>
        </p15:guide>
        <p15:guide id="7" orient="horz" pos="172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D626A1-132E-BE48-8DB7-01479E00C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3B1D3-F5BF-8C48-8D15-17F890D5A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0D80F-B163-6C47-ADBE-BAF825C4E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206240"/>
            <a:ext cx="8229600" cy="137160"/>
          </a:xfrm>
          <a:noFill/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 baseline="0"/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7C9F-8887-BC4F-BEFA-5D2B3C5DE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507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20D471B1-DFB2-2E4D-937C-1E6590463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66E3F-726A-6341-8924-EF68736F9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069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9F30116-A097-C142-9B15-A60ECD50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AEC4-E5A3-3E4C-BCD6-AB796CE89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DC551-0066-D248-9643-48ABD9A5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33849-483E-9C48-A4AF-4A1014BD9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12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5D7490B2-4251-5547-956B-0E1C51EEC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77671-13F0-A641-B0B7-9935C128D45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7754112" y="457200"/>
            <a:ext cx="932688" cy="3889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4B598-D8BB-F549-8DBE-34ACD927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905134" cy="38893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70435-AA1B-6A41-AA6D-A1E4E1A7D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334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7AC8D2-ECED-4B4A-8EA4-9802665CD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11DC4-DB98-2847-B1CA-BCBB8088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22960"/>
            <a:ext cx="8229600" cy="457200"/>
          </a:xfrm>
        </p:spPr>
        <p:txBody>
          <a:bodyPr anchor="t" anchorCtr="0">
            <a:noAutofit/>
          </a:bodyPr>
          <a:lstStyle>
            <a:lvl1pPr algn="l" fontAlgn="t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06349F3-0104-2140-BA06-391B5A365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65960"/>
            <a:ext cx="3950207" cy="228600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7113F30-B662-6E4F-BA3C-45885383E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459736"/>
            <a:ext cx="3949700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AE6D63E-06AA-8D4A-9A4F-62B04DC023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949575"/>
            <a:ext cx="3949700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90F8965-ECF8-CB4C-BD8F-6B0B40455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451225"/>
            <a:ext cx="395287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87712D41-C534-6440-A7E3-C7FADEFF1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737100" y="1945822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1003850-02BC-FE49-A6D2-B65F12E5E3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241" y="1965960"/>
            <a:ext cx="3337560" cy="228600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E3BEDD1B-C128-844A-8F14-FAF4119D6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37099" y="2442709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0B741730-13F7-5E41-B422-D3B182553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9875" y="2459736"/>
            <a:ext cx="333692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0807AAF6-B521-7D4C-A29D-BC049416D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736592" y="2933247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0E1395C-F15F-1D40-830F-ED08162DD4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3525" y="2949575"/>
            <a:ext cx="334327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 baseline="0">
                <a:solidFill>
                  <a:schemeClr val="bg1"/>
                </a:solidFill>
              </a:defRPr>
            </a:lvl2pPr>
            <a:lvl3pPr marL="365760" indent="0">
              <a:buFontTx/>
              <a:buNone/>
              <a:defRPr baseline="0">
                <a:solidFill>
                  <a:schemeClr val="bg1"/>
                </a:solidFill>
              </a:defRPr>
            </a:lvl3pPr>
            <a:lvl4pPr marL="548640" indent="0">
              <a:buFontTx/>
              <a:buNone/>
              <a:defRPr baseline="0">
                <a:solidFill>
                  <a:schemeClr val="bg1"/>
                </a:solidFill>
              </a:defRPr>
            </a:lvl4pPr>
            <a:lvl5pPr marL="73152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62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  <p15:guide id="5" orient="horz" pos="1858">
          <p15:clr>
            <a:srgbClr val="FBAE40"/>
          </p15:clr>
        </p15:guide>
        <p15:guide id="6" orient="horz" pos="2174">
          <p15:clr>
            <a:srgbClr val="FBAE40"/>
          </p15:clr>
        </p15:guide>
        <p15:guide id="7" pos="33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7AC8D2-ECED-4B4A-8EA4-9802665CD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11DC4-DB98-2847-B1CA-BCBB8088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22960"/>
            <a:ext cx="8229600" cy="457200"/>
          </a:xfrm>
        </p:spPr>
        <p:txBody>
          <a:bodyPr anchor="t" anchorCtr="0">
            <a:noAutofit/>
          </a:bodyPr>
          <a:lstStyle>
            <a:lvl1pPr algn="l" fontAlgn="t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06349F3-0104-2140-BA06-391B5A365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65960"/>
            <a:ext cx="3950207" cy="228600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7113F30-B662-6E4F-BA3C-45885383E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459736"/>
            <a:ext cx="3949700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AE6D63E-06AA-8D4A-9A4F-62B04DC023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949575"/>
            <a:ext cx="3949700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90F8965-ECF8-CB4C-BD8F-6B0B40455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451225"/>
            <a:ext cx="395287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87712D41-C534-6440-A7E3-C7FADEFF1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737100" y="1945822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1003850-02BC-FE49-A6D2-B65F12E5E3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241" y="1965960"/>
            <a:ext cx="3337560" cy="228600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E3BEDD1B-C128-844A-8F14-FAF4119D6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37099" y="2442709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0B741730-13F7-5E41-B422-D3B182553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9875" y="2459736"/>
            <a:ext cx="333692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0807AAF6-B521-7D4C-A29D-BC049416D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736592" y="2933247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0E1395C-F15F-1D40-830F-ED08162DD4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3525" y="2949575"/>
            <a:ext cx="334327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 baseline="0">
                <a:solidFill>
                  <a:schemeClr val="bg1"/>
                </a:solidFill>
              </a:defRPr>
            </a:lvl2pPr>
            <a:lvl3pPr marL="365760" indent="0">
              <a:buFontTx/>
              <a:buNone/>
              <a:defRPr baseline="0">
                <a:solidFill>
                  <a:schemeClr val="bg1"/>
                </a:solidFill>
              </a:defRPr>
            </a:lvl3pPr>
            <a:lvl4pPr marL="548640" indent="0">
              <a:buFontTx/>
              <a:buNone/>
              <a:defRPr baseline="0">
                <a:solidFill>
                  <a:schemeClr val="bg1"/>
                </a:solidFill>
              </a:defRPr>
            </a:lvl4pPr>
            <a:lvl5pPr marL="73152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86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  <p15:guide id="5" orient="horz" pos="1858">
          <p15:clr>
            <a:srgbClr val="FBAE40"/>
          </p15:clr>
        </p15:guide>
        <p15:guide id="6" orient="horz" pos="2174">
          <p15:clr>
            <a:srgbClr val="FBAE40"/>
          </p15:clr>
        </p15:guide>
        <p15:guide id="7" pos="336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9144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343398"/>
            <a:ext cx="6858000" cy="800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1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9144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343398"/>
            <a:ext cx="6858000" cy="800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18288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229600" cy="9144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343398"/>
            <a:ext cx="6858000" cy="800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1pPr>
            <a:lvl2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2pPr>
            <a:lvl3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3pPr>
            <a:lvl4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4pPr>
            <a:lvl5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92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ingl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1pPr>
            <a:lvl2pPr marL="36576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54864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3pPr>
            <a:lvl4pPr marL="73152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4pPr>
            <a:lvl5pPr marL="91440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292044F9-593C-2E42-9E5B-0FEBCD307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5657E-48A7-844B-9DB1-E32B6178B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828800"/>
          </a:xfrm>
        </p:spPr>
        <p:txBody>
          <a:bodyPr anchor="t" anchorCtr="0"/>
          <a:lstStyle>
            <a:lvl1pPr>
              <a:lnSpc>
                <a:spcPts val="3000"/>
              </a:lnSpc>
              <a:defRPr sz="2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AF95E-56C4-344E-9478-7EA128127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68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84721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84721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460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42999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35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" y="1142999"/>
            <a:ext cx="3950208" cy="24231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B3DF3B6-1E14-3D49-A667-4D6960918F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3794760"/>
            <a:ext cx="3949700" cy="54864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E542E2-789B-0E4D-8471-B2F290605C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34560" y="1143000"/>
            <a:ext cx="3950208" cy="24231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7336E7-DC04-8544-A5C4-932ED178F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3925" y="3794125"/>
            <a:ext cx="3951288" cy="5508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94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1A5C0E3-A302-3D42-8730-046513582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D70A-CBD9-DE48-BEB1-411838F40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B1F1-DE73-AB4F-A1AD-46C223F1C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50208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40013-B39F-344E-9801-53C51CBB8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592" y="1143000"/>
            <a:ext cx="3950208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900E8-2BB3-9447-8545-C18AFD12B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391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ed Lists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691EBB-4069-9A4B-B5A9-B8C169F1E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7DAD3-82D2-F947-B629-977B504C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4E0DA-F4FD-474F-8CE8-631A780B0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50208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974FD5-0F00-0B4E-9324-EE678BA2059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7D4BE-F01E-D444-A19D-9D48A1027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990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ullet Lis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66D2A35-BF5F-0341-83D7-EBBE16F60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FCCF-FFB2-154E-BECA-4056E43DD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0B09-9DB7-4545-9807-C8F2BC1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2999"/>
            <a:ext cx="3950208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5DD4-92D8-4649-9289-BD3E55B205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DBE48-70A3-304A-A83B-0E06F066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6592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36B2DE-2161-044B-B6B9-EF451400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339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1pPr>
            <a:lvl2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2pPr>
            <a:lvl3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3pPr>
            <a:lvl4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4pPr>
            <a:lvl5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927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Bulleted List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66D2A35-BF5F-0341-83D7-EBBE16F60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FCCF-FFB2-154E-BECA-4056E43DD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295F-5199-0844-B6F2-E1D0DC261D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0B09-9DB7-4545-9807-C8F2BC1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5DD4-92D8-4649-9289-BD3E55B205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DBE48-70A3-304A-A83B-0E06F066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6592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36B2DE-2161-044B-B6B9-EF451400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29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Content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8229600" cy="457200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F88647-7E6B-3E42-B7D9-3ECBE613FBB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58498"/>
            <a:ext cx="3950208" cy="27849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45CC09-DCB1-EF41-AB7A-72B208B81C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558498"/>
            <a:ext cx="3950208" cy="2784901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27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58497"/>
            <a:ext cx="3950208" cy="27849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43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Bullet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89D95E-FDC9-B64E-9306-F623DD02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05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Bullet List Past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3950208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89D95E-FDC9-B64E-9306-F623DD02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58498"/>
            <a:ext cx="3950208" cy="2780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16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4572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419E0EC-9C48-1245-9374-93716686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7201" y="1143000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9715" y="1142999"/>
            <a:ext cx="2880360" cy="14287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2149158-D273-FF48-A184-E8FAA400F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1" y="2909887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668367-1D9A-C34B-BAD1-EEC24F77140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529715" y="2909887"/>
            <a:ext cx="2880360" cy="14287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3925" y="1143000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4E04B7-9B1C-624B-BCD8-A05C6B4B9AC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806439" y="1142999"/>
            <a:ext cx="2880360" cy="1428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B3C32B2-3BBD-CD4C-96F5-B562E1337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33925" y="2909887"/>
            <a:ext cx="91440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930BB47-30E8-954F-9AC0-ECE87E4364A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806439" y="2909887"/>
            <a:ext cx="2880360" cy="14366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06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  <p15:guide id="5" orient="horz" pos="1830">
          <p15:clr>
            <a:srgbClr val="FBAE40"/>
          </p15:clr>
        </p15:guide>
        <p15:guide id="6" orient="horz" pos="1620">
          <p15:clr>
            <a:srgbClr val="FBAE40"/>
          </p15:clr>
        </p15:guide>
        <p15:guide id="7" orient="horz" pos="172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D626A1-132E-BE48-8DB7-01479E00C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3B1D3-F5BF-8C48-8D15-17F890D5A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0D80F-B163-6C47-ADBE-BAF825C4E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206240"/>
            <a:ext cx="8229600" cy="137160"/>
          </a:xfrm>
          <a:noFill/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 baseline="0"/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7C9F-8887-BC4F-BEFA-5D2B3C5DE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507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20D471B1-DFB2-2E4D-937C-1E6590463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66E3F-726A-6341-8924-EF68736F9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069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9F30116-A097-C142-9B15-A60ECD50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AEC4-E5A3-3E4C-BCD6-AB796CE89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DC551-0066-D248-9643-48ABD9A5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33849-483E-9C48-A4AF-4A1014BD9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129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5D7490B2-4251-5547-956B-0E1C51EEC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77671-13F0-A641-B0B7-9935C128D45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7754112" y="457200"/>
            <a:ext cx="932688" cy="3889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4B598-D8BB-F549-8DBE-34ACD927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905134" cy="3889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70435-AA1B-6A41-AA6D-A1E4E1A7D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33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58B1F4-52A1-EB48-AA1C-3D35BEEC778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8229600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8498"/>
            <a:ext cx="8229600" cy="2784902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1pPr>
            <a:lvl2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2pPr>
            <a:lvl3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3pPr>
            <a:lvl4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4pPr>
            <a:lvl5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054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7AC8D2-ECED-4B4A-8EA4-9802665CD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11DC4-DB98-2847-B1CA-BCBB8088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22960"/>
            <a:ext cx="8229600" cy="457200"/>
          </a:xfrm>
        </p:spPr>
        <p:txBody>
          <a:bodyPr anchor="t" anchorCtr="0">
            <a:noAutofit/>
          </a:bodyPr>
          <a:lstStyle>
            <a:lvl1pPr algn="l" fontAlgn="t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06349F3-0104-2140-BA06-391B5A365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65960"/>
            <a:ext cx="3950207" cy="228600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7113F30-B662-6E4F-BA3C-45885383E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459736"/>
            <a:ext cx="3949700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BAE6D63E-06AA-8D4A-9A4F-62B04DC023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949575"/>
            <a:ext cx="3949700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90F8965-ECF8-CB4C-BD8F-6B0B40455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451225"/>
            <a:ext cx="395287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87712D41-C534-6440-A7E3-C7FADEFF1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737100" y="1945822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1003850-02BC-FE49-A6D2-B65F12E5E3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241" y="1965960"/>
            <a:ext cx="3337560" cy="228600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E3BEDD1B-C128-844A-8F14-FAF4119D6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37099" y="2442709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0B741730-13F7-5E41-B422-D3B182553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9875" y="2459736"/>
            <a:ext cx="333692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9">
            <a:extLst>
              <a:ext uri="{FF2B5EF4-FFF2-40B4-BE49-F238E27FC236}">
                <a16:creationId xmlns:a16="http://schemas.microsoft.com/office/drawing/2014/main" id="{0807AAF6-B521-7D4C-A29D-BC049416D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736592" y="2933247"/>
            <a:ext cx="274320" cy="27432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0E1395C-F15F-1D40-830F-ED08162DD4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3525" y="2949575"/>
            <a:ext cx="3343275" cy="2286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 marL="182880" indent="0">
              <a:buFontTx/>
              <a:buNone/>
              <a:defRPr baseline="0">
                <a:solidFill>
                  <a:schemeClr val="bg1"/>
                </a:solidFill>
              </a:defRPr>
            </a:lvl2pPr>
            <a:lvl3pPr marL="365760" indent="0">
              <a:buFontTx/>
              <a:buNone/>
              <a:defRPr baseline="0">
                <a:solidFill>
                  <a:schemeClr val="bg1"/>
                </a:solidFill>
              </a:defRPr>
            </a:lvl3pPr>
            <a:lvl4pPr marL="548640" indent="0">
              <a:buFontTx/>
              <a:buNone/>
              <a:defRPr baseline="0">
                <a:solidFill>
                  <a:schemeClr val="bg1"/>
                </a:solidFill>
              </a:defRPr>
            </a:lvl4pPr>
            <a:lvl5pPr marL="731520" indent="0">
              <a:buFontTx/>
              <a:buNone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82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  <p15:guide id="5" orient="horz" pos="1858">
          <p15:clr>
            <a:srgbClr val="FBAE40"/>
          </p15:clr>
        </p15:guide>
        <p15:guide id="6" orient="horz" pos="2174">
          <p15:clr>
            <a:srgbClr val="FBAE40"/>
          </p15:clr>
        </p15:guide>
        <p15:guide id="7" pos="336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1pPr>
            <a:lvl2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2pPr>
            <a:lvl3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3pPr>
            <a:lvl4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4pPr>
            <a:lvl5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92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ingl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8288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1pPr>
            <a:lvl2pPr marL="36576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2pPr>
            <a:lvl3pPr marL="54864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3pPr>
            <a:lvl4pPr marL="73152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91440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Singl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64CBCC-7CB4-194A-9AD0-49D251BEA2C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143000"/>
            <a:ext cx="8229600" cy="415498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558498"/>
            <a:ext cx="8229600" cy="2784902"/>
          </a:xfrm>
        </p:spPr>
        <p:txBody>
          <a:bodyPr/>
          <a:lstStyle>
            <a:lvl1pPr marL="18288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1pPr>
            <a:lvl2pPr marL="36576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2pPr>
            <a:lvl3pPr marL="54864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3pPr>
            <a:lvl4pPr marL="73152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914400" indent="-182880">
              <a:lnSpc>
                <a:spcPts val="2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31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292044F9-593C-2E42-9E5B-0FEBCD307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436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5657E-48A7-844B-9DB1-E32B6178B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828800"/>
          </a:xfrm>
        </p:spPr>
        <p:txBody>
          <a:bodyPr anchor="t" anchorCtr="0"/>
          <a:lstStyle>
            <a:lvl1pPr>
              <a:lnSpc>
                <a:spcPts val="3000"/>
              </a:lnSpc>
              <a:defRPr sz="2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AF95E-56C4-344E-9478-7EA128127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468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43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384721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950208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143000"/>
            <a:ext cx="3950208" cy="3200400"/>
          </a:xfrm>
        </p:spPr>
        <p:txBody>
          <a:bodyPr/>
          <a:lstStyle>
            <a:lvl1pPr marL="0" indent="0"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848962-187F-0842-BC04-A95B582E616D}"/>
              </a:ext>
            </a:extLst>
          </p:cNvPr>
          <p:cNvSpPr/>
          <p:nvPr/>
        </p:nvSpPr>
        <p:spPr bwMode="auto">
          <a:xfrm>
            <a:off x="0" y="4617720"/>
            <a:ext cx="9144000" cy="32004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B70FB-D80C-6E41-BE08-2B1E09D8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603AA-104B-3146-8D3D-E443542F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29AED-BA1B-8149-A01D-AF02E6167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617720"/>
            <a:ext cx="9144000" cy="32004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B811-5CF0-CF44-9F88-7E73952D0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617720"/>
            <a:ext cx="558265" cy="3200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100000"/>
              </a:lnSpc>
              <a:defRPr sz="90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Independent Electicity System Operator">
            <a:extLst>
              <a:ext uri="{FF2B5EF4-FFF2-40B4-BE49-F238E27FC236}">
                <a16:creationId xmlns:a16="http://schemas.microsoft.com/office/drawing/2014/main" id="{498812C3-C664-8140-AF7F-D5CC5051199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12864" y="4526280"/>
            <a:ext cx="1772920" cy="424180"/>
          </a:xfrm>
          <a:prstGeom prst="rect">
            <a:avLst/>
          </a:prstGeom>
        </p:spPr>
      </p:pic>
      <p:pic>
        <p:nvPicPr>
          <p:cNvPr id="10" name="Picture 9" descr="Independent Electicity System Operator">
            <a:extLst>
              <a:ext uri="{FF2B5EF4-FFF2-40B4-BE49-F238E27FC236}">
                <a16:creationId xmlns:a16="http://schemas.microsoft.com/office/drawing/2014/main" id="{D0CA9AD7-776E-5E42-AE0C-E0EBDD776CA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12864" y="4526280"/>
            <a:ext cx="1772920" cy="4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99" r:id="rId5"/>
    <p:sldLayoutId id="2147483677" r:id="rId6"/>
    <p:sldLayoutId id="2147483698" r:id="rId7"/>
    <p:sldLayoutId id="2147483678" r:id="rId8"/>
    <p:sldLayoutId id="2147483679" r:id="rId9"/>
    <p:sldLayoutId id="2147483680" r:id="rId10"/>
    <p:sldLayoutId id="2147483681" r:id="rId11"/>
    <p:sldLayoutId id="2147483697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800" r:id="rId26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600" kern="1200" baseline="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32004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50292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68580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86868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 pos="720">
          <p15:clr>
            <a:srgbClr val="F26B43"/>
          </p15:clr>
        </p15:guide>
        <p15:guide id="11" pos="5472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27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75111-7E0F-7540-AA4E-97D0112C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2A3AD-3E38-3649-83DD-41A2A9FE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7" name="Picture 6" descr="Independent Electicity System Operator">
            <a:extLst>
              <a:ext uri="{FF2B5EF4-FFF2-40B4-BE49-F238E27FC236}">
                <a16:creationId xmlns:a16="http://schemas.microsoft.com/office/drawing/2014/main" id="{AFF230B6-6BB8-0447-886B-07160D73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64" y="4526280"/>
            <a:ext cx="1772920" cy="4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 baseline="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37160" indent="-137160" algn="l" defTabSz="9144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320040" indent="-137160" algn="l" defTabSz="9144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502920" indent="-137160" algn="l" defTabSz="9144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685800" indent="-137160" algn="l" defTabSz="9144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868680" indent="-137160" algn="l" defTabSz="9144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288">
          <p15:clr>
            <a:srgbClr val="F26B43"/>
          </p15:clr>
        </p15:guide>
        <p15:guide id="6" orient="horz" pos="720">
          <p15:clr>
            <a:srgbClr val="F26B43"/>
          </p15:clr>
        </p15:guide>
        <p15:guide id="7" orient="horz" pos="27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848962-187F-0842-BC04-A95B582E616D}"/>
              </a:ext>
            </a:extLst>
          </p:cNvPr>
          <p:cNvSpPr/>
          <p:nvPr/>
        </p:nvSpPr>
        <p:spPr bwMode="auto">
          <a:xfrm>
            <a:off x="0" y="4617720"/>
            <a:ext cx="9144000" cy="32004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B70FB-D80C-6E41-BE08-2B1E09D8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603AA-104B-3146-8D3D-E443542F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29AED-BA1B-8149-A01D-AF02E6167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617720"/>
            <a:ext cx="9144000" cy="32004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B811-5CF0-CF44-9F88-7E73952D0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617720"/>
            <a:ext cx="558265" cy="3200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100000"/>
              </a:lnSpc>
              <a:defRPr sz="90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Independent Electicity System Operator">
            <a:extLst>
              <a:ext uri="{FF2B5EF4-FFF2-40B4-BE49-F238E27FC236}">
                <a16:creationId xmlns:a16="http://schemas.microsoft.com/office/drawing/2014/main" id="{498812C3-C664-8140-AF7F-D5CC505119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12864" y="4526280"/>
            <a:ext cx="1772920" cy="424180"/>
          </a:xfrm>
          <a:prstGeom prst="rect">
            <a:avLst/>
          </a:prstGeom>
        </p:spPr>
      </p:pic>
      <p:pic>
        <p:nvPicPr>
          <p:cNvPr id="10" name="Picture 9" descr="Independent Electicity System Operator">
            <a:extLst>
              <a:ext uri="{FF2B5EF4-FFF2-40B4-BE49-F238E27FC236}">
                <a16:creationId xmlns:a16="http://schemas.microsoft.com/office/drawing/2014/main" id="{D0CA9AD7-776E-5E42-AE0C-E0EBDD776CA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12864" y="4526280"/>
            <a:ext cx="1772920" cy="4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74" r:id="rId23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600" kern="1200" baseline="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32004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50292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68580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86868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 pos="720">
          <p15:clr>
            <a:srgbClr val="F26B43"/>
          </p15:clr>
        </p15:guide>
        <p15:guide id="11" pos="5472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273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848962-187F-0842-BC04-A95B582E616D}"/>
              </a:ext>
            </a:extLst>
          </p:cNvPr>
          <p:cNvSpPr/>
          <p:nvPr/>
        </p:nvSpPr>
        <p:spPr bwMode="auto">
          <a:xfrm>
            <a:off x="0" y="4617720"/>
            <a:ext cx="9144000" cy="32004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B70FB-D80C-6E41-BE08-2B1E09D8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603AA-104B-3146-8D3D-E443542F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29AED-BA1B-8149-A01D-AF02E6167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4617720"/>
            <a:ext cx="9144000" cy="32004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B811-5CF0-CF44-9F88-7E73952D0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617720"/>
            <a:ext cx="558265" cy="32004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100000"/>
              </a:lnSpc>
              <a:defRPr sz="90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Independent Electicity System Operator">
            <a:extLst>
              <a:ext uri="{FF2B5EF4-FFF2-40B4-BE49-F238E27FC236}">
                <a16:creationId xmlns:a16="http://schemas.microsoft.com/office/drawing/2014/main" id="{498812C3-C664-8140-AF7F-D5CC5051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64" y="4526280"/>
            <a:ext cx="1772920" cy="424180"/>
          </a:xfrm>
          <a:prstGeom prst="rect">
            <a:avLst/>
          </a:prstGeom>
        </p:spPr>
      </p:pic>
      <p:pic>
        <p:nvPicPr>
          <p:cNvPr id="10" name="Picture 9" descr="Independent Electicity System Operator">
            <a:extLst>
              <a:ext uri="{FF2B5EF4-FFF2-40B4-BE49-F238E27FC236}">
                <a16:creationId xmlns:a16="http://schemas.microsoft.com/office/drawing/2014/main" id="{D0CA9AD7-776E-5E42-AE0C-E0EBDD77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64" y="4526280"/>
            <a:ext cx="1772920" cy="4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600" kern="1200" baseline="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32004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50292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68580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86868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 pos="720">
          <p15:clr>
            <a:srgbClr val="F26B43"/>
          </p15:clr>
        </p15:guide>
        <p15:guide id="11" pos="5472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27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hyperlink" Target="https://twitter.com/SaveonEnergyO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eso.ca/regional-plann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0BCE-4AD6-1A47-8FD6-1AF1DAC4C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51164"/>
            <a:ext cx="8229600" cy="1150602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Enabling Growth in Ontario’s Energy Transition </a:t>
            </a: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dirty="0">
                <a:latin typeface="Tahoma"/>
                <a:ea typeface="Tahoma"/>
                <a:cs typeface="Tahoma"/>
              </a:rPr>
              <a:t> </a:t>
            </a:r>
            <a:br>
              <a:rPr lang="en-US" dirty="0">
                <a:latin typeface="Tahoma"/>
                <a:ea typeface="Tahoma"/>
                <a:cs typeface="Tahoma"/>
              </a:rPr>
            </a:br>
            <a:endParaRPr lang="en-US" i="1" dirty="0">
              <a:solidFill>
                <a:srgbClr val="FF0000"/>
              </a:solidFill>
              <a:ea typeface="Tahoma"/>
              <a:cs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3710F-ACB1-E94C-A930-2CA3280E2090}"/>
              </a:ext>
            </a:extLst>
          </p:cNvPr>
          <p:cNvSpPr txBox="1"/>
          <p:nvPr/>
        </p:nvSpPr>
        <p:spPr>
          <a:xfrm>
            <a:off x="457199" y="768096"/>
            <a:ext cx="82296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CA" sz="1400" b="1" cap="all" spc="100" dirty="0">
                <a:solidFill>
                  <a:schemeClr val="accent1"/>
                </a:solidFill>
                <a:latin typeface="Tahoma" panose="020B0604030504040204" pitchFamily="34" charset="0"/>
              </a:rPr>
              <a:t>February 7, 2024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3209544"/>
            <a:ext cx="8229600" cy="1133856"/>
          </a:xfrm>
        </p:spPr>
        <p:txBody>
          <a:bodyPr/>
          <a:lstStyle/>
          <a:p>
            <a:r>
              <a:rPr lang="en-US" sz="2000" dirty="0"/>
              <a:t>Denise Jamal</a:t>
            </a:r>
            <a:r>
              <a:rPr lang="en-US" sz="2000" b="0" dirty="0"/>
              <a:t>, Director, Stakeholder and Community Engagement</a:t>
            </a:r>
          </a:p>
          <a:p>
            <a:r>
              <a:rPr lang="en-US" sz="2000" dirty="0"/>
              <a:t>Ahmed Maria</a:t>
            </a:r>
            <a:r>
              <a:rPr lang="en-US" sz="2000" b="0" dirty="0"/>
              <a:t>, Director, Transmission Planning</a:t>
            </a:r>
            <a:endParaRPr lang="en-CA" sz="2000" b="0" dirty="0"/>
          </a:p>
        </p:txBody>
      </p:sp>
    </p:spTree>
    <p:extLst>
      <p:ext uri="{BB962C8B-B14F-4D97-AF65-F5344CB8AC3E}">
        <p14:creationId xmlns:p14="http://schemas.microsoft.com/office/powerpoint/2010/main" val="211622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Securing New Resources </a:t>
            </a:r>
            <a:endParaRPr lang="en-CA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10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2560320" cy="914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LT1 RFP: Underway</a:t>
            </a:r>
            <a:endParaRPr lang="en-CA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840" y="1097280"/>
            <a:ext cx="2629182" cy="914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LT2 RFP: New</a:t>
            </a:r>
            <a:endParaRPr lang="en-CA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6480" y="1097280"/>
            <a:ext cx="2560320" cy="914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PROCUREMENTS: Timing TBD</a:t>
            </a:r>
            <a:endParaRPr lang="en-CA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11680"/>
            <a:ext cx="2560320" cy="2286000"/>
          </a:xfrm>
          <a:prstGeom prst="rect">
            <a:avLst/>
          </a:prstGeom>
          <a:solidFill>
            <a:schemeClr val="tx2">
              <a:alpha val="25000"/>
            </a:schemeClr>
          </a:solidFill>
          <a:ln w="19050">
            <a:solidFill>
              <a:schemeClr val="tx2"/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submission deadline was December 12, 2023; Proposal evaluation ongoing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Targeting announcement of Selected Proponents in Q2, 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1840" y="2011680"/>
            <a:ext cx="2629182" cy="22860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txBody>
          <a:bodyPr wrap="square" lIns="68580" tIns="34290" rIns="68580" bIns="34290" rtlCol="0" anchor="ctr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5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Today:</a:t>
            </a:r>
            <a:r>
              <a:rPr lang="en-US" sz="1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Start of IESO’s outreach to communities</a:t>
            </a:r>
            <a:endParaRPr lang="en-US" sz="1550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Selected proponents targeted for end of 2025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and key considerations presented on subsequent slides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0" y="2011680"/>
            <a:ext cx="2560320" cy="2286000"/>
          </a:xfrm>
          <a:prstGeom prst="rect">
            <a:avLst/>
          </a:prstGeom>
          <a:solidFill>
            <a:schemeClr val="bg2">
              <a:alpha val="25000"/>
            </a:schemeClr>
          </a:solidFill>
          <a:ln w="19050">
            <a:solidFill>
              <a:schemeClr val="bg2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5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IESO is committed to undertaking a series of long and medium-term procurements over the next several years to meet needs throughout this decade and into the 2030s</a:t>
            </a:r>
          </a:p>
        </p:txBody>
      </p:sp>
    </p:spTree>
    <p:extLst>
      <p:ext uri="{BB962C8B-B14F-4D97-AF65-F5344CB8AC3E}">
        <p14:creationId xmlns:p14="http://schemas.microsoft.com/office/powerpoint/2010/main" val="350162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0C1B-7C0F-0C4E-BA33-0569F684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Communities Have a Key Role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9649F-646E-4B4B-9202-5D3495BC8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11</a:t>
            </a:fld>
            <a:endParaRPr lang="en-CA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144588"/>
            <a:ext cx="8229600" cy="32004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CA" b="1" dirty="0">
                <a:latin typeface="Tahoma"/>
                <a:ea typeface="Tahoma"/>
                <a:cs typeface="Tahoma"/>
              </a:rPr>
              <a:t>Significant electricity system needs are expected over the next decade, and communities have a key role, including:</a:t>
            </a:r>
          </a:p>
          <a:p>
            <a:pPr marL="914400">
              <a:lnSpc>
                <a:spcPct val="100000"/>
              </a:lnSpc>
              <a:spcAft>
                <a:spcPts val="1800"/>
              </a:spcAft>
            </a:pPr>
            <a:r>
              <a:rPr lang="en-CA" b="1" dirty="0">
                <a:latin typeface="Tahoma"/>
                <a:ea typeface="Tahoma"/>
                <a:cs typeface="Tahoma"/>
              </a:rPr>
              <a:t>Informing</a:t>
            </a:r>
            <a:r>
              <a:rPr lang="en-CA" dirty="0">
                <a:latin typeface="Tahoma"/>
                <a:ea typeface="Tahoma"/>
                <a:cs typeface="Tahoma"/>
              </a:rPr>
              <a:t> electricity planning to ensure a reliable and adequate supply </a:t>
            </a:r>
          </a:p>
          <a:p>
            <a:pPr marL="914400">
              <a:lnSpc>
                <a:spcPct val="100000"/>
              </a:lnSpc>
              <a:spcAft>
                <a:spcPts val="1800"/>
              </a:spcAft>
            </a:pPr>
            <a:r>
              <a:rPr lang="en-CA" b="1" dirty="0">
                <a:latin typeface="Tahoma"/>
                <a:ea typeface="Tahoma"/>
                <a:cs typeface="Tahoma"/>
              </a:rPr>
              <a:t>Shaping</a:t>
            </a:r>
            <a:r>
              <a:rPr lang="en-CA" dirty="0">
                <a:latin typeface="Tahoma"/>
                <a:ea typeface="Tahoma"/>
                <a:cs typeface="Tahoma"/>
              </a:rPr>
              <a:t> the province’s energy transition by ensuring the system is prepared for future needs  </a:t>
            </a:r>
            <a:endParaRPr lang="en-CA" dirty="0"/>
          </a:p>
          <a:p>
            <a:pPr marL="914400">
              <a:lnSpc>
                <a:spcPct val="100000"/>
              </a:lnSpc>
              <a:spcAft>
                <a:spcPts val="1800"/>
              </a:spcAft>
            </a:pPr>
            <a:r>
              <a:rPr lang="en-US" b="1" dirty="0">
                <a:latin typeface="Tahoma"/>
                <a:ea typeface="Tahoma"/>
                <a:cs typeface="Tahoma"/>
              </a:rPr>
              <a:t>Hosting</a:t>
            </a:r>
            <a:r>
              <a:rPr lang="en-US" dirty="0">
                <a:latin typeface="Tahoma"/>
                <a:ea typeface="Tahoma"/>
                <a:cs typeface="Tahoma"/>
              </a:rPr>
              <a:t> new generation, transmission and storage</a:t>
            </a:r>
          </a:p>
          <a:p>
            <a:pPr marL="914400">
              <a:lnSpc>
                <a:spcPct val="100000"/>
              </a:lnSpc>
              <a:spcAft>
                <a:spcPts val="1800"/>
              </a:spcAft>
            </a:pPr>
            <a:r>
              <a:rPr lang="en-US" b="1" dirty="0">
                <a:latin typeface="Tahoma"/>
                <a:ea typeface="Tahoma"/>
                <a:cs typeface="Tahoma"/>
              </a:rPr>
              <a:t>Working</a:t>
            </a:r>
            <a:r>
              <a:rPr lang="en-US" dirty="0">
                <a:latin typeface="Tahoma"/>
                <a:ea typeface="Tahoma"/>
                <a:cs typeface="Tahoma"/>
              </a:rPr>
              <a:t> with project developers on the applicable approvals, and partnerships, where applicable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85" y="1785213"/>
            <a:ext cx="441994" cy="441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2" y="2379136"/>
            <a:ext cx="394907" cy="394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04" y="3463880"/>
            <a:ext cx="392782" cy="392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02" y="2967317"/>
            <a:ext cx="375760" cy="3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Slido</a:t>
            </a:r>
            <a:r>
              <a:rPr lang="en-US" dirty="0"/>
              <a:t> Survey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12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99F14125-E246-3D7A-78D6-B976A42946CB}"/>
              </a:ext>
            </a:extLst>
          </p:cNvPr>
          <p:cNvSpPr txBox="1">
            <a:spLocks/>
          </p:cNvSpPr>
          <p:nvPr/>
        </p:nvSpPr>
        <p:spPr>
          <a:xfrm>
            <a:off x="517219" y="1668084"/>
            <a:ext cx="4166820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kern="1200" baseline="0">
                <a:solidFill>
                  <a:schemeClr val="tx2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STAY INVOLVED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6250" y="2102810"/>
            <a:ext cx="2856445" cy="1969770"/>
            <a:chOff x="1131516" y="3223911"/>
            <a:chExt cx="5249011" cy="19184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E5EA38-682D-1ADD-A033-54DE03FC22E1}"/>
                </a:ext>
              </a:extLst>
            </p:cNvPr>
            <p:cNvSpPr txBox="1"/>
            <p:nvPr/>
          </p:nvSpPr>
          <p:spPr>
            <a:xfrm>
              <a:off x="1722312" y="3223911"/>
              <a:ext cx="4658215" cy="19184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</a:rPr>
                <a:t>Learn more at www.ieso.ca/learn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</a:rPr>
                <a:t>Subscribe to updates at IESO.ca/subscribe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</a:rPr>
                <a:t>Download the IESO’s Municipal Toolkit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Join an engagement</a:t>
              </a:r>
              <a:endPara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32304" y="3258387"/>
              <a:ext cx="408925" cy="2254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145046" y="3819667"/>
              <a:ext cx="383440" cy="225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7821B4-0A7F-9762-546F-1FB06E0DE801}"/>
                </a:ext>
              </a:extLst>
            </p:cNvPr>
            <p:cNvSpPr/>
            <p:nvPr/>
          </p:nvSpPr>
          <p:spPr>
            <a:xfrm>
              <a:off x="1145044" y="4373977"/>
              <a:ext cx="383440" cy="2137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37821B4-0A7F-9762-546F-1FB06E0DE801}"/>
                </a:ext>
              </a:extLst>
            </p:cNvPr>
            <p:cNvSpPr/>
            <p:nvPr/>
          </p:nvSpPr>
          <p:spPr>
            <a:xfrm>
              <a:off x="1131516" y="4892940"/>
              <a:ext cx="408927" cy="2301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itle 8">
            <a:extLst>
              <a:ext uri="{FF2B5EF4-FFF2-40B4-BE49-F238E27FC236}">
                <a16:creationId xmlns:a16="http://schemas.microsoft.com/office/drawing/2014/main" id="{99F14125-E246-3D7A-78D6-B976A42946CB}"/>
              </a:ext>
            </a:extLst>
          </p:cNvPr>
          <p:cNvSpPr txBox="1">
            <a:spLocks/>
          </p:cNvSpPr>
          <p:nvPr/>
        </p:nvSpPr>
        <p:spPr>
          <a:xfrm>
            <a:off x="3101937" y="1668085"/>
            <a:ext cx="3541404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kern="1200" baseline="0">
                <a:solidFill>
                  <a:schemeClr val="tx2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23BB314-2EDE-0143-9232-750B37704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19" y="921079"/>
            <a:ext cx="8229600" cy="457200"/>
          </a:xfrm>
        </p:spPr>
        <p:txBody>
          <a:bodyPr/>
          <a:lstStyle/>
          <a:p>
            <a:r>
              <a:rPr lang="en-CA" dirty="0"/>
              <a:t>Thank You</a:t>
            </a:r>
          </a:p>
        </p:txBody>
      </p:sp>
      <p:pic>
        <p:nvPicPr>
          <p:cNvPr id="39" name="Picture Placeholder 13" descr="Twitter symbol">
            <a:extLst>
              <a:ext uri="{FF2B5EF4-FFF2-40B4-BE49-F238E27FC236}">
                <a16:creationId xmlns:a16="http://schemas.microsoft.com/office/drawing/2014/main" id="{73F0092D-99EC-E141-B1B6-EFE5BD815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9350" r="9350"/>
          <a:stretch>
            <a:fillRect/>
          </a:stretch>
        </p:blipFill>
        <p:spPr>
          <a:xfrm>
            <a:off x="6134917" y="2166003"/>
            <a:ext cx="274320" cy="274320"/>
          </a:xfrm>
        </p:spPr>
      </p:pic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81EC8E29-AB9C-B148-B04C-024170684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510" y="2366853"/>
            <a:ext cx="3337560" cy="228600"/>
          </a:xfrm>
        </p:spPr>
        <p:txBody>
          <a:bodyPr>
            <a:noAutofit/>
          </a:bodyPr>
          <a:lstStyle/>
          <a:p>
            <a:pPr>
              <a:lnSpc>
                <a:spcPts val="0"/>
              </a:lnSpc>
            </a:pPr>
            <a:r>
              <a:rPr lang="en-CA" sz="1400" dirty="0"/>
              <a:t>@</a:t>
            </a:r>
            <a:r>
              <a:rPr lang="en-CA" sz="1400" dirty="0" err="1"/>
              <a:t>IESO_Tweets</a:t>
            </a:r>
            <a:endParaRPr lang="en-CA" sz="1400" dirty="0"/>
          </a:p>
        </p:txBody>
      </p:sp>
      <p:pic>
        <p:nvPicPr>
          <p:cNvPr id="41" name="Picture Placeholder 12" descr="LinkedIn symbol">
            <a:extLst>
              <a:ext uri="{FF2B5EF4-FFF2-40B4-BE49-F238E27FC236}">
                <a16:creationId xmlns:a16="http://schemas.microsoft.com/office/drawing/2014/main" id="{587432A3-798D-3943-B65F-74D7C22BD58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6124219" y="2630833"/>
            <a:ext cx="274320" cy="274320"/>
          </a:xfrm>
        </p:spPr>
      </p:pic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6B9114D3-B949-4445-B594-B748D2A121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8145" y="2859095"/>
            <a:ext cx="3336925" cy="228600"/>
          </a:xfrm>
        </p:spPr>
        <p:txBody>
          <a:bodyPr>
            <a:noAutofit/>
          </a:bodyPr>
          <a:lstStyle/>
          <a:p>
            <a:pPr>
              <a:lnSpc>
                <a:spcPts val="0"/>
              </a:lnSpc>
            </a:pPr>
            <a:r>
              <a:rPr lang="en-CA" sz="1400">
                <a:ea typeface="Tahoma" panose="020B0604030504040204" pitchFamily="34" charset="0"/>
                <a:cs typeface="Tahoma" panose="020B0604030504040204" pitchFamily="34" charset="0"/>
              </a:rPr>
              <a:t>linkedin.com/company/IESO</a:t>
            </a:r>
          </a:p>
        </p:txBody>
      </p:sp>
      <p:pic>
        <p:nvPicPr>
          <p:cNvPr id="43" name="Picture Placeholder 13" descr="Twitter symbol">
            <a:extLst>
              <a:ext uri="{FF2B5EF4-FFF2-40B4-BE49-F238E27FC236}">
                <a16:creationId xmlns:a16="http://schemas.microsoft.com/office/drawing/2014/main" id="{A9D41241-96D9-8297-743F-035E6FCFC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50" r="9350"/>
          <a:stretch>
            <a:fillRect/>
          </a:stretch>
        </p:blipFill>
        <p:spPr>
          <a:xfrm>
            <a:off x="6124219" y="3132913"/>
            <a:ext cx="274320" cy="274320"/>
          </a:xfrm>
          <a:prstGeom prst="rect">
            <a:avLst/>
          </a:prstGeom>
        </p:spPr>
      </p:pic>
      <p:pic>
        <p:nvPicPr>
          <p:cNvPr id="44" name="Picture Placeholder 12" descr="LinkedIn symbol">
            <a:extLst>
              <a:ext uri="{FF2B5EF4-FFF2-40B4-BE49-F238E27FC236}">
                <a16:creationId xmlns:a16="http://schemas.microsoft.com/office/drawing/2014/main" id="{097E3CB0-5574-31E0-92EF-227C2F84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24219" y="3608056"/>
            <a:ext cx="274320" cy="274320"/>
          </a:xfrm>
          <a:prstGeom prst="rect">
            <a:avLst/>
          </a:prstGeom>
        </p:spPr>
      </p:pic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733FEBF0-A16C-7863-6564-07BEEDA31CAF}"/>
              </a:ext>
            </a:extLst>
          </p:cNvPr>
          <p:cNvSpPr txBox="1">
            <a:spLocks/>
          </p:cNvSpPr>
          <p:nvPr/>
        </p:nvSpPr>
        <p:spPr>
          <a:xfrm>
            <a:off x="6497510" y="3771949"/>
            <a:ext cx="4183583" cy="2499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73152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0"/>
              </a:lnSpc>
            </a:pPr>
            <a:r>
              <a:rPr lang="en-US" sz="1400" dirty="0"/>
              <a:t>linkedin.com/showcase/</a:t>
            </a:r>
          </a:p>
          <a:p>
            <a:pPr>
              <a:lnSpc>
                <a:spcPts val="0"/>
              </a:lnSpc>
            </a:pPr>
            <a:r>
              <a:rPr lang="en-US" sz="1400" dirty="0" err="1"/>
              <a:t>saveonenergy-ontario</a:t>
            </a:r>
            <a:endParaRPr lang="en-US" sz="1400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C5BF067-DA27-7883-D5DE-49799EA541F5}"/>
              </a:ext>
            </a:extLst>
          </p:cNvPr>
          <p:cNvSpPr txBox="1">
            <a:spLocks/>
          </p:cNvSpPr>
          <p:nvPr/>
        </p:nvSpPr>
        <p:spPr>
          <a:xfrm>
            <a:off x="6497510" y="3321874"/>
            <a:ext cx="3337560" cy="228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b="0" i="0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73152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16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0"/>
              </a:lnSpc>
            </a:pPr>
            <a:r>
              <a:rPr lang="en-CA" sz="1400" dirty="0">
                <a:latin typeface="Tahoma"/>
                <a:ea typeface="Tahoma"/>
                <a:cs typeface="Tahoma"/>
              </a:rPr>
              <a:t>@saveONenergy</a:t>
            </a:r>
            <a:endParaRPr lang="en-CA" sz="1400" dirty="0">
              <a:latin typeface="Tahoma"/>
              <a:ea typeface="Tahoma"/>
              <a:cs typeface="Tahoma"/>
              <a:hlinkClick r:id="rId4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10" y="2082801"/>
            <a:ext cx="316351" cy="340806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3038120" y="2135390"/>
            <a:ext cx="222532" cy="2314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038120" y="2488528"/>
            <a:ext cx="222532" cy="2314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itle 8">
            <a:extLst>
              <a:ext uri="{FF2B5EF4-FFF2-40B4-BE49-F238E27FC236}">
                <a16:creationId xmlns:a16="http://schemas.microsoft.com/office/drawing/2014/main" id="{99F14125-E246-3D7A-78D6-B976A42946CB}"/>
              </a:ext>
            </a:extLst>
          </p:cNvPr>
          <p:cNvSpPr txBox="1">
            <a:spLocks/>
          </p:cNvSpPr>
          <p:nvPr/>
        </p:nvSpPr>
        <p:spPr>
          <a:xfrm>
            <a:off x="6124219" y="1667716"/>
            <a:ext cx="3541404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kern="1200" baseline="0">
                <a:solidFill>
                  <a:schemeClr val="tx2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FOLLOW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27" y="2664156"/>
            <a:ext cx="316351" cy="34080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E5EA38-682D-1ADD-A033-54DE03FC22E1}"/>
              </a:ext>
            </a:extLst>
          </p:cNvPr>
          <p:cNvSpPr txBox="1"/>
          <p:nvPr/>
        </p:nvSpPr>
        <p:spPr>
          <a:xfrm>
            <a:off x="3424782" y="2102585"/>
            <a:ext cx="3381387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IndigenousRelations@ieso.ca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ommunityEngagement@ieso.ca </a:t>
            </a: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88" y="3234280"/>
            <a:ext cx="316351" cy="3408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7" y="3762148"/>
            <a:ext cx="316351" cy="3408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081" y="2082316"/>
            <a:ext cx="316351" cy="3408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208" y="2438770"/>
            <a:ext cx="316351" cy="3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2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Ontario’s Electricity Sector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2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944102"/>
            <a:ext cx="8032865" cy="33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IESO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100"/>
              </a:lnSpc>
            </a:pPr>
            <a:endParaRPr lang="en-CA" sz="1400" dirty="0"/>
          </a:p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3</a:t>
            </a:fld>
            <a:endParaRPr lang="en-CA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1" y="1143000"/>
            <a:ext cx="8229600" cy="3246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20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20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20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20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SzPct val="90000"/>
              <a:buFontTx/>
              <a:buNone/>
              <a:defRPr sz="20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1600" b="1" dirty="0"/>
              <a:t>To keep the lights on today, and into the future, the IESO:</a:t>
            </a:r>
          </a:p>
          <a:p>
            <a:pPr marL="914400" lvl="1">
              <a:lnSpc>
                <a:spcPct val="100000"/>
              </a:lnSpc>
            </a:pPr>
            <a:r>
              <a:rPr lang="en-CA" sz="1600" b="1" dirty="0"/>
              <a:t>Forecasts</a:t>
            </a:r>
            <a:r>
              <a:rPr lang="en-CA" sz="1600" dirty="0"/>
              <a:t> Ontario’s energy needs on a real-time basis and at the regional and provincial level</a:t>
            </a:r>
          </a:p>
          <a:p>
            <a:pPr marL="914400" lvl="1">
              <a:lnSpc>
                <a:spcPct val="100000"/>
              </a:lnSpc>
            </a:pPr>
            <a:r>
              <a:rPr lang="en-US" sz="1600" b="1" dirty="0"/>
              <a:t>Plans</a:t>
            </a:r>
            <a:r>
              <a:rPr lang="en-US" sz="1600" dirty="0"/>
              <a:t> </a:t>
            </a:r>
            <a:r>
              <a:rPr lang="en-CA" sz="1600" dirty="0"/>
              <a:t>Ontario's high-voltage transmission lines that transport electricity from suppliers to Ontario's communities, including through the </a:t>
            </a:r>
            <a:r>
              <a:rPr lang="en-US" sz="1600" dirty="0"/>
              <a:t>Annual Planning Outlook</a:t>
            </a:r>
            <a:r>
              <a:rPr lang="en-CA" sz="1600" dirty="0"/>
              <a:t>, </a:t>
            </a:r>
            <a:r>
              <a:rPr lang="en-US" sz="1600" dirty="0"/>
              <a:t>regional planning and many others</a:t>
            </a:r>
            <a:endParaRPr lang="en-CA" sz="1600" dirty="0"/>
          </a:p>
          <a:p>
            <a:pPr marL="914400" lvl="1">
              <a:lnSpc>
                <a:spcPct val="100000"/>
              </a:lnSpc>
            </a:pPr>
            <a:r>
              <a:rPr lang="en-US" sz="1600" b="1" dirty="0"/>
              <a:t>Secures</a:t>
            </a:r>
            <a:r>
              <a:rPr lang="en-US" sz="1600" dirty="0"/>
              <a:t> new and existing facilities to meet system needs in the short, medium and long term in</a:t>
            </a:r>
            <a:r>
              <a:rPr lang="en-CA" sz="1600" dirty="0"/>
              <a:t> a timely, cost-effective and flexible way</a:t>
            </a:r>
          </a:p>
          <a:p>
            <a:pPr marL="914400" lvl="1">
              <a:lnSpc>
                <a:spcPct val="100000"/>
              </a:lnSpc>
            </a:pPr>
            <a:r>
              <a:rPr lang="en-US" sz="1600" b="1" dirty="0"/>
              <a:t>Delivers</a:t>
            </a:r>
            <a:r>
              <a:rPr lang="en-US" sz="1600" dirty="0"/>
              <a:t> key programs and initiatives to address needs at the regional and provincial level </a:t>
            </a:r>
            <a:endParaRPr lang="en-CA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03" y="1522574"/>
            <a:ext cx="451087" cy="451087"/>
          </a:xfrm>
          <a:prstGeom prst="rect">
            <a:avLst/>
          </a:prstGeom>
        </p:spPr>
      </p:pic>
      <p:sp>
        <p:nvSpPr>
          <p:cNvPr id="7" name="AutoShape 2" descr="data:image/png;base64,iVBORw0KGgoAAAANSUhEUgAAAGQAAABkCAYAAABw4pVUAAAM1UlEQVR4nO2dfdBdRX3HP7/dc+7zlpAEIWqGlJdxqEooItAEEiYSAohliIqFAUTHlkrHBIPS2hEaBduZopJRBoc6VXTUZBRqeNUSS4kZy8Qq1JAQESIRaBEqUvL2vN17zu7PP86595773PskD+G+nJDznTl39+zu2bNnv3f37G9/+9sjqqoUyA1MrwtQoBEFITlDQUjOUBCSMxSE5AwFITlDQUjOUBCSMwS9LgDASKVCJXZN4TKpyCrNQdoqtHW65hghDA0D/b2vjt6XALj6zru578kdmPEKogbjBVEBldRvEC8YNQiC8QZRQbxBlMb4avpMump+9WsS12iSNjTTWDz/cD736TN6XRX5IGTX2BivlCuY8XKGkGxlGsSlFa5ZQixG60Q0EKJZQkyNEOM1vVYTQrwSWmXvcNTragByQkhgDDiXHKrgJXFV6v6GsLqrKqga8HUXNaCC+ka3we8NWnUlwtoW3VsPULzUc4aCkJyhICRnaPs75JWd4zy65SUAtDrGRNFqFy1CYGHx/LmEQT7/D5XY8aNt26k4D3igNlpOxuKSnC9+y3HMnj6trfduKyGVyPHJVT9h61MVnC+jtcJr6lewlijazc/WfZCZh/W18/Ztw/B4hUtuW4sfGMD7GCT5Qyma+hUNAxa9+QgevPoq+oL2VWNbCRkbczzx1P8TR+A1AmPASCMhWAb6AyQzqIm9B2uTQw1IfaSUMGrqrgpQd0WrcoepyR/VYa8wwW0VhkFMgHN1KVQEBkshw3EEKSGJJKmAB3XgDP/93P8yXC7nlxAR6CtZxiMHCP19QliyjYQYy7ShsIGQGf39zOorpTJCXQ6BFoJhVtCryhkpUc1yiLSQQxLSqAqG3hBaw7ShsOE5jpw+RFiu4L1paCEVFzMcJd1Yfxgi0t7hcsfkEBsMcP3Kd7Bk4dwkYEK5pw/Vu6tbL34fq51P5IwapNXER6YzfzXppIUvk06k4X02Y2CATauWp8VpvOF9W3/JX95xL/jOCJIdFAyFw6b3MWMK74lpffl6l4jArMGBlnGzBgehza0ii44Oc+LYdzL7niByzZOg7UQ+x52HMApCcoaCkJyhICRnKAjJGQ4KQl7eO9zrInQNuVBQ7Qsbn9zBVd/9ASuXnMbHFtdVrFHkGRuPqQpuCpNIfUwS3yjwaSZOgBmDA60Fzg4j14Q88Nh2rrj9++w1no/fvZ6T5s5h4XHHAPDwz17ghi8+RsRevCjeOLzxqPF4o3jxeOvwoqjxOOPAeJypnntUPN54vHGo0eS6AA4bCHjk71YmQmCXkVtC1m/ezoe++n1GjYKNueasP+XEOW+qxZcrnj0jSqQuqciUkNpRJcTUCVHjiVPSnK2S59JDk+tCGI3GmmdouoRcErJu0zZWfPMByghYz3XnLOKzy5Y2pHGxx5g+jPaBUbAONQ4xPjnEI9YhRsF6MDGkcQ2utYiJkzyMhwDGysOHFiEP/uezDI9UeN+7j2+K+97GrVx9+78Th6CB8OlzT2fVsrOb0p168mxuuj7Ea5TO0ms6q5z1T9THZHUaE/QbpNcZCIwwvUfza10nZN0PnuaGL/2cOPAMTQ85d+Gxtbg7fvw413ztP9DQoFrhny56FyvOW9AynzceOcg5i7vfx3caXR/2Do9UEFNCxPCp1Q/z0y2/BeBr923mE/+8AZUAVc/nL10yKRmvZ3S9hXz4krczVqlw69onGas4rl39EOcsOobb12+BUoCRiM9f/i6uPPfUfebzu9+PsvWJnTiiTLejqKl3VxMPsueBYcHRR3HUzBldevKpoSfvkL++4h3sGSvzjft28Ludo3zrgacQa7ES8+WrzuGiM0/Ybx6Pbn6Jz6x+irLuxgeO2MY443BBMmpyQUxsHd76NDxO/DYith43FPDt95/P5ae9swtPPHX0bJT1qY/OZ/domTs3PoczEcZE3LL8XN676K1Tut4GgvdlvJbxzqE4VB0qqYtLdN/qUeNQiVD1qMagHiIlsPmbqOjpsPcfVp5JxUdse34PKz5wAn92RvOoazL0lSzTh4SSWtSCM+kRgDeCs4I3krYQwQWCNx5nTeL2BfSH4f5v1GX0lBAjwhc/eTaVKKYUvrqiLJo/h/u/M5uGqZMJtgatwpIQBRGm9ZUOuOydQi4Ew1dLBkAYGmaE+avQ14r8daKHOApCcoaCkJzhoCDkmd+/0usidA25eKnvC/f+4pdcdee/seLMk7nuPWdj0kVqVUm9U5OL75n3NkrWdv15c03I/b/4FR+5/R5GrOeGH23g/BPfyil/dBSQSuo3byfS3YkuwzpcVieS1YdYT2ziumIq43rr8SbGZfQhWh7mpS/cyBsKBVUdd256nOXf/iHjoiCeVe8+i3kZBVWDpI7icakknh7iU+ldUfWQagy1djjUpmmNq+tDBAZLpZ6obyGnhHznx49x9bfW40sKVvnMeWdy/QVLGtJUJfVIbaoVBC+pdG4k8VupaQy9EVSyLcSm4akKV+ot5LCB8NAi5O71v2a0HHP5src1xa3ZsIVPfONBpGRQX+Hmi5fysaWnN6VbNH8O96+ZnayYb5DC67/AAcWJCDMnWWzdafRAQfVrbrxlM5GJGBqyvHdpff7qtnsf4cY7HobQor7Clz54HlcuOa1lPoWk3iZULZVEhL+/9adsfOR/APjKXY/wj9/9OYgB71h9xdJJyXg9o+st5OJlxzMeRdz09a1EseHa1Q+xdNHRrN2wDfosgXj+ZfkFLFvQ3J1lsWXby6y562liHWtcbVJbClT1p0uCTHZ1iuJLhmsWL+D0Y4/p0pNPDT15h3zoAyewa2Sc2/71V+wacXzvoaeRICQUx63Lz+fCBfvXiTz/wjAbNu1OFFTW4awjNg4XumQYm4a5qoIqjNLp97imoLpw3vG5I6RnkvrHP3wKl55/LCbox9iQoT7DV1eex4WnT01B9XpFT4e9n12+EBPC5md28jeXncQZJ86d8rVHzZnGkjNmEGvpgLus495weAef7sDQczlk1UcXoqqv2pr1pHlHcNK8IzpUqt4hF5OL7TYtPpiRC0IK1FEQkjP07B0SO51k2iMDgdAcWv+ZrhPy0sujXHvjT3hx5wixlIkDh7MxLl3s5q0jDlI5oqS86fBB1v7FpcydNbPbRe0Juk7Ib57ZzeNPjlOWUbS/hCsJUQAuhMh6XOCJQ4hMTDw8wm/KI2z97YtNhGzZ9jJr1u3AMZbM1EoyxFXxiZFOaqjjRSEd+iYGOlpLj2h67tPZXkUtDPUF3PLny3qyw0TXCbHW4F0FAs9Z75zF7DcOJMY01uNqSiXP83t2cc+2JyBy9LdYJlSV1GsKqlQ55bIKqiDeh8GOa5h+90aTa0vgx/byhfdfQHt3wpoaevMOERBTYvllJzPv+CNbJtn83Ivc88R2IB+7hXYLPRQMlb0jlUlj94yN7/PqqqTuKHWky+rrgT4dciCpHygKSb1AV3DQtpCsnfpkNug6iV16NXyoFFJq4/Z87UBPS2PN5HNY+4qD1E795s2UdW8yMrMOZ3xisCOJLiQJ10QfYuOaPsRbxQ1Yvn7JhSz7k3ntfqzXhJ4SUokcsatvcpaV1MvRvjcKq9qpl9XVFFQNFlS2SopPFVdxGh6nSquA8Tju0JMdOLpOiCqg4OMyf3vzRuwALSX1EV+GOIKS4Ft8arHBTt06vI0R41LbdIcEMVgD1iPGIFYSm3Sb2L4TBg1/hrygB4IhGNtHEAq7xpQ4dq0ldSvIwAAEruWSzlNPns1N14Wv2egzb+g6IfPefgQrPnIc//fKOE4qqXTdLKlXF629eeYg8485uimf16udetcJ6StZrrzsxG7f9qBBIYfkDAUhOUNBSM5QEJIzFITkDAUhOUNBSM5QEJIzFITkDB0kRBgcyJeuoR1INqzp3NLXjtWYasSmR19gdCxVItWeYaLyqP7Vs2YlUn0nn4k7++gEW8FJz2s7A2XPM6mbzieUZML5fz3zbPJdqg6h7YRUZ8q9G2fNXTtYe89zDd+gSmZjQcWBgKuGTzT0N8k8vVaN/NM02RlbIDFxFk0WM4gmH7mbOMMLjbO9JFa7ik+/Naapv34/L8n9fe26lDaNIa5AYNEWaoHXirZ/FKwSOcSEiGqys5t3jYRotYLSypiMEJ0iIb6ed+1735nKbyTE1wmxGUL8xLzTPMjkW22xomADsJayc/n+KNjQUMilF/0x6374LKo2/Xc1fsewVpHpg/jJCGlqIbQmJFPxaRXvp4VU888Q0kQ2JJ1UixaSbr+h1vJXC05hRn9/O6sQ0Q60u917yiR/qdY24Vm0vvk+irSfP6S28B14PpPkkT7a4UPt18d0hJACB45CDskZCkJyhoKQnKEgJGcoCMkZCkJyhoKQnKEgJGf4A6Cjk2rVJPfp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7" y="2953859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3" y="2175190"/>
            <a:ext cx="504349" cy="504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6" y="3594359"/>
            <a:ext cx="514601" cy="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Ontario’s Changing Electricity 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11"/>
            <a:ext cx="4563885" cy="3310247"/>
          </a:xfrm>
        </p:spPr>
        <p:txBody>
          <a:bodyPr/>
          <a:lstStyle/>
          <a:p>
            <a:pPr marL="640080" lvl="2">
              <a:lnSpc>
                <a:spcPct val="100000"/>
              </a:lnSpc>
              <a:spcAft>
                <a:spcPts val="1200"/>
              </a:spcAft>
            </a:pPr>
            <a:r>
              <a:rPr lang="en-CA" sz="1400" dirty="0"/>
              <a:t>This is a </a:t>
            </a:r>
            <a:r>
              <a:rPr lang="en-CA" sz="1400" b="1" dirty="0"/>
              <a:t>pivotal point </a:t>
            </a:r>
            <a:r>
              <a:rPr lang="en-CA" sz="1400" dirty="0"/>
              <a:t>for the electricity system. Ontario is entering a period of growing needs – by 2050, energy consumption could double</a:t>
            </a:r>
          </a:p>
          <a:p>
            <a:pPr marL="640080" lvl="2">
              <a:lnSpc>
                <a:spcPct val="100000"/>
              </a:lnSpc>
              <a:spcAft>
                <a:spcPts val="1200"/>
              </a:spcAft>
            </a:pPr>
            <a:r>
              <a:rPr lang="en-CA" sz="1400" dirty="0"/>
              <a:t>These needs are being driven by </a:t>
            </a:r>
            <a:r>
              <a:rPr lang="en-CA" sz="1400" b="1" dirty="0"/>
              <a:t>economic growth, population growth and increased electrification</a:t>
            </a:r>
            <a:endParaRPr lang="en-CA" sz="1400" dirty="0"/>
          </a:p>
          <a:p>
            <a:pPr marL="640080" lvl="2">
              <a:lnSpc>
                <a:spcPct val="100000"/>
              </a:lnSpc>
              <a:spcAft>
                <a:spcPts val="1200"/>
              </a:spcAft>
            </a:pPr>
            <a:r>
              <a:rPr lang="en-CA" sz="1400" dirty="0"/>
              <a:t>This demand growth is happening in the midst of expiring generator contracts, nuclear refurbishments and the elimination of emissions from the grid</a:t>
            </a:r>
          </a:p>
          <a:p>
            <a:pPr marL="640080" lvl="3">
              <a:lnSpc>
                <a:spcPct val="100000"/>
              </a:lnSpc>
              <a:spcAft>
                <a:spcPts val="1200"/>
              </a:spcAft>
            </a:pPr>
            <a:r>
              <a:rPr lang="en-CA" sz="1400" dirty="0">
                <a:latin typeface="Tahoma"/>
                <a:ea typeface="Tahoma"/>
                <a:cs typeface="Tahoma"/>
              </a:rPr>
              <a:t>To meet the emerging needs, </a:t>
            </a:r>
            <a:r>
              <a:rPr lang="en-CA" sz="1400" b="1" dirty="0">
                <a:latin typeface="Tahoma"/>
                <a:ea typeface="Tahoma"/>
                <a:cs typeface="Tahoma"/>
              </a:rPr>
              <a:t>Ontario will require additional new electricity infrastructure</a:t>
            </a:r>
            <a:r>
              <a:rPr lang="en-CA" sz="1400" dirty="0">
                <a:latin typeface="Tahoma"/>
                <a:ea typeface="Tahoma"/>
                <a:cs typeface="Tahoma"/>
              </a:rPr>
              <a:t>, including new supply and transmission</a:t>
            </a: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6" y="1189388"/>
            <a:ext cx="488698" cy="488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3" y="3806262"/>
            <a:ext cx="561176" cy="561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3" y="2849593"/>
            <a:ext cx="593795" cy="59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9" y="1963956"/>
            <a:ext cx="522764" cy="522764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7"/>
          <a:srcRect l="17350" t="16119" r="15011" b="18425"/>
          <a:stretch/>
        </p:blipFill>
        <p:spPr>
          <a:xfrm>
            <a:off x="4995518" y="1622924"/>
            <a:ext cx="4073772" cy="24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our Electricity Future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383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1359148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00868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We’ve Done</a:t>
                      </a:r>
                      <a:endParaRPr lang="en-CA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What We’re Doing</a:t>
                      </a:r>
                      <a:endParaRPr lang="en-CA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252014"/>
                  </a:ext>
                </a:extLst>
              </a:tr>
              <a:tr h="45432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Expanded existing conservation and demand side management programs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Signed memorandum of understanding for capacity swap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with Hydro Quebec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Planned transmission expansions in many areas of the province, including in the north</a:t>
                      </a:r>
                      <a:r>
                        <a:rPr lang="en-CA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south to address urgent needs</a:t>
                      </a:r>
                      <a:endParaRPr lang="en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Procured largest</a:t>
                      </a:r>
                      <a:r>
                        <a:rPr lang="en-CA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fleet of </a:t>
                      </a: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battery storage in Canada, combined with efficiency upgrades and expansions at existing gas generation facilities 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Launched the Hydrogen Innovation Fund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/>
                      <a:endParaRPr lang="en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Developing the next generation of energy efficiency programs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Developing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competitive framework for selecting transmitters</a:t>
                      </a:r>
                      <a:endParaRPr lang="en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Planning for new nuclear generation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Procuring non-emitting supply 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Integrating local generation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Planning more transmission expansions </a:t>
                      </a:r>
                    </a:p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802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5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9" y="1607062"/>
            <a:ext cx="335192" cy="335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9" y="2088911"/>
            <a:ext cx="335192" cy="335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2" y="2634149"/>
            <a:ext cx="335192" cy="335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7" y="3336014"/>
            <a:ext cx="335192" cy="335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66" y="3395775"/>
            <a:ext cx="387535" cy="387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9" y="3075402"/>
            <a:ext cx="389068" cy="305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4" y="2674476"/>
            <a:ext cx="322869" cy="3228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9" y="2154202"/>
            <a:ext cx="370177" cy="3701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6" y="4143680"/>
            <a:ext cx="335192" cy="335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49" y="3820931"/>
            <a:ext cx="461617" cy="46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26" y="1550556"/>
            <a:ext cx="424867" cy="4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4721"/>
          </a:xfrm>
        </p:spPr>
        <p:txBody>
          <a:bodyPr/>
          <a:lstStyle/>
          <a:p>
            <a:r>
              <a:rPr lang="en-CA" dirty="0"/>
              <a:t>20-Year Provincial Outlook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6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7847"/>
            <a:ext cx="7880842" cy="34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3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300" dirty="0"/>
              <a:t>Electricity Planning in Ontario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7</a:t>
            </a:fld>
            <a:endParaRPr lang="en-CA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315585" y="2985972"/>
            <a:ext cx="18986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1pPr>
            <a:lvl2pPr marL="742950" indent="-28575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2pPr>
            <a:lvl3pPr marL="11430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3pPr>
            <a:lvl4pPr marL="16002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4pPr>
            <a:lvl5pPr marL="20574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CA" altLang="en-US" sz="1600" b="1" dirty="0">
                <a:solidFill>
                  <a:schemeClr val="tx2"/>
                </a:solidFill>
              </a:rPr>
              <a:t>Addresses </a:t>
            </a:r>
            <a:r>
              <a:rPr lang="en-CA" altLang="en-US" sz="1600" dirty="0">
                <a:solidFill>
                  <a:schemeClr val="tx2"/>
                </a:solidFill>
              </a:rPr>
              <a:t>provincial electricity system needs and policy directions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337545" y="3018399"/>
            <a:ext cx="246891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1pPr>
            <a:lvl2pPr marL="742950" indent="-28575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2pPr>
            <a:lvl3pPr marL="11430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3pPr>
            <a:lvl4pPr marL="16002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4pPr>
            <a:lvl5pPr marL="20574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CA" altLang="en-US" sz="1400" b="1" dirty="0">
                <a:solidFill>
                  <a:schemeClr val="tx2"/>
                </a:solidFill>
              </a:rPr>
              <a:t>Integrates</a:t>
            </a:r>
            <a:r>
              <a:rPr lang="en-CA" altLang="en-US" sz="1400" dirty="0">
                <a:solidFill>
                  <a:schemeClr val="tx2"/>
                </a:solidFill>
              </a:rPr>
              <a:t> local and provincial electricity needs at a regional level, ensuring sufficient supply to local distribution companies (LDCs) and large customers in the region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33255" y="3018469"/>
            <a:ext cx="22939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1pPr>
            <a:lvl2pPr marL="742950" indent="-28575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2pPr>
            <a:lvl3pPr marL="11430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3pPr>
            <a:lvl4pPr marL="16002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4pPr>
            <a:lvl5pPr marL="2057400" indent="-228600">
              <a:lnSpc>
                <a:spcPts val="2400"/>
              </a:lnSpc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Clr>
                <a:schemeClr val="bg1"/>
              </a:buClr>
              <a:buSzPct val="80000"/>
              <a:buFont typeface="Times" panose="02020603050405020304" pitchFamily="18" charset="0"/>
              <a:buChar char="•"/>
              <a:defRPr sz="2200">
                <a:solidFill>
                  <a:schemeClr val="bg1"/>
                </a:solidFill>
                <a:latin typeface="Tahoma" panose="020B0604030504040204" pitchFamily="34" charset="0"/>
                <a:ea typeface="ヒラギノ角ゴ Pro W3" pitchFamily="121" charset="-128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en-CA" altLang="en-US" sz="1400" b="1" dirty="0">
                <a:solidFill>
                  <a:schemeClr val="tx2"/>
                </a:solidFill>
              </a:rPr>
              <a:t>Examines </a:t>
            </a:r>
            <a:r>
              <a:rPr lang="en-CA" altLang="en-US" sz="1400" dirty="0">
                <a:solidFill>
                  <a:schemeClr val="tx2"/>
                </a:solidFill>
              </a:rPr>
              <a:t>local electricity system needs and priorities at community/neighbourhood level by LDCs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796905" y="1093359"/>
          <a:ext cx="7416367" cy="213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rved Down Arrow 9"/>
          <p:cNvSpPr/>
          <p:nvPr/>
        </p:nvSpPr>
        <p:spPr bwMode="auto">
          <a:xfrm>
            <a:off x="3150735" y="1313948"/>
            <a:ext cx="2684462" cy="487363"/>
          </a:xfrm>
          <a:prstGeom prst="curvedDownArrow">
            <a:avLst/>
          </a:prstGeom>
          <a:solidFill>
            <a:srgbClr val="22B2E7"/>
          </a:solidFill>
          <a:ln>
            <a:solidFill>
              <a:srgbClr val="22B2E7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CA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Curved Down Arrow 10"/>
          <p:cNvSpPr/>
          <p:nvPr/>
        </p:nvSpPr>
        <p:spPr bwMode="auto">
          <a:xfrm rot="10800000">
            <a:off x="3142797" y="2496906"/>
            <a:ext cx="2684463" cy="487363"/>
          </a:xfrm>
          <a:prstGeom prst="curvedDownArrow">
            <a:avLst/>
          </a:prstGeom>
          <a:solidFill>
            <a:srgbClr val="22B2E7"/>
          </a:solidFill>
          <a:ln>
            <a:solidFill>
              <a:srgbClr val="22B2E7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CA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4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57200"/>
          </a:xfrm>
        </p:spPr>
        <p:txBody>
          <a:bodyPr/>
          <a:lstStyle/>
          <a:p>
            <a:r>
              <a:rPr lang="en-US" sz="2200" dirty="0"/>
              <a:t>Communities have a Critical Role in Regional Electricity Planning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8</a:t>
            </a:fld>
            <a:endParaRPr lang="en-CA"/>
          </a:p>
        </p:txBody>
      </p:sp>
      <p:pic>
        <p:nvPicPr>
          <p:cNvPr id="5" name="Picture 4" descr="Shows the 21 organized by Regional Electricity Networks including Northwest Ontario, Northeast Ontario, GTA and Central Ontario, Southwest Ontario, and East Ontario." title="Map of Electricity Regional Planning Reg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62" y="1028700"/>
            <a:ext cx="4091260" cy="3169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97" y="1171144"/>
            <a:ext cx="46135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Participating in the Regional Electricity Planning process is critical to maintain </a:t>
            </a:r>
            <a:r>
              <a:rPr lang="en-CA" sz="1600" dirty="0">
                <a:latin typeface="Tahoma"/>
                <a:ea typeface="Tahoma"/>
                <a:cs typeface="Tahoma"/>
              </a:rPr>
              <a:t>reliable and adequate supply of electricity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Communities provide input on the following components within the plan:</a:t>
            </a:r>
          </a:p>
          <a:p>
            <a:pPr marL="6286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to identify future electricity needs</a:t>
            </a:r>
          </a:p>
          <a:p>
            <a:pPr marL="6286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input on a variety of options to meet needs</a:t>
            </a:r>
          </a:p>
          <a:p>
            <a:pPr marL="6286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feedback on plan recommendations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at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www.ieso.ca/regional-planning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2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Southwest Ontario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9</a:t>
            </a:fld>
            <a:endParaRPr lang="en-CA" dirty="0"/>
          </a:p>
        </p:txBody>
      </p:sp>
      <p:pic>
        <p:nvPicPr>
          <p:cNvPr id="5" name="Picture 4" descr="Line graph depicting two demand scenarios developed for the Windsor-Essex region informed directly by input received through outreach and engagement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33" y="914400"/>
            <a:ext cx="3683610" cy="3468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094539"/>
            <a:ext cx="46135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Electricity demand is quadrupling in southwest Ontario due to agriculture growth and new battery production facilities.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IESO has engaged with municipalities, greenhouses, First Nations and other local stakeholders.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multi-pronged approach is being implemented, including multiple new transmission lines under development, targeted energy efficiency programs and local generation. </a:t>
            </a:r>
            <a:endParaRPr lang="en-C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09387"/>
      </p:ext>
    </p:extLst>
  </p:cSld>
  <p:clrMapOvr>
    <a:masterClrMapping/>
  </p:clrMapOvr>
</p:sld>
</file>

<file path=ppt/theme/theme1.xml><?xml version="1.0" encoding="utf-8"?>
<a:theme xmlns:a="http://schemas.openxmlformats.org/drawingml/2006/main" name="IESO_Theme Aug 4 2020">
  <a:themeElements>
    <a:clrScheme name="IESO Colour Theme + May19">
      <a:dk1>
        <a:srgbClr val="000000"/>
      </a:dk1>
      <a:lt1>
        <a:srgbClr val="FFFFFF"/>
      </a:lt1>
      <a:dk2>
        <a:srgbClr val="003366"/>
      </a:dk2>
      <a:lt2>
        <a:srgbClr val="8CD2F3"/>
      </a:lt2>
      <a:accent1>
        <a:srgbClr val="FFCC33"/>
      </a:accent1>
      <a:accent2>
        <a:srgbClr val="200B70"/>
      </a:accent2>
      <a:accent3>
        <a:srgbClr val="49A941"/>
      </a:accent3>
      <a:accent4>
        <a:srgbClr val="006B71"/>
      </a:accent4>
      <a:accent5>
        <a:srgbClr val="ACE8B6"/>
      </a:accent5>
      <a:accent6>
        <a:srgbClr val="691F75"/>
      </a:accent6>
      <a:hlink>
        <a:srgbClr val="003366"/>
      </a:hlink>
      <a:folHlink>
        <a:srgbClr val="2C3C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O-PowerPoint-Template.pptx" id="{C393496B-927C-4F40-9A9B-AFC4E0CA27B6}" vid="{E9FC86DE-896A-4F80-AA7D-627B68AABD96}"/>
    </a:ext>
  </a:extLst>
</a:theme>
</file>

<file path=ppt/theme/theme2.xml><?xml version="1.0" encoding="utf-8"?>
<a:theme xmlns:a="http://schemas.openxmlformats.org/drawingml/2006/main" name="Custom Design">
  <a:themeElements>
    <a:clrScheme name="IESO Theme Colour Hyperlink Wht">
      <a:dk1>
        <a:srgbClr val="000000"/>
      </a:dk1>
      <a:lt1>
        <a:srgbClr val="FFFFFF"/>
      </a:lt1>
      <a:dk2>
        <a:srgbClr val="003366"/>
      </a:dk2>
      <a:lt2>
        <a:srgbClr val="8CD2F3"/>
      </a:lt2>
      <a:accent1>
        <a:srgbClr val="FFCC33"/>
      </a:accent1>
      <a:accent2>
        <a:srgbClr val="200B70"/>
      </a:accent2>
      <a:accent3>
        <a:srgbClr val="49A941"/>
      </a:accent3>
      <a:accent4>
        <a:srgbClr val="006B71"/>
      </a:accent4>
      <a:accent5>
        <a:srgbClr val="ACE8B6"/>
      </a:accent5>
      <a:accent6>
        <a:srgbClr val="691F75"/>
      </a:accent6>
      <a:hlink>
        <a:srgbClr val="FFFFFF"/>
      </a:hlink>
      <a:folHlink>
        <a:srgbClr val="006B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O-PowerPoint-Template.pptx" id="{C393496B-927C-4F40-9A9B-AFC4E0CA27B6}" vid="{6983707E-260E-4344-819B-CAC6CF3ADEEE}"/>
    </a:ext>
  </a:extLst>
</a:theme>
</file>

<file path=ppt/theme/theme3.xml><?xml version="1.0" encoding="utf-8"?>
<a:theme xmlns:a="http://schemas.openxmlformats.org/drawingml/2006/main" name="IESO_Theme Aug 4 2020">
  <a:themeElements>
    <a:clrScheme name="IESO Colour Theme + May19">
      <a:dk1>
        <a:srgbClr val="000000"/>
      </a:dk1>
      <a:lt1>
        <a:srgbClr val="FFFFFF"/>
      </a:lt1>
      <a:dk2>
        <a:srgbClr val="003366"/>
      </a:dk2>
      <a:lt2>
        <a:srgbClr val="8CD2F3"/>
      </a:lt2>
      <a:accent1>
        <a:srgbClr val="FFCC33"/>
      </a:accent1>
      <a:accent2>
        <a:srgbClr val="200B70"/>
      </a:accent2>
      <a:accent3>
        <a:srgbClr val="49A941"/>
      </a:accent3>
      <a:accent4>
        <a:srgbClr val="006B71"/>
      </a:accent4>
      <a:accent5>
        <a:srgbClr val="ACE8B6"/>
      </a:accent5>
      <a:accent6>
        <a:srgbClr val="691F75"/>
      </a:accent6>
      <a:hlink>
        <a:srgbClr val="003366"/>
      </a:hlink>
      <a:folHlink>
        <a:srgbClr val="2C3C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O_Theme Aug 4 2020" id="{7F409B3B-C53C-1844-9B1A-5A359D829888}" vid="{D90D9437-A5DD-0345-AC51-E39D5EF55E6E}"/>
    </a:ext>
  </a:extLst>
</a:theme>
</file>

<file path=ppt/theme/theme4.xml><?xml version="1.0" encoding="utf-8"?>
<a:theme xmlns:a="http://schemas.openxmlformats.org/drawingml/2006/main" name="IESO_Theme Aug 4 2020">
  <a:themeElements>
    <a:clrScheme name="IESO Colour Theme + May19">
      <a:dk1>
        <a:srgbClr val="000000"/>
      </a:dk1>
      <a:lt1>
        <a:srgbClr val="FFFFFF"/>
      </a:lt1>
      <a:dk2>
        <a:srgbClr val="003366"/>
      </a:dk2>
      <a:lt2>
        <a:srgbClr val="8CD2F3"/>
      </a:lt2>
      <a:accent1>
        <a:srgbClr val="FFCC33"/>
      </a:accent1>
      <a:accent2>
        <a:srgbClr val="200B70"/>
      </a:accent2>
      <a:accent3>
        <a:srgbClr val="49A941"/>
      </a:accent3>
      <a:accent4>
        <a:srgbClr val="006B71"/>
      </a:accent4>
      <a:accent5>
        <a:srgbClr val="ACE8B6"/>
      </a:accent5>
      <a:accent6>
        <a:srgbClr val="691F75"/>
      </a:accent6>
      <a:hlink>
        <a:srgbClr val="003366"/>
      </a:hlink>
      <a:folHlink>
        <a:srgbClr val="2C3C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O-PowerPoint-Template.pptx" id="{07485CD7-B8F5-481E-B288-84D667FBD320}" vid="{C2D7D9D6-E975-4BC1-AC4E-CB673EBFB3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6010d2-452a-4031-be47-fcb1d5ed578b">
      <Terms xmlns="http://schemas.microsoft.com/office/infopath/2007/PartnerControls"/>
    </lcf76f155ced4ddcb4097134ff3c332f>
    <TaxCatchAll xmlns="34b82327-7e0b-479a-82bf-d1b4cde7777d" xsi:nil="true"/>
    <SharedWithUsers xmlns="34b82327-7e0b-479a-82bf-d1b4cde7777d">
      <UserInfo>
        <DisplayName>Sheri Bizarro</DisplayName>
        <AccountId>96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6E0CB752D5B4B8767AC38430B4E0F" ma:contentTypeVersion="15" ma:contentTypeDescription="Create a new document." ma:contentTypeScope="" ma:versionID="680d61ddb00cda4b1d9e48d46c79b6b3">
  <xsd:schema xmlns:xsd="http://www.w3.org/2001/XMLSchema" xmlns:xs="http://www.w3.org/2001/XMLSchema" xmlns:p="http://schemas.microsoft.com/office/2006/metadata/properties" xmlns:ns2="df6010d2-452a-4031-be47-fcb1d5ed578b" xmlns:ns3="34b82327-7e0b-479a-82bf-d1b4cde7777d" targetNamespace="http://schemas.microsoft.com/office/2006/metadata/properties" ma:root="true" ma:fieldsID="f02b823370c30b1eadadc4043ddc4fd0" ns2:_="" ns3:_="">
    <xsd:import namespace="df6010d2-452a-4031-be47-fcb1d5ed578b"/>
    <xsd:import namespace="34b82327-7e0b-479a-82bf-d1b4cde77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010d2-452a-4031-be47-fcb1d5ed5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426c395-1d84-4ee7-887a-a9c77f971e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82327-7e0b-479a-82bf-d1b4cde77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ab472ee-4d7b-416e-a0d9-c5f0ec5ff328}" ma:internalName="TaxCatchAll" ma:showField="CatchAllData" ma:web="34b82327-7e0b-479a-82bf-d1b4cde77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7DA32-863B-4034-AAA4-193579C8C72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4b82327-7e0b-479a-82bf-d1b4cde7777d"/>
    <ds:schemaRef ds:uri="df6010d2-452a-4031-be47-fcb1d5ed578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771424-888D-4937-A3FA-D3AE89233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8CCB94-11C6-49C5-B9AE-456DE0A2BB79}">
  <ds:schemaRefs>
    <ds:schemaRef ds:uri="34b82327-7e0b-479a-82bf-d1b4cde7777d"/>
    <ds:schemaRef ds:uri="df6010d2-452a-4031-be47-fcb1d5ed57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IESO-PowerPoint-Template</Template>
  <TotalTime>8722</TotalTime>
  <Words>764</Words>
  <Application>Microsoft Office PowerPoint</Application>
  <PresentationFormat>On-screen Show (16:9)</PresentationFormat>
  <Paragraphs>102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IESO_Theme Aug 4 2020</vt:lpstr>
      <vt:lpstr>Custom Design</vt:lpstr>
      <vt:lpstr>IESO_Theme Aug 4 2020</vt:lpstr>
      <vt:lpstr>IESO_Theme Aug 4 2020</vt:lpstr>
      <vt:lpstr>Enabling Growth in Ontario’s Energy Transition       </vt:lpstr>
      <vt:lpstr>Ontario’s Electricity Sector</vt:lpstr>
      <vt:lpstr>The Role of the IESO</vt:lpstr>
      <vt:lpstr>Ontario’s Changing Electricity Landscape</vt:lpstr>
      <vt:lpstr>Securing our Electricity Future</vt:lpstr>
      <vt:lpstr>20-Year Provincial Outlook</vt:lpstr>
      <vt:lpstr>Electricity Planning in Ontario</vt:lpstr>
      <vt:lpstr>Communities have a Critical Role in Regional Electricity Planning</vt:lpstr>
      <vt:lpstr>Case Study: Southwest Ontario</vt:lpstr>
      <vt:lpstr>Securing New Resources </vt:lpstr>
      <vt:lpstr>Communities Have a Key Role</vt:lpstr>
      <vt:lpstr>Slido Survey</vt:lpstr>
      <vt:lpstr>Thank You</vt:lpstr>
    </vt:vector>
  </TitlesOfParts>
  <Manager/>
  <Company>IESO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IESO PowerPoint Template Title Slide is set in Tahoma 26pt Sample Title Slide with Aerial View of Hamilton</dc:title>
  <dc:subject/>
  <dc:creator>Sari Gerwitz</dc:creator>
  <cp:keywords/>
  <dc:description/>
  <cp:lastModifiedBy>Cindy Hick</cp:lastModifiedBy>
  <cp:revision>151</cp:revision>
  <dcterms:created xsi:type="dcterms:W3CDTF">2023-05-24T15:47:16Z</dcterms:created>
  <dcterms:modified xsi:type="dcterms:W3CDTF">2024-02-06T14:44:17Z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0x0101003306E0CB752D5B4B8767AC38430B4E0F</vt:lpwstr>
  </property>
  <property fmtid="{D5CDD505-2E9C-101B-9397-08002B2CF9AE}" pid="3" name="MediaServiceImageTags">
    <vt:lpwstr/>
  </property>
</Properties>
</file>