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9" r:id="rId2"/>
    <p:sldId id="281" r:id="rId3"/>
    <p:sldId id="266" r:id="rId4"/>
    <p:sldId id="267" r:id="rId5"/>
    <p:sldId id="268" r:id="rId6"/>
    <p:sldId id="270" r:id="rId7"/>
    <p:sldId id="269" r:id="rId8"/>
    <p:sldId id="256" r:id="rId9"/>
    <p:sldId id="273" r:id="rId10"/>
    <p:sldId id="271" r:id="rId11"/>
    <p:sldId id="272" r:id="rId12"/>
    <p:sldId id="276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5F"/>
    <a:srgbClr val="000000"/>
    <a:srgbClr val="798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AF2426-62FB-4885-849A-D08435CB17FE}" v="2" dt="2024-02-05T18:00:18.742"/>
    <p1510:client id="{506EAB11-4FD6-4612-824F-5289F3F38CFF}" v="4" dt="2024-02-05T18:15:32.117"/>
    <p1510:client id="{5C40BCD7-3620-4063-8F2C-163E0A1A3A6D}" v="4" dt="2024-02-05T16:44:13.4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3" autoAdjust="0"/>
    <p:restoredTop sz="86449" autoAdjust="0"/>
  </p:normalViewPr>
  <p:slideViewPr>
    <p:cSldViewPr snapToGrid="0">
      <p:cViewPr varScale="1">
        <p:scale>
          <a:sx n="59" d="100"/>
          <a:sy n="59" d="100"/>
        </p:scale>
        <p:origin x="212" y="48"/>
      </p:cViewPr>
      <p:guideLst/>
    </p:cSldViewPr>
  </p:slideViewPr>
  <p:outlineViewPr>
    <p:cViewPr>
      <p:scale>
        <a:sx n="33" d="100"/>
        <a:sy n="33" d="100"/>
      </p:scale>
      <p:origin x="0" y="-30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80F72-317F-4ED8-B322-E6933FAF369A}" type="datetimeFigureOut">
              <a:rPr lang="en-CA" smtClean="0"/>
              <a:t>2024-02-05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717BC-B8F5-40E7-A723-D5E46F06CEC5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4776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Introduce title of the presentation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717BC-B8F5-40E7-A723-D5E46F06CE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483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feedback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17BC-B8F5-40E7-A723-D5E46F06CEC5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30040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Best practices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Facilitators’ diverse background and lived experience – sharing stories help participants understand concepts better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Co-creation of curriculum – local context, facilitators take ownership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Challenges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Facilitators dropped out – started with 11 and ended with 7, developed training manual to sustain the facilitator pool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Worried about sharing personal stories at first in front of a group of only caucasian participants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Resistance to change (less than 5%) of all participants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17BC-B8F5-40E7-A723-D5E46F06CEC5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39277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Heightened awareness because of the EDI Training.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Examples: A municipality’s strategic planner applying learning from the training when developing EDI strategic plan; volunteers from community groups intentional make their programs more inclusive after taking the training.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Moving onward – facilitators continue to provide virtual or in-person training on request, train more training when funding available.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17BC-B8F5-40E7-A723-D5E46F06CEC5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115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Why and how: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Uniqueness of Grey Bruce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Uniqueness of the Train the Trainer Project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project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three phases – develop curriculum and pilot virtual training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Extension – in-person delivery training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Outputs and outcomes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no. of facilitators completed the training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no. of individuals and organizations attended the pilot sessions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feedback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best practices &amp; challenges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Way forward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to sustain the resources and help Grey Bruce continue to move upward through the levels of inclusion.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17BC-B8F5-40E7-A723-D5E46F06CEC5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1556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Unique geography – wide-spread communities, no public transportation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Unique demographics – predominantly white, low immigrant percentage but diverse</a:t>
            </a:r>
            <a:endParaRPr lang="en-CA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Newcomers and immigrants concentrated in a few communities, such as Owen Sound, Port Elgin, Kincardine, Dundalk.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17BC-B8F5-40E7-A723-D5E46F06CEC5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1039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Wide span of immigrant population: some communities have noticeable number and some have none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/>
              <a:t>Especially in communities where there are only a few or no newcomers, there is low or no awareness of the need of inclusion.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communities started to recognize the importance of being inclusive but some are not there yet.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Level of inclusion varies across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17BC-B8F5-40E7-A723-D5E46F06CEC5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13085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GBLIP wanted to do a project that help foster awareness of how to be more welcoming and inclusive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submitted proposal to IRCC in 2021; funding came through at the end of the year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February 2022 to March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Virtual because of COVID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Uniqueness – recruited local residents of diverse cultural background, co-created the curriculum to weave in their lived experience in a local context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17BC-B8F5-40E7-A723-D5E46F06CEC5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75156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Phase 1 - Local 11 worked with Impact Consulting to co-create EDI training curriculum, Conversations for a More Inclusive and Welcoming Community.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Phase 2 – Local 11 shadowed consultant who delivered virtual training to GBLIP Council members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Phase 3 – Local 7 delivered virtual training in pairs with support from consultant and GBLIP Coordinator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Delivered 23 workshops to 199 individuals from over 20 organizations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Extension – Local 6 adapted itinerary and delivery two in-person training to 40 and 60 participants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17BC-B8F5-40E7-A723-D5E46F06CEC5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6130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Concepts covered in the curriculum: Brave Space, Power &amp; Privilege, Unconscious Bias, Microaggression, Allyship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Workshop activities include ice breaker, developing a community agreement, breakout room/small group discussions, videos, large group sharing.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17BC-B8F5-40E7-A723-D5E46F06CEC5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80883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	An EDI training curriculum relevant to local context</a:t>
            </a:r>
          </a:p>
          <a:p>
            <a:r>
              <a:rPr lang="en-US" dirty="0"/>
              <a:t>•	A pool of local facilitators – diverse cultural backgrounds, lived experience</a:t>
            </a:r>
          </a:p>
          <a:p>
            <a:r>
              <a:rPr lang="en-US" dirty="0"/>
              <a:t>•	Training manual – sustain the facilitator pool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17BC-B8F5-40E7-A723-D5E46F06CEC5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5951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Provided virtual training to SSM Service Provider Organization staff in August and September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requests from municipalities and organizations about virtual and in-person training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Facilitators feels empowered – their voices are heard and can influence positive changes for other newcomers and immigrants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17BC-B8F5-40E7-A723-D5E46F06CEC5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085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A7CCC-AEB5-4EDC-A5AD-0AA3B3169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08B409F-ADF3-4A10-9EB1-D4647E107E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985838"/>
            <a:ext cx="5534025" cy="5202237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E8AC88-F6B3-4718-93F7-5D1E85102B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4913" y="985838"/>
            <a:ext cx="5563817" cy="5202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C70468-70DC-4072-BDF3-F4CDB4235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86375"/>
            <a:ext cx="1762125" cy="1571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36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BE9A4EB-5D6B-42A9-BBC4-7B9C78077F81}"/>
              </a:ext>
            </a:extLst>
          </p:cNvPr>
          <p:cNvSpPr/>
          <p:nvPr userDrawn="1"/>
        </p:nvSpPr>
        <p:spPr>
          <a:xfrm>
            <a:off x="907986" y="365125"/>
            <a:ext cx="10376027" cy="102866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AD62DB4-0BD7-4FC0-A5A3-8DDE97A3790E}"/>
              </a:ext>
            </a:extLst>
          </p:cNvPr>
          <p:cNvSpPr/>
          <p:nvPr userDrawn="1"/>
        </p:nvSpPr>
        <p:spPr>
          <a:xfrm rot="7112931">
            <a:off x="707784" y="2082687"/>
            <a:ext cx="5711978" cy="4253953"/>
          </a:xfrm>
          <a:custGeom>
            <a:avLst/>
            <a:gdLst>
              <a:gd name="connsiteX0" fmla="*/ 286127 w 300678"/>
              <a:gd name="connsiteY0" fmla="*/ 89498 h 152957"/>
              <a:gd name="connsiteX1" fmla="*/ 10919 w 300678"/>
              <a:gd name="connsiteY1" fmla="*/ 722 h 152957"/>
              <a:gd name="connsiteX2" fmla="*/ 73063 w 300678"/>
              <a:gd name="connsiteY2" fmla="*/ 142764 h 152957"/>
              <a:gd name="connsiteX3" fmla="*/ 241739 w 300678"/>
              <a:gd name="connsiteY3" fmla="*/ 133887 h 152957"/>
              <a:gd name="connsiteX4" fmla="*/ 286127 w 300678"/>
              <a:gd name="connsiteY4" fmla="*/ 89498 h 15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78" h="152957">
                <a:moveTo>
                  <a:pt x="286127" y="89498"/>
                </a:moveTo>
                <a:cubicBezTo>
                  <a:pt x="247657" y="67304"/>
                  <a:pt x="46430" y="-8156"/>
                  <a:pt x="10919" y="722"/>
                </a:cubicBezTo>
                <a:cubicBezTo>
                  <a:pt x="-24592" y="9600"/>
                  <a:pt x="34593" y="120570"/>
                  <a:pt x="73063" y="142764"/>
                </a:cubicBezTo>
                <a:cubicBezTo>
                  <a:pt x="111533" y="164958"/>
                  <a:pt x="204749" y="145724"/>
                  <a:pt x="241739" y="133887"/>
                </a:cubicBezTo>
                <a:cubicBezTo>
                  <a:pt x="278729" y="122050"/>
                  <a:pt x="324597" y="111692"/>
                  <a:pt x="286127" y="8949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62AA10-9F1B-495F-8922-8AA2291AE45F}"/>
              </a:ext>
            </a:extLst>
          </p:cNvPr>
          <p:cNvSpPr/>
          <p:nvPr userDrawn="1"/>
        </p:nvSpPr>
        <p:spPr>
          <a:xfrm>
            <a:off x="11550178" y="3036750"/>
            <a:ext cx="372742" cy="364106"/>
          </a:xfrm>
          <a:custGeom>
            <a:avLst/>
            <a:gdLst>
              <a:gd name="connsiteX0" fmla="*/ 286127 w 300678"/>
              <a:gd name="connsiteY0" fmla="*/ 89498 h 152957"/>
              <a:gd name="connsiteX1" fmla="*/ 10919 w 300678"/>
              <a:gd name="connsiteY1" fmla="*/ 722 h 152957"/>
              <a:gd name="connsiteX2" fmla="*/ 73063 w 300678"/>
              <a:gd name="connsiteY2" fmla="*/ 142764 h 152957"/>
              <a:gd name="connsiteX3" fmla="*/ 241739 w 300678"/>
              <a:gd name="connsiteY3" fmla="*/ 133887 h 152957"/>
              <a:gd name="connsiteX4" fmla="*/ 286127 w 300678"/>
              <a:gd name="connsiteY4" fmla="*/ 89498 h 15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78" h="152957">
                <a:moveTo>
                  <a:pt x="286127" y="89498"/>
                </a:moveTo>
                <a:cubicBezTo>
                  <a:pt x="247657" y="67304"/>
                  <a:pt x="46430" y="-8156"/>
                  <a:pt x="10919" y="722"/>
                </a:cubicBezTo>
                <a:cubicBezTo>
                  <a:pt x="-24592" y="9600"/>
                  <a:pt x="34593" y="120570"/>
                  <a:pt x="73063" y="142764"/>
                </a:cubicBezTo>
                <a:cubicBezTo>
                  <a:pt x="111533" y="164958"/>
                  <a:pt x="204749" y="145724"/>
                  <a:pt x="241739" y="133887"/>
                </a:cubicBezTo>
                <a:cubicBezTo>
                  <a:pt x="278729" y="122050"/>
                  <a:pt x="324597" y="111692"/>
                  <a:pt x="286127" y="8949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F703077-0210-46B8-AFD0-154AA1A442F5}"/>
              </a:ext>
            </a:extLst>
          </p:cNvPr>
          <p:cNvSpPr/>
          <p:nvPr userDrawn="1"/>
        </p:nvSpPr>
        <p:spPr>
          <a:xfrm>
            <a:off x="11398062" y="3331941"/>
            <a:ext cx="372742" cy="364106"/>
          </a:xfrm>
          <a:custGeom>
            <a:avLst/>
            <a:gdLst>
              <a:gd name="connsiteX0" fmla="*/ 81815 w 372742"/>
              <a:gd name="connsiteY0" fmla="*/ 24511 h 364106"/>
              <a:gd name="connsiteX1" fmla="*/ 179469 w 372742"/>
              <a:gd name="connsiteY1" fmla="*/ 166554 h 364106"/>
              <a:gd name="connsiteX2" fmla="*/ 365900 w 372742"/>
              <a:gd name="connsiteY2" fmla="*/ 148799 h 364106"/>
              <a:gd name="connsiteX3" fmla="*/ 312634 w 372742"/>
              <a:gd name="connsiteY3" fmla="*/ 290841 h 364106"/>
              <a:gd name="connsiteX4" fmla="*/ 126203 w 372742"/>
              <a:gd name="connsiteY4" fmla="*/ 361863 h 364106"/>
              <a:gd name="connsiteX5" fmla="*/ 46304 w 372742"/>
              <a:gd name="connsiteY5" fmla="*/ 210942 h 364106"/>
              <a:gd name="connsiteX6" fmla="*/ 1916 w 372742"/>
              <a:gd name="connsiteY6" fmla="*/ 15634 h 364106"/>
              <a:gd name="connsiteX7" fmla="*/ 81815 w 372742"/>
              <a:gd name="connsiteY7" fmla="*/ 24511 h 36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742" h="364106">
                <a:moveTo>
                  <a:pt x="81815" y="24511"/>
                </a:moveTo>
                <a:cubicBezTo>
                  <a:pt x="111407" y="49664"/>
                  <a:pt x="132122" y="145839"/>
                  <a:pt x="179469" y="166554"/>
                </a:cubicBezTo>
                <a:cubicBezTo>
                  <a:pt x="226816" y="187269"/>
                  <a:pt x="343706" y="128085"/>
                  <a:pt x="365900" y="148799"/>
                </a:cubicBezTo>
                <a:cubicBezTo>
                  <a:pt x="388094" y="169514"/>
                  <a:pt x="352583" y="255330"/>
                  <a:pt x="312634" y="290841"/>
                </a:cubicBezTo>
                <a:cubicBezTo>
                  <a:pt x="272685" y="326352"/>
                  <a:pt x="170591" y="375179"/>
                  <a:pt x="126203" y="361863"/>
                </a:cubicBezTo>
                <a:cubicBezTo>
                  <a:pt x="81815" y="348547"/>
                  <a:pt x="67018" y="268647"/>
                  <a:pt x="46304" y="210942"/>
                </a:cubicBezTo>
                <a:cubicBezTo>
                  <a:pt x="25590" y="153237"/>
                  <a:pt x="-8441" y="42267"/>
                  <a:pt x="1916" y="15634"/>
                </a:cubicBezTo>
                <a:cubicBezTo>
                  <a:pt x="12273" y="-10999"/>
                  <a:pt x="52223" y="-642"/>
                  <a:pt x="81815" y="245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B96C45E-5A10-4B75-849A-838904FE890B}"/>
              </a:ext>
            </a:extLst>
          </p:cNvPr>
          <p:cNvSpPr/>
          <p:nvPr userDrawn="1"/>
        </p:nvSpPr>
        <p:spPr>
          <a:xfrm>
            <a:off x="11590470" y="3785877"/>
            <a:ext cx="142770" cy="99986"/>
          </a:xfrm>
          <a:custGeom>
            <a:avLst/>
            <a:gdLst>
              <a:gd name="connsiteX0" fmla="*/ 319 w 142770"/>
              <a:gd name="connsiteY0" fmla="*/ 23321 h 99986"/>
              <a:gd name="connsiteX1" fmla="*/ 62462 w 142770"/>
              <a:gd name="connsiteY1" fmla="*/ 94342 h 99986"/>
              <a:gd name="connsiteX2" fmla="*/ 142361 w 142770"/>
              <a:gd name="connsiteY2" fmla="*/ 85464 h 99986"/>
              <a:gd name="connsiteX3" fmla="*/ 89095 w 142770"/>
              <a:gd name="connsiteY3" fmla="*/ 5565 h 99986"/>
              <a:gd name="connsiteX4" fmla="*/ 319 w 142770"/>
              <a:gd name="connsiteY4" fmla="*/ 23321 h 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0" h="99986">
                <a:moveTo>
                  <a:pt x="319" y="23321"/>
                </a:moveTo>
                <a:cubicBezTo>
                  <a:pt x="-4120" y="38117"/>
                  <a:pt x="38788" y="83985"/>
                  <a:pt x="62462" y="94342"/>
                </a:cubicBezTo>
                <a:cubicBezTo>
                  <a:pt x="86136" y="104699"/>
                  <a:pt x="137922" y="100260"/>
                  <a:pt x="142361" y="85464"/>
                </a:cubicBezTo>
                <a:cubicBezTo>
                  <a:pt x="146800" y="70668"/>
                  <a:pt x="114248" y="20361"/>
                  <a:pt x="89095" y="5565"/>
                </a:cubicBezTo>
                <a:cubicBezTo>
                  <a:pt x="63942" y="-9231"/>
                  <a:pt x="4758" y="8525"/>
                  <a:pt x="319" y="2332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A14CAF7-6C88-4731-8ED5-067D661D85A5}"/>
              </a:ext>
            </a:extLst>
          </p:cNvPr>
          <p:cNvSpPr/>
          <p:nvPr userDrawn="1"/>
        </p:nvSpPr>
        <p:spPr>
          <a:xfrm rot="16410892">
            <a:off x="11493245" y="4037761"/>
            <a:ext cx="555120" cy="491141"/>
          </a:xfrm>
          <a:custGeom>
            <a:avLst/>
            <a:gdLst>
              <a:gd name="connsiteX0" fmla="*/ 195159 w 229074"/>
              <a:gd name="connsiteY0" fmla="*/ 89163 h 435772"/>
              <a:gd name="connsiteX1" fmla="*/ 53116 w 229074"/>
              <a:gd name="connsiteY1" fmla="*/ 386 h 435772"/>
              <a:gd name="connsiteX2" fmla="*/ 8728 w 229074"/>
              <a:gd name="connsiteY2" fmla="*/ 124674 h 435772"/>
              <a:gd name="connsiteX3" fmla="*/ 212914 w 229074"/>
              <a:gd name="connsiteY3" fmla="*/ 435392 h 435772"/>
              <a:gd name="connsiteX4" fmla="*/ 212914 w 229074"/>
              <a:gd name="connsiteY4" fmla="*/ 186818 h 435772"/>
              <a:gd name="connsiteX5" fmla="*/ 195159 w 229074"/>
              <a:gd name="connsiteY5" fmla="*/ 89163 h 43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74" h="435772">
                <a:moveTo>
                  <a:pt x="195159" y="89163"/>
                </a:moveTo>
                <a:cubicBezTo>
                  <a:pt x="168526" y="58091"/>
                  <a:pt x="84188" y="-5533"/>
                  <a:pt x="53116" y="386"/>
                </a:cubicBezTo>
                <a:cubicBezTo>
                  <a:pt x="22044" y="6305"/>
                  <a:pt x="-17905" y="52173"/>
                  <a:pt x="8728" y="124674"/>
                </a:cubicBezTo>
                <a:cubicBezTo>
                  <a:pt x="35361" y="197175"/>
                  <a:pt x="178883" y="425035"/>
                  <a:pt x="212914" y="435392"/>
                </a:cubicBezTo>
                <a:cubicBezTo>
                  <a:pt x="246945" y="445749"/>
                  <a:pt x="217353" y="241563"/>
                  <a:pt x="212914" y="186818"/>
                </a:cubicBezTo>
                <a:cubicBezTo>
                  <a:pt x="208475" y="132073"/>
                  <a:pt x="221792" y="120235"/>
                  <a:pt x="195159" y="891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B490F50-06C7-4DD2-9543-79D730245515}"/>
              </a:ext>
            </a:extLst>
          </p:cNvPr>
          <p:cNvSpPr/>
          <p:nvPr userDrawn="1"/>
        </p:nvSpPr>
        <p:spPr>
          <a:xfrm rot="18099656">
            <a:off x="11060986" y="3130996"/>
            <a:ext cx="240951" cy="256357"/>
          </a:xfrm>
          <a:custGeom>
            <a:avLst/>
            <a:gdLst>
              <a:gd name="connsiteX0" fmla="*/ 96273 w 147543"/>
              <a:gd name="connsiteY0" fmla="*/ 1149 h 116598"/>
              <a:gd name="connsiteX1" fmla="*/ 143898 w 147543"/>
              <a:gd name="connsiteY1" fmla="*/ 115449 h 116598"/>
              <a:gd name="connsiteX2" fmla="*/ 1023 w 147543"/>
              <a:gd name="connsiteY2" fmla="*/ 58299 h 116598"/>
              <a:gd name="connsiteX3" fmla="*/ 96273 w 147543"/>
              <a:gd name="connsiteY3" fmla="*/ 1149 h 11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543" h="116598">
                <a:moveTo>
                  <a:pt x="96273" y="1149"/>
                </a:moveTo>
                <a:cubicBezTo>
                  <a:pt x="120086" y="10674"/>
                  <a:pt x="159773" y="105924"/>
                  <a:pt x="143898" y="115449"/>
                </a:cubicBezTo>
                <a:cubicBezTo>
                  <a:pt x="128023" y="124974"/>
                  <a:pt x="12135" y="72587"/>
                  <a:pt x="1023" y="58299"/>
                </a:cubicBezTo>
                <a:cubicBezTo>
                  <a:pt x="-10090" y="44012"/>
                  <a:pt x="72460" y="-8376"/>
                  <a:pt x="96273" y="11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8C8F0DB-A0D5-4ECB-93AB-0A9A15B66665}"/>
              </a:ext>
            </a:extLst>
          </p:cNvPr>
          <p:cNvSpPr/>
          <p:nvPr userDrawn="1"/>
        </p:nvSpPr>
        <p:spPr>
          <a:xfrm rot="19920000">
            <a:off x="11140166" y="3457937"/>
            <a:ext cx="237801" cy="355320"/>
          </a:xfrm>
          <a:custGeom>
            <a:avLst/>
            <a:gdLst>
              <a:gd name="connsiteX0" fmla="*/ 187529 w 237801"/>
              <a:gd name="connsiteY0" fmla="*/ 21624 h 355320"/>
              <a:gd name="connsiteX1" fmla="*/ 35129 w 237801"/>
              <a:gd name="connsiteY1" fmla="*/ 12099 h 355320"/>
              <a:gd name="connsiteX2" fmla="*/ 6554 w 237801"/>
              <a:gd name="connsiteY2" fmla="*/ 126399 h 355320"/>
              <a:gd name="connsiteX3" fmla="*/ 130379 w 237801"/>
              <a:gd name="connsiteY3" fmla="*/ 354999 h 355320"/>
              <a:gd name="connsiteX4" fmla="*/ 235154 w 237801"/>
              <a:gd name="connsiteY4" fmla="*/ 174024 h 355320"/>
              <a:gd name="connsiteX5" fmla="*/ 187529 w 237801"/>
              <a:gd name="connsiteY5" fmla="*/ 21624 h 35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801" h="355320">
                <a:moveTo>
                  <a:pt x="187529" y="21624"/>
                </a:moveTo>
                <a:cubicBezTo>
                  <a:pt x="154191" y="-5364"/>
                  <a:pt x="65291" y="-5363"/>
                  <a:pt x="35129" y="12099"/>
                </a:cubicBezTo>
                <a:cubicBezTo>
                  <a:pt x="4967" y="29561"/>
                  <a:pt x="-9321" y="69249"/>
                  <a:pt x="6554" y="126399"/>
                </a:cubicBezTo>
                <a:cubicBezTo>
                  <a:pt x="22429" y="183549"/>
                  <a:pt x="92279" y="347062"/>
                  <a:pt x="130379" y="354999"/>
                </a:cubicBezTo>
                <a:cubicBezTo>
                  <a:pt x="168479" y="362936"/>
                  <a:pt x="224042" y="221649"/>
                  <a:pt x="235154" y="174024"/>
                </a:cubicBezTo>
                <a:cubicBezTo>
                  <a:pt x="246266" y="126399"/>
                  <a:pt x="220867" y="48612"/>
                  <a:pt x="187529" y="216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273918B-21D4-4D41-902B-3DEAAFFC257A}"/>
              </a:ext>
            </a:extLst>
          </p:cNvPr>
          <p:cNvSpPr/>
          <p:nvPr userDrawn="1"/>
        </p:nvSpPr>
        <p:spPr>
          <a:xfrm>
            <a:off x="11072915" y="3804735"/>
            <a:ext cx="488709" cy="304328"/>
          </a:xfrm>
          <a:custGeom>
            <a:avLst/>
            <a:gdLst>
              <a:gd name="connsiteX0" fmla="*/ 133379 w 488709"/>
              <a:gd name="connsiteY0" fmla="*/ 21166 h 304328"/>
              <a:gd name="connsiteX1" fmla="*/ 247679 w 488709"/>
              <a:gd name="connsiteY1" fmla="*/ 87841 h 304328"/>
              <a:gd name="connsiteX2" fmla="*/ 409604 w 488709"/>
              <a:gd name="connsiteY2" fmla="*/ 40216 h 304328"/>
              <a:gd name="connsiteX3" fmla="*/ 485804 w 488709"/>
              <a:gd name="connsiteY3" fmla="*/ 144991 h 304328"/>
              <a:gd name="connsiteX4" fmla="*/ 457229 w 488709"/>
              <a:gd name="connsiteY4" fmla="*/ 297391 h 304328"/>
              <a:gd name="connsiteX5" fmla="*/ 314354 w 488709"/>
              <a:gd name="connsiteY5" fmla="*/ 268816 h 304328"/>
              <a:gd name="connsiteX6" fmla="*/ 114329 w 488709"/>
              <a:gd name="connsiteY6" fmla="*/ 183091 h 304328"/>
              <a:gd name="connsiteX7" fmla="*/ 29 w 488709"/>
              <a:gd name="connsiteY7" fmla="*/ 11641 h 304328"/>
              <a:gd name="connsiteX8" fmla="*/ 133379 w 488709"/>
              <a:gd name="connsiteY8" fmla="*/ 21166 h 30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709" h="304328">
                <a:moveTo>
                  <a:pt x="133379" y="21166"/>
                </a:moveTo>
                <a:cubicBezTo>
                  <a:pt x="174654" y="33866"/>
                  <a:pt x="201642" y="84666"/>
                  <a:pt x="247679" y="87841"/>
                </a:cubicBezTo>
                <a:cubicBezTo>
                  <a:pt x="293716" y="91016"/>
                  <a:pt x="369917" y="30691"/>
                  <a:pt x="409604" y="40216"/>
                </a:cubicBezTo>
                <a:cubicBezTo>
                  <a:pt x="449292" y="49741"/>
                  <a:pt x="477867" y="102129"/>
                  <a:pt x="485804" y="144991"/>
                </a:cubicBezTo>
                <a:cubicBezTo>
                  <a:pt x="493741" y="187853"/>
                  <a:pt x="485804" y="276754"/>
                  <a:pt x="457229" y="297391"/>
                </a:cubicBezTo>
                <a:cubicBezTo>
                  <a:pt x="428654" y="318028"/>
                  <a:pt x="371504" y="287866"/>
                  <a:pt x="314354" y="268816"/>
                </a:cubicBezTo>
                <a:cubicBezTo>
                  <a:pt x="257204" y="249766"/>
                  <a:pt x="166716" y="225953"/>
                  <a:pt x="114329" y="183091"/>
                </a:cubicBezTo>
                <a:cubicBezTo>
                  <a:pt x="61942" y="140229"/>
                  <a:pt x="-1559" y="37041"/>
                  <a:pt x="29" y="11641"/>
                </a:cubicBezTo>
                <a:cubicBezTo>
                  <a:pt x="1616" y="-13759"/>
                  <a:pt x="92104" y="8466"/>
                  <a:pt x="133379" y="2116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45C4C5D-5725-4D2B-A38F-009C4F8B28D7}"/>
              </a:ext>
            </a:extLst>
          </p:cNvPr>
          <p:cNvSpPr/>
          <p:nvPr userDrawn="1"/>
        </p:nvSpPr>
        <p:spPr>
          <a:xfrm>
            <a:off x="11342256" y="4181845"/>
            <a:ext cx="105200" cy="109027"/>
          </a:xfrm>
          <a:custGeom>
            <a:avLst/>
            <a:gdLst>
              <a:gd name="connsiteX0" fmla="*/ 38387 w 105200"/>
              <a:gd name="connsiteY0" fmla="*/ 1423 h 109027"/>
              <a:gd name="connsiteX1" fmla="*/ 287 w 105200"/>
              <a:gd name="connsiteY1" fmla="*/ 87148 h 109027"/>
              <a:gd name="connsiteX2" fmla="*/ 57437 w 105200"/>
              <a:gd name="connsiteY2" fmla="*/ 106198 h 109027"/>
              <a:gd name="connsiteX3" fmla="*/ 105062 w 105200"/>
              <a:gd name="connsiteY3" fmla="*/ 39523 h 109027"/>
              <a:gd name="connsiteX4" fmla="*/ 38387 w 105200"/>
              <a:gd name="connsiteY4" fmla="*/ 1423 h 109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200" h="109027">
                <a:moveTo>
                  <a:pt x="38387" y="1423"/>
                </a:moveTo>
                <a:cubicBezTo>
                  <a:pt x="20925" y="9360"/>
                  <a:pt x="-2888" y="69686"/>
                  <a:pt x="287" y="87148"/>
                </a:cubicBezTo>
                <a:cubicBezTo>
                  <a:pt x="3462" y="104611"/>
                  <a:pt x="39975" y="114135"/>
                  <a:pt x="57437" y="106198"/>
                </a:cubicBezTo>
                <a:cubicBezTo>
                  <a:pt x="74899" y="98261"/>
                  <a:pt x="101887" y="58573"/>
                  <a:pt x="105062" y="39523"/>
                </a:cubicBezTo>
                <a:cubicBezTo>
                  <a:pt x="108237" y="20473"/>
                  <a:pt x="55849" y="-6514"/>
                  <a:pt x="38387" y="14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C379B3D-ED0C-4D2D-BF22-0D1F9A48DBC6}"/>
              </a:ext>
            </a:extLst>
          </p:cNvPr>
          <p:cNvSpPr/>
          <p:nvPr userDrawn="1"/>
        </p:nvSpPr>
        <p:spPr>
          <a:xfrm rot="21120000">
            <a:off x="11774035" y="3394078"/>
            <a:ext cx="462297" cy="571012"/>
          </a:xfrm>
          <a:custGeom>
            <a:avLst/>
            <a:gdLst>
              <a:gd name="connsiteX0" fmla="*/ 275918 w 356977"/>
              <a:gd name="connsiteY0" fmla="*/ 11607 h 464451"/>
              <a:gd name="connsiteX1" fmla="*/ 711 w 356977"/>
              <a:gd name="connsiteY1" fmla="*/ 224671 h 464451"/>
              <a:gd name="connsiteX2" fmla="*/ 196019 w 356977"/>
              <a:gd name="connsiteY2" fmla="*/ 464368 h 464451"/>
              <a:gd name="connsiteX3" fmla="*/ 187142 w 356977"/>
              <a:gd name="connsiteY3" fmla="*/ 251304 h 464451"/>
              <a:gd name="connsiteX4" fmla="*/ 267041 w 356977"/>
              <a:gd name="connsiteY4" fmla="*/ 198038 h 464451"/>
              <a:gd name="connsiteX5" fmla="*/ 355817 w 356977"/>
              <a:gd name="connsiteY5" fmla="*/ 47118 h 464451"/>
              <a:gd name="connsiteX6" fmla="*/ 275918 w 356977"/>
              <a:gd name="connsiteY6" fmla="*/ 11607 h 46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977" h="464451">
                <a:moveTo>
                  <a:pt x="275918" y="11607"/>
                </a:moveTo>
                <a:cubicBezTo>
                  <a:pt x="216734" y="41199"/>
                  <a:pt x="14028" y="149211"/>
                  <a:pt x="711" y="224671"/>
                </a:cubicBezTo>
                <a:cubicBezTo>
                  <a:pt x="-12606" y="300131"/>
                  <a:pt x="164947" y="459929"/>
                  <a:pt x="196019" y="464368"/>
                </a:cubicBezTo>
                <a:cubicBezTo>
                  <a:pt x="227091" y="468807"/>
                  <a:pt x="175305" y="295692"/>
                  <a:pt x="187142" y="251304"/>
                </a:cubicBezTo>
                <a:cubicBezTo>
                  <a:pt x="198979" y="206916"/>
                  <a:pt x="238929" y="232069"/>
                  <a:pt x="267041" y="198038"/>
                </a:cubicBezTo>
                <a:cubicBezTo>
                  <a:pt x="295153" y="164007"/>
                  <a:pt x="348419" y="79669"/>
                  <a:pt x="355817" y="47118"/>
                </a:cubicBezTo>
                <a:cubicBezTo>
                  <a:pt x="363215" y="14567"/>
                  <a:pt x="335102" y="-17985"/>
                  <a:pt x="275918" y="1160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621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146279-EA30-4A72-AB18-D5546572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275B79-7FF1-4E48-844D-F0DB26AF0134}" type="datetime1">
              <a:rPr lang="en-CA" smtClean="0"/>
              <a:t>2024-02-05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687BDC-E430-4FD3-BA82-CAD93319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861A4-E514-4405-AE6B-E2FD922F1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511614-50E4-4CE2-87D2-E5AAF9390BA9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2AFDAE7-6014-4A48-B458-B0EC340E4181}"/>
              </a:ext>
            </a:extLst>
          </p:cNvPr>
          <p:cNvSpPr/>
          <p:nvPr userDrawn="1"/>
        </p:nvSpPr>
        <p:spPr>
          <a:xfrm>
            <a:off x="11550178" y="3036750"/>
            <a:ext cx="372742" cy="364106"/>
          </a:xfrm>
          <a:custGeom>
            <a:avLst/>
            <a:gdLst>
              <a:gd name="connsiteX0" fmla="*/ 286127 w 300678"/>
              <a:gd name="connsiteY0" fmla="*/ 89498 h 152957"/>
              <a:gd name="connsiteX1" fmla="*/ 10919 w 300678"/>
              <a:gd name="connsiteY1" fmla="*/ 722 h 152957"/>
              <a:gd name="connsiteX2" fmla="*/ 73063 w 300678"/>
              <a:gd name="connsiteY2" fmla="*/ 142764 h 152957"/>
              <a:gd name="connsiteX3" fmla="*/ 241739 w 300678"/>
              <a:gd name="connsiteY3" fmla="*/ 133887 h 152957"/>
              <a:gd name="connsiteX4" fmla="*/ 286127 w 300678"/>
              <a:gd name="connsiteY4" fmla="*/ 89498 h 15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78" h="152957">
                <a:moveTo>
                  <a:pt x="286127" y="89498"/>
                </a:moveTo>
                <a:cubicBezTo>
                  <a:pt x="247657" y="67304"/>
                  <a:pt x="46430" y="-8156"/>
                  <a:pt x="10919" y="722"/>
                </a:cubicBezTo>
                <a:cubicBezTo>
                  <a:pt x="-24592" y="9600"/>
                  <a:pt x="34593" y="120570"/>
                  <a:pt x="73063" y="142764"/>
                </a:cubicBezTo>
                <a:cubicBezTo>
                  <a:pt x="111533" y="164958"/>
                  <a:pt x="204749" y="145724"/>
                  <a:pt x="241739" y="133887"/>
                </a:cubicBezTo>
                <a:cubicBezTo>
                  <a:pt x="278729" y="122050"/>
                  <a:pt x="324597" y="111692"/>
                  <a:pt x="286127" y="8949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BFE429A-B9AA-42BA-A4C7-CD84A99D3169}"/>
              </a:ext>
            </a:extLst>
          </p:cNvPr>
          <p:cNvSpPr/>
          <p:nvPr userDrawn="1"/>
        </p:nvSpPr>
        <p:spPr>
          <a:xfrm>
            <a:off x="11398062" y="3331941"/>
            <a:ext cx="372742" cy="364106"/>
          </a:xfrm>
          <a:custGeom>
            <a:avLst/>
            <a:gdLst>
              <a:gd name="connsiteX0" fmla="*/ 81815 w 372742"/>
              <a:gd name="connsiteY0" fmla="*/ 24511 h 364106"/>
              <a:gd name="connsiteX1" fmla="*/ 179469 w 372742"/>
              <a:gd name="connsiteY1" fmla="*/ 166554 h 364106"/>
              <a:gd name="connsiteX2" fmla="*/ 365900 w 372742"/>
              <a:gd name="connsiteY2" fmla="*/ 148799 h 364106"/>
              <a:gd name="connsiteX3" fmla="*/ 312634 w 372742"/>
              <a:gd name="connsiteY3" fmla="*/ 290841 h 364106"/>
              <a:gd name="connsiteX4" fmla="*/ 126203 w 372742"/>
              <a:gd name="connsiteY4" fmla="*/ 361863 h 364106"/>
              <a:gd name="connsiteX5" fmla="*/ 46304 w 372742"/>
              <a:gd name="connsiteY5" fmla="*/ 210942 h 364106"/>
              <a:gd name="connsiteX6" fmla="*/ 1916 w 372742"/>
              <a:gd name="connsiteY6" fmla="*/ 15634 h 364106"/>
              <a:gd name="connsiteX7" fmla="*/ 81815 w 372742"/>
              <a:gd name="connsiteY7" fmla="*/ 24511 h 36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742" h="364106">
                <a:moveTo>
                  <a:pt x="81815" y="24511"/>
                </a:moveTo>
                <a:cubicBezTo>
                  <a:pt x="111407" y="49664"/>
                  <a:pt x="132122" y="145839"/>
                  <a:pt x="179469" y="166554"/>
                </a:cubicBezTo>
                <a:cubicBezTo>
                  <a:pt x="226816" y="187269"/>
                  <a:pt x="343706" y="128085"/>
                  <a:pt x="365900" y="148799"/>
                </a:cubicBezTo>
                <a:cubicBezTo>
                  <a:pt x="388094" y="169514"/>
                  <a:pt x="352583" y="255330"/>
                  <a:pt x="312634" y="290841"/>
                </a:cubicBezTo>
                <a:cubicBezTo>
                  <a:pt x="272685" y="326352"/>
                  <a:pt x="170591" y="375179"/>
                  <a:pt x="126203" y="361863"/>
                </a:cubicBezTo>
                <a:cubicBezTo>
                  <a:pt x="81815" y="348547"/>
                  <a:pt x="67018" y="268647"/>
                  <a:pt x="46304" y="210942"/>
                </a:cubicBezTo>
                <a:cubicBezTo>
                  <a:pt x="25590" y="153237"/>
                  <a:pt x="-8441" y="42267"/>
                  <a:pt x="1916" y="15634"/>
                </a:cubicBezTo>
                <a:cubicBezTo>
                  <a:pt x="12273" y="-10999"/>
                  <a:pt x="52223" y="-642"/>
                  <a:pt x="81815" y="245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289B9B7-44A4-4DA9-9A05-85FEDE4DD6A6}"/>
              </a:ext>
            </a:extLst>
          </p:cNvPr>
          <p:cNvSpPr/>
          <p:nvPr userDrawn="1"/>
        </p:nvSpPr>
        <p:spPr>
          <a:xfrm>
            <a:off x="11590470" y="3785877"/>
            <a:ext cx="142770" cy="99986"/>
          </a:xfrm>
          <a:custGeom>
            <a:avLst/>
            <a:gdLst>
              <a:gd name="connsiteX0" fmla="*/ 319 w 142770"/>
              <a:gd name="connsiteY0" fmla="*/ 23321 h 99986"/>
              <a:gd name="connsiteX1" fmla="*/ 62462 w 142770"/>
              <a:gd name="connsiteY1" fmla="*/ 94342 h 99986"/>
              <a:gd name="connsiteX2" fmla="*/ 142361 w 142770"/>
              <a:gd name="connsiteY2" fmla="*/ 85464 h 99986"/>
              <a:gd name="connsiteX3" fmla="*/ 89095 w 142770"/>
              <a:gd name="connsiteY3" fmla="*/ 5565 h 99986"/>
              <a:gd name="connsiteX4" fmla="*/ 319 w 142770"/>
              <a:gd name="connsiteY4" fmla="*/ 23321 h 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0" h="99986">
                <a:moveTo>
                  <a:pt x="319" y="23321"/>
                </a:moveTo>
                <a:cubicBezTo>
                  <a:pt x="-4120" y="38117"/>
                  <a:pt x="38788" y="83985"/>
                  <a:pt x="62462" y="94342"/>
                </a:cubicBezTo>
                <a:cubicBezTo>
                  <a:pt x="86136" y="104699"/>
                  <a:pt x="137922" y="100260"/>
                  <a:pt x="142361" y="85464"/>
                </a:cubicBezTo>
                <a:cubicBezTo>
                  <a:pt x="146800" y="70668"/>
                  <a:pt x="114248" y="20361"/>
                  <a:pt x="89095" y="5565"/>
                </a:cubicBezTo>
                <a:cubicBezTo>
                  <a:pt x="63942" y="-9231"/>
                  <a:pt x="4758" y="8525"/>
                  <a:pt x="319" y="2332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7EBA237-D663-4ABB-B166-1EC24744DBAA}"/>
              </a:ext>
            </a:extLst>
          </p:cNvPr>
          <p:cNvSpPr/>
          <p:nvPr userDrawn="1"/>
        </p:nvSpPr>
        <p:spPr>
          <a:xfrm rot="16410892">
            <a:off x="11493245" y="4037761"/>
            <a:ext cx="555120" cy="491141"/>
          </a:xfrm>
          <a:custGeom>
            <a:avLst/>
            <a:gdLst>
              <a:gd name="connsiteX0" fmla="*/ 195159 w 229074"/>
              <a:gd name="connsiteY0" fmla="*/ 89163 h 435772"/>
              <a:gd name="connsiteX1" fmla="*/ 53116 w 229074"/>
              <a:gd name="connsiteY1" fmla="*/ 386 h 435772"/>
              <a:gd name="connsiteX2" fmla="*/ 8728 w 229074"/>
              <a:gd name="connsiteY2" fmla="*/ 124674 h 435772"/>
              <a:gd name="connsiteX3" fmla="*/ 212914 w 229074"/>
              <a:gd name="connsiteY3" fmla="*/ 435392 h 435772"/>
              <a:gd name="connsiteX4" fmla="*/ 212914 w 229074"/>
              <a:gd name="connsiteY4" fmla="*/ 186818 h 435772"/>
              <a:gd name="connsiteX5" fmla="*/ 195159 w 229074"/>
              <a:gd name="connsiteY5" fmla="*/ 89163 h 43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74" h="435772">
                <a:moveTo>
                  <a:pt x="195159" y="89163"/>
                </a:moveTo>
                <a:cubicBezTo>
                  <a:pt x="168526" y="58091"/>
                  <a:pt x="84188" y="-5533"/>
                  <a:pt x="53116" y="386"/>
                </a:cubicBezTo>
                <a:cubicBezTo>
                  <a:pt x="22044" y="6305"/>
                  <a:pt x="-17905" y="52173"/>
                  <a:pt x="8728" y="124674"/>
                </a:cubicBezTo>
                <a:cubicBezTo>
                  <a:pt x="35361" y="197175"/>
                  <a:pt x="178883" y="425035"/>
                  <a:pt x="212914" y="435392"/>
                </a:cubicBezTo>
                <a:cubicBezTo>
                  <a:pt x="246945" y="445749"/>
                  <a:pt x="217353" y="241563"/>
                  <a:pt x="212914" y="186818"/>
                </a:cubicBezTo>
                <a:cubicBezTo>
                  <a:pt x="208475" y="132073"/>
                  <a:pt x="221792" y="120235"/>
                  <a:pt x="195159" y="891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44C01A2-ACB0-4274-AD22-1DCF38E55EA0}"/>
              </a:ext>
            </a:extLst>
          </p:cNvPr>
          <p:cNvSpPr/>
          <p:nvPr userDrawn="1"/>
        </p:nvSpPr>
        <p:spPr>
          <a:xfrm rot="18099656">
            <a:off x="11060986" y="3130996"/>
            <a:ext cx="240951" cy="256357"/>
          </a:xfrm>
          <a:custGeom>
            <a:avLst/>
            <a:gdLst>
              <a:gd name="connsiteX0" fmla="*/ 96273 w 147543"/>
              <a:gd name="connsiteY0" fmla="*/ 1149 h 116598"/>
              <a:gd name="connsiteX1" fmla="*/ 143898 w 147543"/>
              <a:gd name="connsiteY1" fmla="*/ 115449 h 116598"/>
              <a:gd name="connsiteX2" fmla="*/ 1023 w 147543"/>
              <a:gd name="connsiteY2" fmla="*/ 58299 h 116598"/>
              <a:gd name="connsiteX3" fmla="*/ 96273 w 147543"/>
              <a:gd name="connsiteY3" fmla="*/ 1149 h 11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543" h="116598">
                <a:moveTo>
                  <a:pt x="96273" y="1149"/>
                </a:moveTo>
                <a:cubicBezTo>
                  <a:pt x="120086" y="10674"/>
                  <a:pt x="159773" y="105924"/>
                  <a:pt x="143898" y="115449"/>
                </a:cubicBezTo>
                <a:cubicBezTo>
                  <a:pt x="128023" y="124974"/>
                  <a:pt x="12135" y="72587"/>
                  <a:pt x="1023" y="58299"/>
                </a:cubicBezTo>
                <a:cubicBezTo>
                  <a:pt x="-10090" y="44012"/>
                  <a:pt x="72460" y="-8376"/>
                  <a:pt x="96273" y="11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307A433-CAE7-4253-B287-919303FF14F1}"/>
              </a:ext>
            </a:extLst>
          </p:cNvPr>
          <p:cNvSpPr/>
          <p:nvPr userDrawn="1"/>
        </p:nvSpPr>
        <p:spPr>
          <a:xfrm rot="19920000">
            <a:off x="11140166" y="3457937"/>
            <a:ext cx="237801" cy="355320"/>
          </a:xfrm>
          <a:custGeom>
            <a:avLst/>
            <a:gdLst>
              <a:gd name="connsiteX0" fmla="*/ 187529 w 237801"/>
              <a:gd name="connsiteY0" fmla="*/ 21624 h 355320"/>
              <a:gd name="connsiteX1" fmla="*/ 35129 w 237801"/>
              <a:gd name="connsiteY1" fmla="*/ 12099 h 355320"/>
              <a:gd name="connsiteX2" fmla="*/ 6554 w 237801"/>
              <a:gd name="connsiteY2" fmla="*/ 126399 h 355320"/>
              <a:gd name="connsiteX3" fmla="*/ 130379 w 237801"/>
              <a:gd name="connsiteY3" fmla="*/ 354999 h 355320"/>
              <a:gd name="connsiteX4" fmla="*/ 235154 w 237801"/>
              <a:gd name="connsiteY4" fmla="*/ 174024 h 355320"/>
              <a:gd name="connsiteX5" fmla="*/ 187529 w 237801"/>
              <a:gd name="connsiteY5" fmla="*/ 21624 h 35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801" h="355320">
                <a:moveTo>
                  <a:pt x="187529" y="21624"/>
                </a:moveTo>
                <a:cubicBezTo>
                  <a:pt x="154191" y="-5364"/>
                  <a:pt x="65291" y="-5363"/>
                  <a:pt x="35129" y="12099"/>
                </a:cubicBezTo>
                <a:cubicBezTo>
                  <a:pt x="4967" y="29561"/>
                  <a:pt x="-9321" y="69249"/>
                  <a:pt x="6554" y="126399"/>
                </a:cubicBezTo>
                <a:cubicBezTo>
                  <a:pt x="22429" y="183549"/>
                  <a:pt x="92279" y="347062"/>
                  <a:pt x="130379" y="354999"/>
                </a:cubicBezTo>
                <a:cubicBezTo>
                  <a:pt x="168479" y="362936"/>
                  <a:pt x="224042" y="221649"/>
                  <a:pt x="235154" y="174024"/>
                </a:cubicBezTo>
                <a:cubicBezTo>
                  <a:pt x="246266" y="126399"/>
                  <a:pt x="220867" y="48612"/>
                  <a:pt x="187529" y="216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25BBB66-5231-4200-B5E0-2DB51B397CED}"/>
              </a:ext>
            </a:extLst>
          </p:cNvPr>
          <p:cNvSpPr/>
          <p:nvPr userDrawn="1"/>
        </p:nvSpPr>
        <p:spPr>
          <a:xfrm>
            <a:off x="11072915" y="3804735"/>
            <a:ext cx="488709" cy="304328"/>
          </a:xfrm>
          <a:custGeom>
            <a:avLst/>
            <a:gdLst>
              <a:gd name="connsiteX0" fmla="*/ 133379 w 488709"/>
              <a:gd name="connsiteY0" fmla="*/ 21166 h 304328"/>
              <a:gd name="connsiteX1" fmla="*/ 247679 w 488709"/>
              <a:gd name="connsiteY1" fmla="*/ 87841 h 304328"/>
              <a:gd name="connsiteX2" fmla="*/ 409604 w 488709"/>
              <a:gd name="connsiteY2" fmla="*/ 40216 h 304328"/>
              <a:gd name="connsiteX3" fmla="*/ 485804 w 488709"/>
              <a:gd name="connsiteY3" fmla="*/ 144991 h 304328"/>
              <a:gd name="connsiteX4" fmla="*/ 457229 w 488709"/>
              <a:gd name="connsiteY4" fmla="*/ 297391 h 304328"/>
              <a:gd name="connsiteX5" fmla="*/ 314354 w 488709"/>
              <a:gd name="connsiteY5" fmla="*/ 268816 h 304328"/>
              <a:gd name="connsiteX6" fmla="*/ 114329 w 488709"/>
              <a:gd name="connsiteY6" fmla="*/ 183091 h 304328"/>
              <a:gd name="connsiteX7" fmla="*/ 29 w 488709"/>
              <a:gd name="connsiteY7" fmla="*/ 11641 h 304328"/>
              <a:gd name="connsiteX8" fmla="*/ 133379 w 488709"/>
              <a:gd name="connsiteY8" fmla="*/ 21166 h 30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709" h="304328">
                <a:moveTo>
                  <a:pt x="133379" y="21166"/>
                </a:moveTo>
                <a:cubicBezTo>
                  <a:pt x="174654" y="33866"/>
                  <a:pt x="201642" y="84666"/>
                  <a:pt x="247679" y="87841"/>
                </a:cubicBezTo>
                <a:cubicBezTo>
                  <a:pt x="293716" y="91016"/>
                  <a:pt x="369917" y="30691"/>
                  <a:pt x="409604" y="40216"/>
                </a:cubicBezTo>
                <a:cubicBezTo>
                  <a:pt x="449292" y="49741"/>
                  <a:pt x="477867" y="102129"/>
                  <a:pt x="485804" y="144991"/>
                </a:cubicBezTo>
                <a:cubicBezTo>
                  <a:pt x="493741" y="187853"/>
                  <a:pt x="485804" y="276754"/>
                  <a:pt x="457229" y="297391"/>
                </a:cubicBezTo>
                <a:cubicBezTo>
                  <a:pt x="428654" y="318028"/>
                  <a:pt x="371504" y="287866"/>
                  <a:pt x="314354" y="268816"/>
                </a:cubicBezTo>
                <a:cubicBezTo>
                  <a:pt x="257204" y="249766"/>
                  <a:pt x="166716" y="225953"/>
                  <a:pt x="114329" y="183091"/>
                </a:cubicBezTo>
                <a:cubicBezTo>
                  <a:pt x="61942" y="140229"/>
                  <a:pt x="-1559" y="37041"/>
                  <a:pt x="29" y="11641"/>
                </a:cubicBezTo>
                <a:cubicBezTo>
                  <a:pt x="1616" y="-13759"/>
                  <a:pt x="92104" y="8466"/>
                  <a:pt x="133379" y="2116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986194E-F15A-4850-8475-28C35C8979A5}"/>
              </a:ext>
            </a:extLst>
          </p:cNvPr>
          <p:cNvSpPr/>
          <p:nvPr userDrawn="1"/>
        </p:nvSpPr>
        <p:spPr>
          <a:xfrm>
            <a:off x="11342256" y="4181845"/>
            <a:ext cx="105200" cy="109027"/>
          </a:xfrm>
          <a:custGeom>
            <a:avLst/>
            <a:gdLst>
              <a:gd name="connsiteX0" fmla="*/ 38387 w 105200"/>
              <a:gd name="connsiteY0" fmla="*/ 1423 h 109027"/>
              <a:gd name="connsiteX1" fmla="*/ 287 w 105200"/>
              <a:gd name="connsiteY1" fmla="*/ 87148 h 109027"/>
              <a:gd name="connsiteX2" fmla="*/ 57437 w 105200"/>
              <a:gd name="connsiteY2" fmla="*/ 106198 h 109027"/>
              <a:gd name="connsiteX3" fmla="*/ 105062 w 105200"/>
              <a:gd name="connsiteY3" fmla="*/ 39523 h 109027"/>
              <a:gd name="connsiteX4" fmla="*/ 38387 w 105200"/>
              <a:gd name="connsiteY4" fmla="*/ 1423 h 109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200" h="109027">
                <a:moveTo>
                  <a:pt x="38387" y="1423"/>
                </a:moveTo>
                <a:cubicBezTo>
                  <a:pt x="20925" y="9360"/>
                  <a:pt x="-2888" y="69686"/>
                  <a:pt x="287" y="87148"/>
                </a:cubicBezTo>
                <a:cubicBezTo>
                  <a:pt x="3462" y="104611"/>
                  <a:pt x="39975" y="114135"/>
                  <a:pt x="57437" y="106198"/>
                </a:cubicBezTo>
                <a:cubicBezTo>
                  <a:pt x="74899" y="98261"/>
                  <a:pt x="101887" y="58573"/>
                  <a:pt x="105062" y="39523"/>
                </a:cubicBezTo>
                <a:cubicBezTo>
                  <a:pt x="108237" y="20473"/>
                  <a:pt x="55849" y="-6514"/>
                  <a:pt x="38387" y="14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D3FF3D2-AB8B-4912-9DFC-552D452A5F4C}"/>
              </a:ext>
            </a:extLst>
          </p:cNvPr>
          <p:cNvSpPr/>
          <p:nvPr userDrawn="1"/>
        </p:nvSpPr>
        <p:spPr>
          <a:xfrm rot="21120000">
            <a:off x="11774035" y="3394078"/>
            <a:ext cx="462297" cy="571012"/>
          </a:xfrm>
          <a:custGeom>
            <a:avLst/>
            <a:gdLst>
              <a:gd name="connsiteX0" fmla="*/ 275918 w 356977"/>
              <a:gd name="connsiteY0" fmla="*/ 11607 h 464451"/>
              <a:gd name="connsiteX1" fmla="*/ 711 w 356977"/>
              <a:gd name="connsiteY1" fmla="*/ 224671 h 464451"/>
              <a:gd name="connsiteX2" fmla="*/ 196019 w 356977"/>
              <a:gd name="connsiteY2" fmla="*/ 464368 h 464451"/>
              <a:gd name="connsiteX3" fmla="*/ 187142 w 356977"/>
              <a:gd name="connsiteY3" fmla="*/ 251304 h 464451"/>
              <a:gd name="connsiteX4" fmla="*/ 267041 w 356977"/>
              <a:gd name="connsiteY4" fmla="*/ 198038 h 464451"/>
              <a:gd name="connsiteX5" fmla="*/ 355817 w 356977"/>
              <a:gd name="connsiteY5" fmla="*/ 47118 h 464451"/>
              <a:gd name="connsiteX6" fmla="*/ 275918 w 356977"/>
              <a:gd name="connsiteY6" fmla="*/ 11607 h 46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977" h="464451">
                <a:moveTo>
                  <a:pt x="275918" y="11607"/>
                </a:moveTo>
                <a:cubicBezTo>
                  <a:pt x="216734" y="41199"/>
                  <a:pt x="14028" y="149211"/>
                  <a:pt x="711" y="224671"/>
                </a:cubicBezTo>
                <a:cubicBezTo>
                  <a:pt x="-12606" y="300131"/>
                  <a:pt x="164947" y="459929"/>
                  <a:pt x="196019" y="464368"/>
                </a:cubicBezTo>
                <a:cubicBezTo>
                  <a:pt x="227091" y="468807"/>
                  <a:pt x="175305" y="295692"/>
                  <a:pt x="187142" y="251304"/>
                </a:cubicBezTo>
                <a:cubicBezTo>
                  <a:pt x="198979" y="206916"/>
                  <a:pt x="238929" y="232069"/>
                  <a:pt x="267041" y="198038"/>
                </a:cubicBezTo>
                <a:cubicBezTo>
                  <a:pt x="295153" y="164007"/>
                  <a:pt x="348419" y="79669"/>
                  <a:pt x="355817" y="47118"/>
                </a:cubicBezTo>
                <a:cubicBezTo>
                  <a:pt x="363215" y="14567"/>
                  <a:pt x="335102" y="-17985"/>
                  <a:pt x="275918" y="1160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9138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E9C5-ABC0-4A5E-9A9F-47A400A1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E1EAC-F933-4A2E-B214-0FE6698B3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EB30F-86A0-49CE-8C81-CEB9643E2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48E0A-5DCA-43B2-BD68-0BAE3B7B5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93353-AA24-4AAA-988A-DD50055F5D4C}" type="datetime1">
              <a:rPr lang="en-CA" smtClean="0"/>
              <a:t>2024-02-05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2BC8F-4790-4F7F-A200-3528A879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FB3E6-521A-4553-A601-319201BE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511614-50E4-4CE2-87D2-E5AAF9390BA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142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hape p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DE8A1-F117-4EEC-A51F-A76D6ACD2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2B19997-85E2-4E8F-9723-C600FDFB31F6}"/>
              </a:ext>
            </a:extLst>
          </p:cNvPr>
          <p:cNvSpPr/>
          <p:nvPr userDrawn="1"/>
        </p:nvSpPr>
        <p:spPr>
          <a:xfrm>
            <a:off x="665302" y="1136342"/>
            <a:ext cx="6214892" cy="4687273"/>
          </a:xfrm>
          <a:custGeom>
            <a:avLst/>
            <a:gdLst>
              <a:gd name="connsiteX0" fmla="*/ 1553847 w 5627046"/>
              <a:gd name="connsiteY0" fmla="*/ 2 h 4430776"/>
              <a:gd name="connsiteX1" fmla="*/ 3560469 w 5627046"/>
              <a:gd name="connsiteY1" fmla="*/ 506982 h 4430776"/>
              <a:gd name="connsiteX2" fmla="*/ 5327125 w 5627046"/>
              <a:gd name="connsiteY2" fmla="*/ 2335782 h 4430776"/>
              <a:gd name="connsiteX3" fmla="*/ 5202838 w 5627046"/>
              <a:gd name="connsiteY3" fmla="*/ 4351013 h 4430776"/>
              <a:gd name="connsiteX4" fmla="*/ 1216764 w 5627046"/>
              <a:gd name="connsiteY4" fmla="*/ 3711821 h 4430776"/>
              <a:gd name="connsiteX5" fmla="*/ 523 w 5627046"/>
              <a:gd name="connsiteY5" fmla="*/ 826578 h 4430776"/>
              <a:gd name="connsiteX6" fmla="*/ 1314418 w 5627046"/>
              <a:gd name="connsiteY6" fmla="*/ 9833 h 4430776"/>
              <a:gd name="connsiteX7" fmla="*/ 1553847 w 5627046"/>
              <a:gd name="connsiteY7" fmla="*/ 2 h 44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27046" h="4430776">
                <a:moveTo>
                  <a:pt x="1553847" y="2"/>
                </a:moveTo>
                <a:cubicBezTo>
                  <a:pt x="2148804" y="770"/>
                  <a:pt x="2975283" y="167781"/>
                  <a:pt x="3560469" y="506982"/>
                </a:cubicBezTo>
                <a:cubicBezTo>
                  <a:pt x="4229253" y="894640"/>
                  <a:pt x="5053397" y="1695110"/>
                  <a:pt x="5327125" y="2335782"/>
                </a:cubicBezTo>
                <a:cubicBezTo>
                  <a:pt x="5600853" y="2976454"/>
                  <a:pt x="5887898" y="4121673"/>
                  <a:pt x="5202838" y="4351013"/>
                </a:cubicBezTo>
                <a:cubicBezTo>
                  <a:pt x="4517778" y="4580353"/>
                  <a:pt x="2086776" y="4299227"/>
                  <a:pt x="1216764" y="3711821"/>
                </a:cubicBezTo>
                <a:cubicBezTo>
                  <a:pt x="346752" y="3124415"/>
                  <a:pt x="-15753" y="1443576"/>
                  <a:pt x="523" y="826578"/>
                </a:cubicBezTo>
                <a:cubicBezTo>
                  <a:pt x="16799" y="209580"/>
                  <a:pt x="721094" y="63099"/>
                  <a:pt x="1314418" y="9833"/>
                </a:cubicBezTo>
                <a:cubicBezTo>
                  <a:pt x="1388584" y="3175"/>
                  <a:pt x="1468853" y="-108"/>
                  <a:pt x="1553847" y="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8608069-D55B-49D6-AE8C-E5380323CF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3430" y="1091278"/>
            <a:ext cx="4305300" cy="4732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664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EFF2B-856B-4CA6-BD43-C3602F9CD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D2BA2B8-9FDF-470F-B6F8-7D9D85B58A78}"/>
              </a:ext>
            </a:extLst>
          </p:cNvPr>
          <p:cNvSpPr/>
          <p:nvPr userDrawn="1"/>
        </p:nvSpPr>
        <p:spPr>
          <a:xfrm>
            <a:off x="2182057" y="1159375"/>
            <a:ext cx="3713086" cy="2217630"/>
          </a:xfrm>
          <a:custGeom>
            <a:avLst/>
            <a:gdLst>
              <a:gd name="connsiteX0" fmla="*/ 423178 w 4057095"/>
              <a:gd name="connsiteY0" fmla="*/ 0 h 2539015"/>
              <a:gd name="connsiteX1" fmla="*/ 3633917 w 4057095"/>
              <a:gd name="connsiteY1" fmla="*/ 0 h 2539015"/>
              <a:gd name="connsiteX2" fmla="*/ 4057095 w 4057095"/>
              <a:gd name="connsiteY2" fmla="*/ 423178 h 2539015"/>
              <a:gd name="connsiteX3" fmla="*/ 4057095 w 4057095"/>
              <a:gd name="connsiteY3" fmla="*/ 2115837 h 2539015"/>
              <a:gd name="connsiteX4" fmla="*/ 3633917 w 4057095"/>
              <a:gd name="connsiteY4" fmla="*/ 2539015 h 2539015"/>
              <a:gd name="connsiteX5" fmla="*/ 423178 w 4057095"/>
              <a:gd name="connsiteY5" fmla="*/ 2539015 h 2539015"/>
              <a:gd name="connsiteX6" fmla="*/ 0 w 4057095"/>
              <a:gd name="connsiteY6" fmla="*/ 2115837 h 2539015"/>
              <a:gd name="connsiteX7" fmla="*/ 0 w 4057095"/>
              <a:gd name="connsiteY7" fmla="*/ 423178 h 2539015"/>
              <a:gd name="connsiteX8" fmla="*/ 423178 w 4057095"/>
              <a:gd name="connsiteY8" fmla="*/ 0 h 253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7095" h="2539015">
                <a:moveTo>
                  <a:pt x="423178" y="0"/>
                </a:moveTo>
                <a:lnTo>
                  <a:pt x="3633917" y="0"/>
                </a:lnTo>
                <a:cubicBezTo>
                  <a:pt x="3867632" y="0"/>
                  <a:pt x="4057095" y="189463"/>
                  <a:pt x="4057095" y="423178"/>
                </a:cubicBezTo>
                <a:lnTo>
                  <a:pt x="4057095" y="2115837"/>
                </a:lnTo>
                <a:cubicBezTo>
                  <a:pt x="4057095" y="2349552"/>
                  <a:pt x="3867632" y="2539015"/>
                  <a:pt x="3633917" y="2539015"/>
                </a:cubicBezTo>
                <a:lnTo>
                  <a:pt x="423178" y="2539015"/>
                </a:lnTo>
                <a:cubicBezTo>
                  <a:pt x="189463" y="2539015"/>
                  <a:pt x="0" y="2349552"/>
                  <a:pt x="0" y="2115837"/>
                </a:cubicBezTo>
                <a:lnTo>
                  <a:pt x="0" y="423178"/>
                </a:lnTo>
                <a:cubicBezTo>
                  <a:pt x="0" y="189463"/>
                  <a:pt x="189463" y="0"/>
                  <a:pt x="42317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4CB603-A314-4A58-BBED-289ACFF18283}"/>
              </a:ext>
            </a:extLst>
          </p:cNvPr>
          <p:cNvSpPr/>
          <p:nvPr userDrawn="1"/>
        </p:nvSpPr>
        <p:spPr>
          <a:xfrm>
            <a:off x="6296857" y="1133477"/>
            <a:ext cx="3713085" cy="2243527"/>
          </a:xfrm>
          <a:custGeom>
            <a:avLst/>
            <a:gdLst>
              <a:gd name="connsiteX0" fmla="*/ 423178 w 4057095"/>
              <a:gd name="connsiteY0" fmla="*/ 0 h 2539015"/>
              <a:gd name="connsiteX1" fmla="*/ 3633917 w 4057095"/>
              <a:gd name="connsiteY1" fmla="*/ 0 h 2539015"/>
              <a:gd name="connsiteX2" fmla="*/ 4057095 w 4057095"/>
              <a:gd name="connsiteY2" fmla="*/ 423178 h 2539015"/>
              <a:gd name="connsiteX3" fmla="*/ 4057095 w 4057095"/>
              <a:gd name="connsiteY3" fmla="*/ 2115837 h 2539015"/>
              <a:gd name="connsiteX4" fmla="*/ 3633917 w 4057095"/>
              <a:gd name="connsiteY4" fmla="*/ 2539015 h 2539015"/>
              <a:gd name="connsiteX5" fmla="*/ 423178 w 4057095"/>
              <a:gd name="connsiteY5" fmla="*/ 2539015 h 2539015"/>
              <a:gd name="connsiteX6" fmla="*/ 0 w 4057095"/>
              <a:gd name="connsiteY6" fmla="*/ 2115837 h 2539015"/>
              <a:gd name="connsiteX7" fmla="*/ 0 w 4057095"/>
              <a:gd name="connsiteY7" fmla="*/ 423178 h 2539015"/>
              <a:gd name="connsiteX8" fmla="*/ 423178 w 4057095"/>
              <a:gd name="connsiteY8" fmla="*/ 0 h 253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7095" h="2539015">
                <a:moveTo>
                  <a:pt x="423178" y="0"/>
                </a:moveTo>
                <a:lnTo>
                  <a:pt x="3633917" y="0"/>
                </a:lnTo>
                <a:cubicBezTo>
                  <a:pt x="3867632" y="0"/>
                  <a:pt x="4057095" y="189463"/>
                  <a:pt x="4057095" y="423178"/>
                </a:cubicBezTo>
                <a:lnTo>
                  <a:pt x="4057095" y="2115837"/>
                </a:lnTo>
                <a:cubicBezTo>
                  <a:pt x="4057095" y="2349552"/>
                  <a:pt x="3867632" y="2539015"/>
                  <a:pt x="3633917" y="2539015"/>
                </a:cubicBezTo>
                <a:lnTo>
                  <a:pt x="423178" y="2539015"/>
                </a:lnTo>
                <a:cubicBezTo>
                  <a:pt x="189463" y="2539015"/>
                  <a:pt x="0" y="2349552"/>
                  <a:pt x="0" y="2115837"/>
                </a:cubicBezTo>
                <a:lnTo>
                  <a:pt x="0" y="423178"/>
                </a:lnTo>
                <a:cubicBezTo>
                  <a:pt x="0" y="189463"/>
                  <a:pt x="189463" y="0"/>
                  <a:pt x="42317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8E0CBA-3338-4FC6-905D-1258201BECC6}"/>
              </a:ext>
            </a:extLst>
          </p:cNvPr>
          <p:cNvSpPr/>
          <p:nvPr userDrawn="1"/>
        </p:nvSpPr>
        <p:spPr>
          <a:xfrm>
            <a:off x="248574" y="3692919"/>
            <a:ext cx="3713086" cy="2217630"/>
          </a:xfrm>
          <a:custGeom>
            <a:avLst/>
            <a:gdLst>
              <a:gd name="connsiteX0" fmla="*/ 423178 w 4057095"/>
              <a:gd name="connsiteY0" fmla="*/ 0 h 2539015"/>
              <a:gd name="connsiteX1" fmla="*/ 3633917 w 4057095"/>
              <a:gd name="connsiteY1" fmla="*/ 0 h 2539015"/>
              <a:gd name="connsiteX2" fmla="*/ 4057095 w 4057095"/>
              <a:gd name="connsiteY2" fmla="*/ 423178 h 2539015"/>
              <a:gd name="connsiteX3" fmla="*/ 4057095 w 4057095"/>
              <a:gd name="connsiteY3" fmla="*/ 2115837 h 2539015"/>
              <a:gd name="connsiteX4" fmla="*/ 3633917 w 4057095"/>
              <a:gd name="connsiteY4" fmla="*/ 2539015 h 2539015"/>
              <a:gd name="connsiteX5" fmla="*/ 423178 w 4057095"/>
              <a:gd name="connsiteY5" fmla="*/ 2539015 h 2539015"/>
              <a:gd name="connsiteX6" fmla="*/ 0 w 4057095"/>
              <a:gd name="connsiteY6" fmla="*/ 2115837 h 2539015"/>
              <a:gd name="connsiteX7" fmla="*/ 0 w 4057095"/>
              <a:gd name="connsiteY7" fmla="*/ 423178 h 2539015"/>
              <a:gd name="connsiteX8" fmla="*/ 423178 w 4057095"/>
              <a:gd name="connsiteY8" fmla="*/ 0 h 253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7095" h="2539015">
                <a:moveTo>
                  <a:pt x="423178" y="0"/>
                </a:moveTo>
                <a:lnTo>
                  <a:pt x="3633917" y="0"/>
                </a:lnTo>
                <a:cubicBezTo>
                  <a:pt x="3867632" y="0"/>
                  <a:pt x="4057095" y="189463"/>
                  <a:pt x="4057095" y="423178"/>
                </a:cubicBezTo>
                <a:lnTo>
                  <a:pt x="4057095" y="2115837"/>
                </a:lnTo>
                <a:cubicBezTo>
                  <a:pt x="4057095" y="2349552"/>
                  <a:pt x="3867632" y="2539015"/>
                  <a:pt x="3633917" y="2539015"/>
                </a:cubicBezTo>
                <a:lnTo>
                  <a:pt x="423178" y="2539015"/>
                </a:lnTo>
                <a:cubicBezTo>
                  <a:pt x="189463" y="2539015"/>
                  <a:pt x="0" y="2349552"/>
                  <a:pt x="0" y="2115837"/>
                </a:cubicBezTo>
                <a:lnTo>
                  <a:pt x="0" y="423178"/>
                </a:lnTo>
                <a:cubicBezTo>
                  <a:pt x="0" y="189463"/>
                  <a:pt x="189463" y="0"/>
                  <a:pt x="42317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F667EE7-99AE-4B49-B0F9-EAFC15DBE9CF}"/>
              </a:ext>
            </a:extLst>
          </p:cNvPr>
          <p:cNvSpPr/>
          <p:nvPr userDrawn="1"/>
        </p:nvSpPr>
        <p:spPr>
          <a:xfrm>
            <a:off x="4239457" y="3718817"/>
            <a:ext cx="3713086" cy="2217630"/>
          </a:xfrm>
          <a:custGeom>
            <a:avLst/>
            <a:gdLst>
              <a:gd name="connsiteX0" fmla="*/ 423178 w 4057095"/>
              <a:gd name="connsiteY0" fmla="*/ 0 h 2539015"/>
              <a:gd name="connsiteX1" fmla="*/ 3633917 w 4057095"/>
              <a:gd name="connsiteY1" fmla="*/ 0 h 2539015"/>
              <a:gd name="connsiteX2" fmla="*/ 4057095 w 4057095"/>
              <a:gd name="connsiteY2" fmla="*/ 423178 h 2539015"/>
              <a:gd name="connsiteX3" fmla="*/ 4057095 w 4057095"/>
              <a:gd name="connsiteY3" fmla="*/ 2115837 h 2539015"/>
              <a:gd name="connsiteX4" fmla="*/ 3633917 w 4057095"/>
              <a:gd name="connsiteY4" fmla="*/ 2539015 h 2539015"/>
              <a:gd name="connsiteX5" fmla="*/ 423178 w 4057095"/>
              <a:gd name="connsiteY5" fmla="*/ 2539015 h 2539015"/>
              <a:gd name="connsiteX6" fmla="*/ 0 w 4057095"/>
              <a:gd name="connsiteY6" fmla="*/ 2115837 h 2539015"/>
              <a:gd name="connsiteX7" fmla="*/ 0 w 4057095"/>
              <a:gd name="connsiteY7" fmla="*/ 423178 h 2539015"/>
              <a:gd name="connsiteX8" fmla="*/ 423178 w 4057095"/>
              <a:gd name="connsiteY8" fmla="*/ 0 h 253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7095" h="2539015">
                <a:moveTo>
                  <a:pt x="423178" y="0"/>
                </a:moveTo>
                <a:lnTo>
                  <a:pt x="3633917" y="0"/>
                </a:lnTo>
                <a:cubicBezTo>
                  <a:pt x="3867632" y="0"/>
                  <a:pt x="4057095" y="189463"/>
                  <a:pt x="4057095" y="423178"/>
                </a:cubicBezTo>
                <a:lnTo>
                  <a:pt x="4057095" y="2115837"/>
                </a:lnTo>
                <a:cubicBezTo>
                  <a:pt x="4057095" y="2349552"/>
                  <a:pt x="3867632" y="2539015"/>
                  <a:pt x="3633917" y="2539015"/>
                </a:cubicBezTo>
                <a:lnTo>
                  <a:pt x="423178" y="2539015"/>
                </a:lnTo>
                <a:cubicBezTo>
                  <a:pt x="189463" y="2539015"/>
                  <a:pt x="0" y="2349552"/>
                  <a:pt x="0" y="2115837"/>
                </a:cubicBezTo>
                <a:lnTo>
                  <a:pt x="0" y="423178"/>
                </a:lnTo>
                <a:cubicBezTo>
                  <a:pt x="0" y="189463"/>
                  <a:pt x="189463" y="0"/>
                  <a:pt x="42317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5046CE6-441F-4505-A91D-E42EF558625D}"/>
              </a:ext>
            </a:extLst>
          </p:cNvPr>
          <p:cNvSpPr/>
          <p:nvPr userDrawn="1"/>
        </p:nvSpPr>
        <p:spPr>
          <a:xfrm>
            <a:off x="8235149" y="3692919"/>
            <a:ext cx="3713085" cy="2243527"/>
          </a:xfrm>
          <a:custGeom>
            <a:avLst/>
            <a:gdLst>
              <a:gd name="connsiteX0" fmla="*/ 423178 w 4057095"/>
              <a:gd name="connsiteY0" fmla="*/ 0 h 2539015"/>
              <a:gd name="connsiteX1" fmla="*/ 3633917 w 4057095"/>
              <a:gd name="connsiteY1" fmla="*/ 0 h 2539015"/>
              <a:gd name="connsiteX2" fmla="*/ 4057095 w 4057095"/>
              <a:gd name="connsiteY2" fmla="*/ 423178 h 2539015"/>
              <a:gd name="connsiteX3" fmla="*/ 4057095 w 4057095"/>
              <a:gd name="connsiteY3" fmla="*/ 2115837 h 2539015"/>
              <a:gd name="connsiteX4" fmla="*/ 3633917 w 4057095"/>
              <a:gd name="connsiteY4" fmla="*/ 2539015 h 2539015"/>
              <a:gd name="connsiteX5" fmla="*/ 423178 w 4057095"/>
              <a:gd name="connsiteY5" fmla="*/ 2539015 h 2539015"/>
              <a:gd name="connsiteX6" fmla="*/ 0 w 4057095"/>
              <a:gd name="connsiteY6" fmla="*/ 2115837 h 2539015"/>
              <a:gd name="connsiteX7" fmla="*/ 0 w 4057095"/>
              <a:gd name="connsiteY7" fmla="*/ 423178 h 2539015"/>
              <a:gd name="connsiteX8" fmla="*/ 423178 w 4057095"/>
              <a:gd name="connsiteY8" fmla="*/ 0 h 253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7095" h="2539015">
                <a:moveTo>
                  <a:pt x="423178" y="0"/>
                </a:moveTo>
                <a:lnTo>
                  <a:pt x="3633917" y="0"/>
                </a:lnTo>
                <a:cubicBezTo>
                  <a:pt x="3867632" y="0"/>
                  <a:pt x="4057095" y="189463"/>
                  <a:pt x="4057095" y="423178"/>
                </a:cubicBezTo>
                <a:lnTo>
                  <a:pt x="4057095" y="2115837"/>
                </a:lnTo>
                <a:cubicBezTo>
                  <a:pt x="4057095" y="2349552"/>
                  <a:pt x="3867632" y="2539015"/>
                  <a:pt x="3633917" y="2539015"/>
                </a:cubicBezTo>
                <a:lnTo>
                  <a:pt x="423178" y="2539015"/>
                </a:lnTo>
                <a:cubicBezTo>
                  <a:pt x="189463" y="2539015"/>
                  <a:pt x="0" y="2349552"/>
                  <a:pt x="0" y="2115837"/>
                </a:cubicBezTo>
                <a:lnTo>
                  <a:pt x="0" y="423178"/>
                </a:lnTo>
                <a:cubicBezTo>
                  <a:pt x="0" y="189463"/>
                  <a:pt x="189463" y="0"/>
                  <a:pt x="42317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2779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C210D-5CE2-49BB-94B1-145059520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5D48BA-E441-4ACC-B6F1-3CBFDE434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233A26-4611-4D0D-9892-F3A8D8DE18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86375"/>
            <a:ext cx="17621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6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8301-C704-4394-B724-17B0AC1C4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9D5F2-A1B0-4BA0-843F-6C95947B7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8BB2E7-0531-45DE-AE75-5459B4B76D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86375"/>
            <a:ext cx="17621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68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8285C-27C2-46ED-8EAF-B20812389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4000"/>
          </a:blip>
          <a:srcRect t="18632" b="86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3E2EF13B-C0FB-4471-B4A3-94FE1A91BB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38" y="4325935"/>
            <a:ext cx="4750332" cy="36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8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9EF12-5B11-49A1-8C6D-6DC34840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AFC5E-C68A-48A5-A4BD-51CD78C20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7130" y="1489026"/>
            <a:ext cx="5181600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1CCFC-27B0-47D9-B5A8-F36EF95C2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38B35C-ABCC-4BB9-B4CE-EDAAC83632BA}" type="datetime1">
              <a:rPr lang="en-CA" smtClean="0"/>
              <a:t>2024-02-05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054E3-DD4E-4748-97F7-A46CA12D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15D04-4E47-4A82-8916-55D548B2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511614-50E4-4CE2-87D2-E5AAF9390BA9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115570-EC6D-4F72-A8E4-5B44CF541A26}"/>
              </a:ext>
            </a:extLst>
          </p:cNvPr>
          <p:cNvSpPr/>
          <p:nvPr userDrawn="1"/>
        </p:nvSpPr>
        <p:spPr>
          <a:xfrm>
            <a:off x="343270" y="1152427"/>
            <a:ext cx="5538453" cy="5024536"/>
          </a:xfrm>
          <a:custGeom>
            <a:avLst/>
            <a:gdLst>
              <a:gd name="connsiteX0" fmla="*/ 1044124 w 4748607"/>
              <a:gd name="connsiteY0" fmla="*/ 1037897 h 4776624"/>
              <a:gd name="connsiteX1" fmla="*/ 49825 w 4748607"/>
              <a:gd name="connsiteY1" fmla="*/ 3390480 h 4776624"/>
              <a:gd name="connsiteX2" fmla="*/ 2686493 w 4748607"/>
              <a:gd name="connsiteY2" fmla="*/ 4775396 h 4776624"/>
              <a:gd name="connsiteX3" fmla="*/ 4746112 w 4748607"/>
              <a:gd name="connsiteY3" fmla="*/ 3603544 h 4776624"/>
              <a:gd name="connsiteX4" fmla="*/ 3085988 w 4748607"/>
              <a:gd name="connsiteY4" fmla="*/ 1987808 h 4776624"/>
              <a:gd name="connsiteX5" fmla="*/ 2091689 w 4748607"/>
              <a:gd name="connsiteY5" fmla="*/ 25843 h 4776624"/>
              <a:gd name="connsiteX6" fmla="*/ 1044124 w 4748607"/>
              <a:gd name="connsiteY6" fmla="*/ 1037897 h 47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48607" h="4776624">
                <a:moveTo>
                  <a:pt x="1044124" y="1037897"/>
                </a:moveTo>
                <a:cubicBezTo>
                  <a:pt x="703813" y="1598670"/>
                  <a:pt x="-223903" y="2767564"/>
                  <a:pt x="49825" y="3390480"/>
                </a:cubicBezTo>
                <a:cubicBezTo>
                  <a:pt x="323553" y="4013396"/>
                  <a:pt x="1903779" y="4739885"/>
                  <a:pt x="2686493" y="4775396"/>
                </a:cubicBezTo>
                <a:cubicBezTo>
                  <a:pt x="3469207" y="4810907"/>
                  <a:pt x="4679530" y="4068142"/>
                  <a:pt x="4746112" y="3603544"/>
                </a:cubicBezTo>
                <a:cubicBezTo>
                  <a:pt x="4812694" y="3138946"/>
                  <a:pt x="3528392" y="2584091"/>
                  <a:pt x="3085988" y="1987808"/>
                </a:cubicBezTo>
                <a:cubicBezTo>
                  <a:pt x="2643584" y="1391525"/>
                  <a:pt x="2433479" y="185641"/>
                  <a:pt x="2091689" y="25843"/>
                </a:cubicBezTo>
                <a:cubicBezTo>
                  <a:pt x="1749899" y="-133955"/>
                  <a:pt x="1384435" y="477124"/>
                  <a:pt x="1044124" y="103789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1058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50C72-C7AB-4EA6-AB87-534839FA8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050" y="365070"/>
            <a:ext cx="5894550" cy="1025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265FF-4396-44D7-BCD8-5086155D7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6175" y="2057400"/>
            <a:ext cx="589455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BEADC76-9021-4BFA-B79F-3A728EE11B61}"/>
              </a:ext>
            </a:extLst>
          </p:cNvPr>
          <p:cNvSpPr/>
          <p:nvPr userDrawn="1"/>
        </p:nvSpPr>
        <p:spPr>
          <a:xfrm rot="11415528">
            <a:off x="6908480" y="149328"/>
            <a:ext cx="4951076" cy="6559345"/>
          </a:xfrm>
          <a:custGeom>
            <a:avLst/>
            <a:gdLst>
              <a:gd name="connsiteX0" fmla="*/ 1044124 w 4748607"/>
              <a:gd name="connsiteY0" fmla="*/ 1037897 h 4776624"/>
              <a:gd name="connsiteX1" fmla="*/ 49825 w 4748607"/>
              <a:gd name="connsiteY1" fmla="*/ 3390480 h 4776624"/>
              <a:gd name="connsiteX2" fmla="*/ 2686493 w 4748607"/>
              <a:gd name="connsiteY2" fmla="*/ 4775396 h 4776624"/>
              <a:gd name="connsiteX3" fmla="*/ 4746112 w 4748607"/>
              <a:gd name="connsiteY3" fmla="*/ 3603544 h 4776624"/>
              <a:gd name="connsiteX4" fmla="*/ 3085988 w 4748607"/>
              <a:gd name="connsiteY4" fmla="*/ 1987808 h 4776624"/>
              <a:gd name="connsiteX5" fmla="*/ 2091689 w 4748607"/>
              <a:gd name="connsiteY5" fmla="*/ 25843 h 4776624"/>
              <a:gd name="connsiteX6" fmla="*/ 1044124 w 4748607"/>
              <a:gd name="connsiteY6" fmla="*/ 1037897 h 47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48607" h="4776624">
                <a:moveTo>
                  <a:pt x="1044124" y="1037897"/>
                </a:moveTo>
                <a:cubicBezTo>
                  <a:pt x="703813" y="1598670"/>
                  <a:pt x="-223903" y="2767564"/>
                  <a:pt x="49825" y="3390480"/>
                </a:cubicBezTo>
                <a:cubicBezTo>
                  <a:pt x="323553" y="4013396"/>
                  <a:pt x="1903779" y="4739885"/>
                  <a:pt x="2686493" y="4775396"/>
                </a:cubicBezTo>
                <a:cubicBezTo>
                  <a:pt x="3469207" y="4810907"/>
                  <a:pt x="4679530" y="4068142"/>
                  <a:pt x="4746112" y="3603544"/>
                </a:cubicBezTo>
                <a:cubicBezTo>
                  <a:pt x="4812694" y="3138946"/>
                  <a:pt x="3528392" y="2584091"/>
                  <a:pt x="3085988" y="1987808"/>
                </a:cubicBezTo>
                <a:cubicBezTo>
                  <a:pt x="2643584" y="1391525"/>
                  <a:pt x="2433479" y="185641"/>
                  <a:pt x="2091689" y="25843"/>
                </a:cubicBezTo>
                <a:cubicBezTo>
                  <a:pt x="1749899" y="-133955"/>
                  <a:pt x="1384435" y="477124"/>
                  <a:pt x="1044124" y="103789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A04800-4D24-4769-892A-7696E16E2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063" y="5170488"/>
            <a:ext cx="1762125" cy="15716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8C0762-1077-4022-A491-BB209C6E8F43}"/>
              </a:ext>
            </a:extLst>
          </p:cNvPr>
          <p:cNvSpPr/>
          <p:nvPr userDrawn="1"/>
        </p:nvSpPr>
        <p:spPr>
          <a:xfrm>
            <a:off x="1206175" y="337492"/>
            <a:ext cx="5894550" cy="10477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553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50C72-C7AB-4EA6-AB87-534839FA8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385" y="365070"/>
            <a:ext cx="5894550" cy="1025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265FF-4396-44D7-BCD8-5086155D7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8385" y="2057400"/>
            <a:ext cx="589455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BEADC76-9021-4BFA-B79F-3A728EE11B61}"/>
              </a:ext>
            </a:extLst>
          </p:cNvPr>
          <p:cNvSpPr/>
          <p:nvPr userDrawn="1"/>
        </p:nvSpPr>
        <p:spPr>
          <a:xfrm rot="10200000" flipH="1">
            <a:off x="374488" y="149328"/>
            <a:ext cx="4951076" cy="6559345"/>
          </a:xfrm>
          <a:custGeom>
            <a:avLst/>
            <a:gdLst>
              <a:gd name="connsiteX0" fmla="*/ 1044124 w 4748607"/>
              <a:gd name="connsiteY0" fmla="*/ 1037897 h 4776624"/>
              <a:gd name="connsiteX1" fmla="*/ 49825 w 4748607"/>
              <a:gd name="connsiteY1" fmla="*/ 3390480 h 4776624"/>
              <a:gd name="connsiteX2" fmla="*/ 2686493 w 4748607"/>
              <a:gd name="connsiteY2" fmla="*/ 4775396 h 4776624"/>
              <a:gd name="connsiteX3" fmla="*/ 4746112 w 4748607"/>
              <a:gd name="connsiteY3" fmla="*/ 3603544 h 4776624"/>
              <a:gd name="connsiteX4" fmla="*/ 3085988 w 4748607"/>
              <a:gd name="connsiteY4" fmla="*/ 1987808 h 4776624"/>
              <a:gd name="connsiteX5" fmla="*/ 2091689 w 4748607"/>
              <a:gd name="connsiteY5" fmla="*/ 25843 h 4776624"/>
              <a:gd name="connsiteX6" fmla="*/ 1044124 w 4748607"/>
              <a:gd name="connsiteY6" fmla="*/ 1037897 h 47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48607" h="4776624">
                <a:moveTo>
                  <a:pt x="1044124" y="1037897"/>
                </a:moveTo>
                <a:cubicBezTo>
                  <a:pt x="703813" y="1598670"/>
                  <a:pt x="-223903" y="2767564"/>
                  <a:pt x="49825" y="3390480"/>
                </a:cubicBezTo>
                <a:cubicBezTo>
                  <a:pt x="323553" y="4013396"/>
                  <a:pt x="1903779" y="4739885"/>
                  <a:pt x="2686493" y="4775396"/>
                </a:cubicBezTo>
                <a:cubicBezTo>
                  <a:pt x="3469207" y="4810907"/>
                  <a:pt x="4679530" y="4068142"/>
                  <a:pt x="4746112" y="3603544"/>
                </a:cubicBezTo>
                <a:cubicBezTo>
                  <a:pt x="4812694" y="3138946"/>
                  <a:pt x="3528392" y="2584091"/>
                  <a:pt x="3085988" y="1987808"/>
                </a:cubicBezTo>
                <a:cubicBezTo>
                  <a:pt x="2643584" y="1391525"/>
                  <a:pt x="2433479" y="185641"/>
                  <a:pt x="2091689" y="25843"/>
                </a:cubicBezTo>
                <a:cubicBezTo>
                  <a:pt x="1749899" y="-133955"/>
                  <a:pt x="1384435" y="477124"/>
                  <a:pt x="1044124" y="1037897"/>
                </a:cubicBezTo>
                <a:close/>
              </a:path>
            </a:pathLst>
          </a:custGeom>
          <a:noFill/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A04800-4D24-4769-892A-7696E16E2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310813" y="5170488"/>
            <a:ext cx="1762125" cy="15716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8C0762-1077-4022-A491-BB209C6E8F43}"/>
              </a:ext>
            </a:extLst>
          </p:cNvPr>
          <p:cNvSpPr/>
          <p:nvPr userDrawn="1"/>
        </p:nvSpPr>
        <p:spPr>
          <a:xfrm>
            <a:off x="5618385" y="365070"/>
            <a:ext cx="5894550" cy="10477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8250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B18949-97D4-492F-98E1-E1933776D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70" y="225302"/>
            <a:ext cx="11505460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A643-BB14-47CE-9290-F2C3CD50D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270" y="1097656"/>
            <a:ext cx="115054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0340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OCOGOOSE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COCOGOOSE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COCOGOOSE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2"/>
          </a:solidFill>
          <a:latin typeface="COCOGOOSE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2"/>
          </a:solidFill>
          <a:latin typeface="COCOGOOSE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COCOGOOSE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>
          <p15:clr>
            <a:srgbClr val="F26B43"/>
          </p15:clr>
        </p15:guide>
        <p15:guide id="2" pos="7605">
          <p15:clr>
            <a:srgbClr val="F26B43"/>
          </p15:clr>
        </p15:guide>
        <p15:guide id="3" orient="horz" pos="4247">
          <p15:clr>
            <a:srgbClr val="F26B43"/>
          </p15:clr>
        </p15:guide>
        <p15:guide id="4" pos="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eepikaa.Gupta@grey.ca" TargetMode="External"/><Relationship Id="rId2" Type="http://schemas.openxmlformats.org/officeDocument/2006/relationships/hyperlink" Target="http://www.greybrucelip.ca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_dg86g-QlM0?si=IPS68TWjOEh1ddCU" TargetMode="External"/><Relationship Id="rId3" Type="http://schemas.openxmlformats.org/officeDocument/2006/relationships/image" Target="../media/image7.jpeg"/><Relationship Id="rId7" Type="http://schemas.openxmlformats.org/officeDocument/2006/relationships/hyperlink" Target="https://youtu.be/nQ9l7y4UuxY?si=poNnzJPm-fTENrUd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KCgIRGKAbfc?si=mqF3Vd8u3v_JNaBo" TargetMode="External"/><Relationship Id="rId5" Type="http://schemas.openxmlformats.org/officeDocument/2006/relationships/hyperlink" Target="https://youtu.be/hRiWgx4sHGg?si=M3r2SyRUSrgBBFB6" TargetMode="External"/><Relationship Id="rId4" Type="http://schemas.openxmlformats.org/officeDocument/2006/relationships/hyperlink" Target="https://youtu.be/83rYV5SDqzY?si=VG9Ema8lsdz0FuIk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0257F-DFA3-4F25-B683-3D18B29F4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703" y="1970201"/>
            <a:ext cx="10336594" cy="1458799"/>
          </a:xfrm>
        </p:spPr>
        <p:txBody>
          <a:bodyPr>
            <a:normAutofit/>
          </a:bodyPr>
          <a:lstStyle/>
          <a:p>
            <a:br>
              <a:rPr lang="en-US" sz="4000" dirty="0"/>
            </a:br>
            <a:r>
              <a:rPr lang="en-US" sz="5300" dirty="0"/>
              <a:t>Advancing</a:t>
            </a:r>
            <a:r>
              <a:rPr lang="en-US" sz="4900" dirty="0"/>
              <a:t> Inclusion Beyond Awareness </a:t>
            </a:r>
            <a:endParaRPr lang="en-CA" sz="49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79C8E1-D62B-DD86-B440-DB845D191B74}"/>
              </a:ext>
            </a:extLst>
          </p:cNvPr>
          <p:cNvSpPr txBox="1"/>
          <p:nvPr/>
        </p:nvSpPr>
        <p:spPr>
          <a:xfrm rot="10800000" flipV="1">
            <a:off x="1225483" y="5967599"/>
            <a:ext cx="10336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Empowering Rural Ontario: Fostering Diversity, Equity and Inclusion for Sustainable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1221541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136B746-C42F-11E3-38DA-D329E0113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900000"/>
            <a:ext cx="2160432" cy="707886"/>
          </a:xfrm>
        </p:spPr>
        <p:txBody>
          <a:bodyPr>
            <a:noAutofit/>
          </a:bodyPr>
          <a:lstStyle/>
          <a:p>
            <a:r>
              <a:rPr lang="en-US" sz="4000" dirty="0"/>
              <a:t>Feedback</a:t>
            </a:r>
            <a:endParaRPr lang="en-CA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DAFF2-C785-3B37-DF50-45B0313056EB}"/>
              </a:ext>
            </a:extLst>
          </p:cNvPr>
          <p:cNvSpPr txBox="1"/>
          <p:nvPr/>
        </p:nvSpPr>
        <p:spPr>
          <a:xfrm>
            <a:off x="767106" y="1607886"/>
            <a:ext cx="1065778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2"/>
                </a:solidFill>
              </a:rPr>
              <a:t>“I will continue to learn and bring this education and discussion to the leaders and team members in my organization.”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12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“Have a better understanding of some of the challenges people may be facing and find ways to make them feel included and a part of the community.”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12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“I enjoyed hearing about different experiences. It helps us see our communities through a different lens.”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“If privilege = power. How can I use this "power" to make </a:t>
            </a:r>
            <a:r>
              <a:rPr lang="en-US" sz="2400">
                <a:solidFill>
                  <a:schemeClr val="tx2"/>
                </a:solidFill>
              </a:rPr>
              <a:t>a difference.”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“How I go about making personal changes to be more inclusive.”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C68EC-730A-ABD2-7450-C1AB1E840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60000" y="6120000"/>
            <a:ext cx="574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Grey Bruce Train the Trainer: Building Capacity  from Within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61022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F53C9-B9E8-AE97-4B18-F923BB1EF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900000"/>
            <a:ext cx="3108766" cy="727298"/>
          </a:xfrm>
        </p:spPr>
        <p:txBody>
          <a:bodyPr>
            <a:noAutofit/>
          </a:bodyPr>
          <a:lstStyle/>
          <a:p>
            <a:r>
              <a:rPr lang="en-US" sz="4000" dirty="0"/>
              <a:t>Best Practices</a:t>
            </a:r>
            <a:endParaRPr lang="en-C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B29FC-0BF1-3B53-D3E1-C16FA1AD9DD1}"/>
              </a:ext>
            </a:extLst>
          </p:cNvPr>
          <p:cNvSpPr txBox="1"/>
          <p:nvPr/>
        </p:nvSpPr>
        <p:spPr>
          <a:xfrm>
            <a:off x="1080000" y="1620000"/>
            <a:ext cx="499347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2"/>
                </a:solidFill>
              </a:rPr>
              <a:t>Facilitators’ diverse cultural backgrounds and lived experiences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sz="12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2"/>
                </a:solidFill>
              </a:rPr>
              <a:t>Co-creation of curriculum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sz="12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2"/>
                </a:solidFill>
              </a:rPr>
              <a:t>Started with virtual delivery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02C037-95E2-971A-49D0-ECDF35D4E69F}"/>
              </a:ext>
            </a:extLst>
          </p:cNvPr>
          <p:cNvSpPr txBox="1">
            <a:spLocks/>
          </p:cNvSpPr>
          <p:nvPr/>
        </p:nvSpPr>
        <p:spPr>
          <a:xfrm>
            <a:off x="6335796" y="892702"/>
            <a:ext cx="2446292" cy="727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OCOGOOSE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Challenges</a:t>
            </a:r>
            <a:endParaRPr lang="en-CA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E1A151-AFF9-AED2-F119-7E7FC4F5B986}"/>
              </a:ext>
            </a:extLst>
          </p:cNvPr>
          <p:cNvSpPr txBox="1"/>
          <p:nvPr/>
        </p:nvSpPr>
        <p:spPr>
          <a:xfrm>
            <a:off x="6335796" y="1620000"/>
            <a:ext cx="5040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Facilitators dropped out because of changes of life’s circumstances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2"/>
                </a:solidFill>
              </a:rPr>
              <a:t>Vulnerable when sharing stories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sz="10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2"/>
                </a:solidFill>
              </a:rPr>
              <a:t>Resistance to change (less than 5% of all participants)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1ADE7-1C3E-ED21-1267-ADB1BA1B8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60000" y="6120000"/>
            <a:ext cx="574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Grey Bruce Train the Trainer: Building Capacity  from Within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76074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4DFD31D-7496-4E25-D46E-D526D218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802" y="900000"/>
            <a:ext cx="10812393" cy="681037"/>
          </a:xfrm>
        </p:spPr>
        <p:txBody>
          <a:bodyPr>
            <a:noAutofit/>
          </a:bodyPr>
          <a:lstStyle/>
          <a:p>
            <a:r>
              <a:rPr lang="en-US" dirty="0"/>
              <a:t>Five Levels of Inclusion – where is Grey Bruce Now?</a:t>
            </a:r>
          </a:p>
        </p:txBody>
      </p:sp>
      <p:pic>
        <p:nvPicPr>
          <p:cNvPr id="5" name="Picture 4" descr="Triangular figure showing the five levels of inclusion">
            <a:extLst>
              <a:ext uri="{FF2B5EF4-FFF2-40B4-BE49-F238E27FC236}">
                <a16:creationId xmlns:a16="http://schemas.microsoft.com/office/drawing/2014/main" id="{D21756C3-38A7-7140-3863-9040B8967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14" y="1620000"/>
            <a:ext cx="10178571" cy="4351338"/>
          </a:xfrm>
          <a:prstGeom prst="rect">
            <a:avLst/>
          </a:prstGeom>
          <a:noFill/>
        </p:spPr>
      </p:pic>
      <p:sp>
        <p:nvSpPr>
          <p:cNvPr id="2" name="Oval 1" descr="Transparent oval shape with white outline on the triangular figure indicating a shift of the level of inclusion after the EDI training has been taken">
            <a:extLst>
              <a:ext uri="{FF2B5EF4-FFF2-40B4-BE49-F238E27FC236}">
                <a16:creationId xmlns:a16="http://schemas.microsoft.com/office/drawing/2014/main" id="{75FADBC6-6A89-FE9A-35CD-06940727E428}"/>
              </a:ext>
            </a:extLst>
          </p:cNvPr>
          <p:cNvSpPr/>
          <p:nvPr/>
        </p:nvSpPr>
        <p:spPr>
          <a:xfrm>
            <a:off x="3919680" y="4818958"/>
            <a:ext cx="2577830" cy="838084"/>
          </a:xfrm>
          <a:prstGeom prst="ellipse">
            <a:avLst/>
          </a:prstGeom>
          <a:solidFill>
            <a:srgbClr val="92D050">
              <a:alpha val="18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B1615E-9C6D-C27F-3748-02EBCBD29759}"/>
              </a:ext>
            </a:extLst>
          </p:cNvPr>
          <p:cNvSpPr txBox="1"/>
          <p:nvPr/>
        </p:nvSpPr>
        <p:spPr>
          <a:xfrm>
            <a:off x="6128901" y="6120000"/>
            <a:ext cx="50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Toronto Metropolitan University Pressbooks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1626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8984E-C936-15C7-E6A7-873E62A09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560" y="4206240"/>
            <a:ext cx="4582160" cy="155448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CA" b="1" dirty="0"/>
          </a:p>
          <a:p>
            <a:pPr marL="0" indent="0">
              <a:lnSpc>
                <a:spcPct val="100000"/>
              </a:lnSpc>
              <a:buNone/>
            </a:pPr>
            <a:r>
              <a:rPr lang="en-CA" b="1" dirty="0"/>
              <a:t>Deepikaa Gupta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b="1" dirty="0"/>
              <a:t>Manager, Grey-Bruce Local Immigration Partnership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b="1" dirty="0"/>
              <a:t>web: </a:t>
            </a:r>
            <a:r>
              <a:rPr lang="en-CA" b="1" dirty="0">
                <a:hlinkClick r:id="rId2"/>
              </a:rPr>
              <a:t>www.greybrucelip.ca</a:t>
            </a:r>
            <a:endParaRPr lang="en-CA" b="1" dirty="0"/>
          </a:p>
          <a:p>
            <a:pPr marL="0" indent="0">
              <a:lnSpc>
                <a:spcPct val="100000"/>
              </a:lnSpc>
              <a:buNone/>
            </a:pPr>
            <a:r>
              <a:rPr lang="en-CA" b="1" dirty="0"/>
              <a:t>email: </a:t>
            </a:r>
            <a:r>
              <a:rPr lang="en-CA" b="1" dirty="0">
                <a:hlinkClick r:id="rId3"/>
              </a:rPr>
              <a:t>Deepikaa.Gupta@grey.ca</a:t>
            </a:r>
            <a:endParaRPr lang="en-CA" b="1" dirty="0"/>
          </a:p>
          <a:p>
            <a:pPr marL="457200" lvl="1" indent="0" algn="l">
              <a:buNone/>
            </a:pPr>
            <a:endParaRPr lang="en-US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561037-9D70-0281-15F1-0BE9D0855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70" y="2164080"/>
            <a:ext cx="11505460" cy="2306320"/>
          </a:xfrm>
        </p:spPr>
        <p:txBody>
          <a:bodyPr>
            <a:normAutofit/>
          </a:bodyPr>
          <a:lstStyle/>
          <a:p>
            <a:r>
              <a:rPr lang="en-US" b="1" dirty="0"/>
              <a:t>Thank You </a:t>
            </a:r>
            <a:r>
              <a:rPr lang="en-US" b="1" dirty="0">
                <a:sym typeface="Wingdings" panose="05000000000000000000" pitchFamily="2" charset="2"/>
              </a:rPr>
              <a:t></a:t>
            </a:r>
            <a:br>
              <a:rPr lang="en-US" b="1" dirty="0">
                <a:sym typeface="Wingdings" panose="05000000000000000000" pitchFamily="2" charset="2"/>
              </a:rPr>
            </a:b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11F20-1128-D76A-5851-8E5CE3A88346}"/>
              </a:ext>
            </a:extLst>
          </p:cNvPr>
          <p:cNvSpPr txBox="1"/>
          <p:nvPr/>
        </p:nvSpPr>
        <p:spPr>
          <a:xfrm>
            <a:off x="1554480" y="6211669"/>
            <a:ext cx="10556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Empowering Rural Ontario: Fostering Diversity, Equity and Inclusion for Sustainable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833790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86E9-2631-7F4F-B31D-7AFBF6F8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70" y="900000"/>
            <a:ext cx="11505460" cy="681037"/>
          </a:xfrm>
        </p:spPr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AC6AD-C8E9-C446-CF5C-5FC6DD366217}"/>
              </a:ext>
            </a:extLst>
          </p:cNvPr>
          <p:cNvSpPr txBox="1"/>
          <p:nvPr/>
        </p:nvSpPr>
        <p:spPr>
          <a:xfrm>
            <a:off x="1381760" y="1980000"/>
            <a:ext cx="97129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Why and how the JEDI train the trainer project 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What is included in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tx2"/>
                </a:solidFill>
              </a:rPr>
              <a:t>Outputs and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tx2"/>
                </a:solidFill>
              </a:rPr>
              <a:t>Way forward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36EB9E-AD25-6B58-5559-75D3E67429BE}"/>
              </a:ext>
            </a:extLst>
          </p:cNvPr>
          <p:cNvSpPr txBox="1"/>
          <p:nvPr/>
        </p:nvSpPr>
        <p:spPr>
          <a:xfrm>
            <a:off x="1259840" y="6211669"/>
            <a:ext cx="10749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Empowering Rural Ontario: Fostering Diversity, Equity and Inclusion for Sustainable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3839947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DF66C2-F94F-155E-B7DE-D433539AC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74026" y="2160000"/>
            <a:ext cx="3308807" cy="3108543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21028D-C713-8070-8D8A-996775350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0000" y="2160000"/>
            <a:ext cx="3317974" cy="3108543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C02E062-F97F-133E-36AD-DE1F14AD13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0000" y="900000"/>
            <a:ext cx="4056434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About Grey-Bruce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71F5C-6FCA-A662-252E-67BB5936D357}"/>
              </a:ext>
            </a:extLst>
          </p:cNvPr>
          <p:cNvSpPr txBox="1"/>
          <p:nvPr/>
        </p:nvSpPr>
        <p:spPr>
          <a:xfrm flipH="1">
            <a:off x="900000" y="2160000"/>
            <a:ext cx="33179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Grey County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2"/>
                </a:solidFill>
              </a:rPr>
              <a:t>4,497.93 km²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sz="10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2"/>
                </a:solidFill>
              </a:rPr>
              <a:t>9 municipalities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sz="10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2"/>
                </a:solidFill>
              </a:rPr>
              <a:t>Population 100,905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sz="10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2"/>
                </a:solidFill>
              </a:rPr>
              <a:t>8% immigrants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sz="10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2"/>
                </a:solidFill>
              </a:rPr>
              <a:t>70+ mother tongues</a:t>
            </a:r>
          </a:p>
        </p:txBody>
      </p:sp>
      <p:pic>
        <p:nvPicPr>
          <p:cNvPr id="7" name="Content Placeholder 3" descr="Map showing location of Grey Bruce">
            <a:extLst>
              <a:ext uri="{FF2B5EF4-FFF2-40B4-BE49-F238E27FC236}">
                <a16:creationId xmlns:a16="http://schemas.microsoft.com/office/drawing/2014/main" id="{6DCC93E5-3A6D-8CDE-BDA5-B36F42EB2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13" y="1620000"/>
            <a:ext cx="3152574" cy="41863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B9DFF-7BE8-2CAA-6520-080A126602D3}"/>
              </a:ext>
            </a:extLst>
          </p:cNvPr>
          <p:cNvSpPr txBox="1"/>
          <p:nvPr/>
        </p:nvSpPr>
        <p:spPr>
          <a:xfrm flipH="1">
            <a:off x="7974026" y="2160000"/>
            <a:ext cx="33088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Bruce County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2"/>
                </a:solidFill>
              </a:rPr>
              <a:t>4,076.22 km²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sz="10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2"/>
                </a:solidFill>
              </a:rPr>
              <a:t>8 municipalities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sz="10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2"/>
                </a:solidFill>
              </a:rPr>
              <a:t>Population 73,396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sz="10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2"/>
                </a:solidFill>
              </a:rPr>
              <a:t>7% immigrants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sz="10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2"/>
                </a:solidFill>
              </a:rPr>
              <a:t>60+ mother tongues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EBD69-3D9C-13F2-7F42-E76F22C349C9}"/>
              </a:ext>
            </a:extLst>
          </p:cNvPr>
          <p:cNvSpPr txBox="1"/>
          <p:nvPr/>
        </p:nvSpPr>
        <p:spPr>
          <a:xfrm>
            <a:off x="7645138" y="6120000"/>
            <a:ext cx="427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Statistics Canada 2021 Census Data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14283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4DFD31D-7496-4E25-D46E-D526D218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714" y="900000"/>
            <a:ext cx="10178571" cy="681037"/>
          </a:xfrm>
        </p:spPr>
        <p:txBody>
          <a:bodyPr>
            <a:noAutofit/>
          </a:bodyPr>
          <a:lstStyle/>
          <a:p>
            <a:r>
              <a:rPr lang="en-US" dirty="0"/>
              <a:t>Five Levels of Inclusion – where was Grey-Brue?</a:t>
            </a:r>
          </a:p>
        </p:txBody>
      </p:sp>
      <p:pic>
        <p:nvPicPr>
          <p:cNvPr id="5" name="Picture 4" descr="A triangular figure showing the five levels of inclusion advancing from left to right: invisible, awareness, intentional inclusion, strategic inclusion, an culture of inclusion.">
            <a:extLst>
              <a:ext uri="{FF2B5EF4-FFF2-40B4-BE49-F238E27FC236}">
                <a16:creationId xmlns:a16="http://schemas.microsoft.com/office/drawing/2014/main" id="{D21756C3-38A7-7140-3863-9040B8967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14" y="1620000"/>
            <a:ext cx="10178571" cy="4351338"/>
          </a:xfrm>
          <a:prstGeom prst="rect">
            <a:avLst/>
          </a:prstGeom>
          <a:noFill/>
        </p:spPr>
      </p:pic>
      <p:sp>
        <p:nvSpPr>
          <p:cNvPr id="2" name="Oval 1" descr="An transparent oval shape with out outline on the triangular figure  the levels of inclusion in Grey Bruce">
            <a:extLst>
              <a:ext uri="{FF2B5EF4-FFF2-40B4-BE49-F238E27FC236}">
                <a16:creationId xmlns:a16="http://schemas.microsoft.com/office/drawing/2014/main" id="{75FADBC6-6A89-FE9A-35CD-06940727E428}"/>
              </a:ext>
            </a:extLst>
          </p:cNvPr>
          <p:cNvSpPr/>
          <p:nvPr/>
        </p:nvSpPr>
        <p:spPr>
          <a:xfrm>
            <a:off x="2645923" y="5071278"/>
            <a:ext cx="1313235" cy="886722"/>
          </a:xfrm>
          <a:prstGeom prst="ellipse">
            <a:avLst/>
          </a:prstGeom>
          <a:solidFill>
            <a:srgbClr val="92D050">
              <a:alpha val="18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B1615E-9C6D-C27F-3748-02EBCBD29759}"/>
              </a:ext>
            </a:extLst>
          </p:cNvPr>
          <p:cNvSpPr txBox="1"/>
          <p:nvPr/>
        </p:nvSpPr>
        <p:spPr>
          <a:xfrm>
            <a:off x="6206722" y="6120000"/>
            <a:ext cx="50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Toronto Metropolitan University Pressbooks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7215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0257F-DFA3-4F25-B683-3D18B29F4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124" y="900000"/>
            <a:ext cx="11225752" cy="676058"/>
          </a:xfrm>
        </p:spPr>
        <p:txBody>
          <a:bodyPr>
            <a:normAutofit/>
          </a:bodyPr>
          <a:lstStyle/>
          <a:p>
            <a:r>
              <a:rPr lang="en-US" sz="3600" dirty="0"/>
              <a:t>Grey-Bruce Train the Trainer: Building Capacity from Within</a:t>
            </a:r>
            <a:endParaRPr lang="en-CA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97221-4EA5-4FA2-B7C1-06824B2D3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145" y="2675617"/>
            <a:ext cx="5185727" cy="2858481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Equip rural communities in Grey Bruce with the capacity to understand and share knowledge on topics of Equity, Diversity, Inclusion.</a:t>
            </a:r>
            <a:endParaRPr lang="en-CA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454128-12B0-4ABB-A94A-E4AC89D4794A}"/>
              </a:ext>
            </a:extLst>
          </p:cNvPr>
          <p:cNvSpPr txBox="1"/>
          <p:nvPr/>
        </p:nvSpPr>
        <p:spPr>
          <a:xfrm>
            <a:off x="1080000" y="1620000"/>
            <a:ext cx="1878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96005F"/>
                </a:solidFill>
              </a:rPr>
              <a:t>Purpose</a:t>
            </a:r>
            <a:endParaRPr lang="en-CA" sz="4000" dirty="0">
              <a:solidFill>
                <a:srgbClr val="96005F"/>
              </a:solidFill>
            </a:endParaRPr>
          </a:p>
        </p:txBody>
      </p:sp>
      <p:pic>
        <p:nvPicPr>
          <p:cNvPr id="9" name="Picture 8" descr="A group of people sitting at tables with their hands up&#10;&#10;Description automatically generated">
            <a:extLst>
              <a:ext uri="{FF2B5EF4-FFF2-40B4-BE49-F238E27FC236}">
                <a16:creationId xmlns:a16="http://schemas.microsoft.com/office/drawing/2014/main" id="{EBD8CDD4-DA64-2FD4-5CD6-285E357A2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69" y="2032427"/>
            <a:ext cx="4144859" cy="41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43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F0F764-59B1-CF78-AD88-8338BBDBC0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900000"/>
            <a:ext cx="8530928" cy="58518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96005F"/>
                </a:solidFill>
              </a:rPr>
              <a:t>Phases – March 2022 to December 2023</a:t>
            </a:r>
            <a:endParaRPr lang="en-CA" sz="4000" dirty="0">
              <a:solidFill>
                <a:srgbClr val="96005F"/>
              </a:solidFill>
            </a:endParaRPr>
          </a:p>
        </p:txBody>
      </p:sp>
      <p:graphicFrame>
        <p:nvGraphicFramePr>
          <p:cNvPr id="9" name="Table 9" descr="Table showing the phases">
            <a:extLst>
              <a:ext uri="{FF2B5EF4-FFF2-40B4-BE49-F238E27FC236}">
                <a16:creationId xmlns:a16="http://schemas.microsoft.com/office/drawing/2014/main" id="{19753FBC-D04A-FCD1-6483-07E920654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698645"/>
              </p:ext>
            </p:extLst>
          </p:nvPr>
        </p:nvGraphicFramePr>
        <p:xfrm>
          <a:off x="1574800" y="2028562"/>
          <a:ext cx="10027920" cy="3437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426">
                  <a:extLst>
                    <a:ext uri="{9D8B030D-6E8A-4147-A177-3AD203B41FA5}">
                      <a16:colId xmlns:a16="http://schemas.microsoft.com/office/drawing/2014/main" val="1040187545"/>
                    </a:ext>
                  </a:extLst>
                </a:gridCol>
                <a:gridCol w="8262494">
                  <a:extLst>
                    <a:ext uri="{9D8B030D-6E8A-4147-A177-3AD203B41FA5}">
                      <a16:colId xmlns:a16="http://schemas.microsoft.com/office/drawing/2014/main" val="623119362"/>
                    </a:ext>
                  </a:extLst>
                </a:gridCol>
              </a:tblGrid>
              <a:tr h="133430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2"/>
                          </a:solidFill>
                        </a:rPr>
                        <a:t>Phase 1</a:t>
                      </a:r>
                      <a:endParaRPr lang="en-CA" sz="2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2"/>
                          </a:solidFill>
                        </a:rPr>
                        <a:t>Co-created “Conversations for a More Inclusive and Welcoming Community” EDI Training Curriculum</a:t>
                      </a:r>
                      <a:endParaRPr lang="en-CA" sz="2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077179"/>
                  </a:ext>
                </a:extLst>
              </a:tr>
              <a:tr h="701073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2"/>
                          </a:solidFill>
                        </a:rPr>
                        <a:t>Phase 2</a:t>
                      </a:r>
                      <a:endParaRPr lang="en-CA" sz="2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800" dirty="0">
                          <a:solidFill>
                            <a:schemeClr val="tx2"/>
                          </a:solidFill>
                        </a:rPr>
                        <a:t>Knowledge into Practice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473423"/>
                  </a:ext>
                </a:extLst>
              </a:tr>
              <a:tr h="701073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2"/>
                          </a:solidFill>
                        </a:rPr>
                        <a:t>Phase 3</a:t>
                      </a:r>
                      <a:endParaRPr lang="en-CA" sz="2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2"/>
                          </a:solidFill>
                        </a:rPr>
                        <a:t>Local 7 Facilitates the Training and Evaluation </a:t>
                      </a:r>
                      <a:endParaRPr lang="en-CA" sz="2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63895"/>
                  </a:ext>
                </a:extLst>
              </a:tr>
              <a:tr h="701073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2"/>
                          </a:solidFill>
                        </a:rPr>
                        <a:t>Extension</a:t>
                      </a:r>
                      <a:endParaRPr lang="en-CA" sz="2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2"/>
                          </a:solidFill>
                        </a:rPr>
                        <a:t>In-person training</a:t>
                      </a:r>
                      <a:endParaRPr lang="en-CA" sz="2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46612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E1F5951-489E-146D-61DF-440C321AC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60000" y="6120000"/>
            <a:ext cx="574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Grey Bruce Train the Trainer: Building Capacity  from Within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6515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BE638B2-AB46-23DB-2714-542686DA98D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900000"/>
            <a:ext cx="3355813" cy="70884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96005F"/>
                </a:solidFill>
              </a:rPr>
              <a:t>The Curriculum</a:t>
            </a:r>
            <a:endParaRPr lang="en-CA" sz="4000" dirty="0">
              <a:solidFill>
                <a:srgbClr val="96005F"/>
              </a:solidFill>
            </a:endParaRPr>
          </a:p>
        </p:txBody>
      </p:sp>
      <p:pic>
        <p:nvPicPr>
          <p:cNvPr id="12" name="Picture 11" descr="Facilitators delivery in-person training">
            <a:extLst>
              <a:ext uri="{FF2B5EF4-FFF2-40B4-BE49-F238E27FC236}">
                <a16:creationId xmlns:a16="http://schemas.microsoft.com/office/drawing/2014/main" id="{E50F31A6-30CC-0D93-CBB4-003F7AD12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" y="1658911"/>
            <a:ext cx="6024359" cy="4128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CF3E9F-4637-5198-0D6F-F13C09E8AE3E}"/>
              </a:ext>
            </a:extLst>
          </p:cNvPr>
          <p:cNvSpPr txBox="1"/>
          <p:nvPr/>
        </p:nvSpPr>
        <p:spPr>
          <a:xfrm>
            <a:off x="7177240" y="2292063"/>
            <a:ext cx="3861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Brave Space</a:t>
            </a:r>
            <a:endParaRPr lang="en-US" sz="2800" dirty="0">
              <a:solidFill>
                <a:schemeClr val="accent2"/>
              </a:solidFill>
            </a:endParaRPr>
          </a:p>
          <a:p>
            <a:pPr lvl="1"/>
            <a:endParaRPr lang="en-US" sz="1000" dirty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 &amp; Privilege</a:t>
            </a:r>
            <a:endParaRPr lang="en-US" sz="2800" dirty="0">
              <a:solidFill>
                <a:schemeClr val="accent2"/>
              </a:solidFill>
            </a:endParaRPr>
          </a:p>
          <a:p>
            <a:pPr lvl="1"/>
            <a:endParaRPr lang="en-US" sz="1000" dirty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Unconscious Bias</a:t>
            </a:r>
            <a:endParaRPr lang="en-US" sz="1000" dirty="0">
              <a:solidFill>
                <a:schemeClr val="accent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Microaggression</a:t>
            </a:r>
            <a:endParaRPr lang="en-US" sz="2800" dirty="0">
              <a:solidFill>
                <a:schemeClr val="accent2"/>
              </a:solidFill>
            </a:endParaRPr>
          </a:p>
          <a:p>
            <a:pPr lvl="1"/>
            <a:endParaRPr lang="en-US" sz="1000" dirty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Allyship</a:t>
            </a:r>
            <a:endParaRPr lang="en-CA" sz="2800" dirty="0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1A5FEF-DFE7-8D24-ECBA-B0031D517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60000" y="6120000"/>
            <a:ext cx="574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Grey Bruce Train the Trainer: Building Capacity  from Within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2251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006BB58-3FA5-4051-CA39-17014255A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900000"/>
            <a:ext cx="1877209" cy="707886"/>
          </a:xfrm>
        </p:spPr>
        <p:txBody>
          <a:bodyPr>
            <a:noAutofit/>
          </a:bodyPr>
          <a:lstStyle/>
          <a:p>
            <a:r>
              <a:rPr lang="en-US" sz="4000" dirty="0"/>
              <a:t>Outputs</a:t>
            </a:r>
            <a:endParaRPr lang="en-CA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8B62D1-2620-E802-6C44-506F780234F3}"/>
              </a:ext>
            </a:extLst>
          </p:cNvPr>
          <p:cNvSpPr txBox="1"/>
          <p:nvPr/>
        </p:nvSpPr>
        <p:spPr>
          <a:xfrm>
            <a:off x="1140002" y="1665716"/>
            <a:ext cx="440698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EDI Training Curriculum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Local facilitators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Training Manual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White Paper</a:t>
            </a:r>
            <a:endParaRPr lang="en-CA" sz="2800" dirty="0">
              <a:solidFill>
                <a:schemeClr val="tx2"/>
              </a:solidFill>
            </a:endParaRPr>
          </a:p>
        </p:txBody>
      </p:sp>
      <p:pic>
        <p:nvPicPr>
          <p:cNvPr id="23" name="Picture 22" descr="Photo of Chalotte Mokojo">
            <a:extLst>
              <a:ext uri="{FF2B5EF4-FFF2-40B4-BE49-F238E27FC236}">
                <a16:creationId xmlns:a16="http://schemas.microsoft.com/office/drawing/2014/main" id="{CC7C3DFB-7664-4271-BFA9-92464E5DF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803" y="1303063"/>
            <a:ext cx="1585178" cy="19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3FF77-C965-6778-B2FD-EBA8B720E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70474" y="3274090"/>
            <a:ext cx="164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9600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Charlotte Mojoko</a:t>
            </a:r>
          </a:p>
        </p:txBody>
      </p:sp>
      <p:pic>
        <p:nvPicPr>
          <p:cNvPr id="19" name="Picture 18" descr="Photo of Irma Valient-Roman">
            <a:extLst>
              <a:ext uri="{FF2B5EF4-FFF2-40B4-BE49-F238E27FC236}">
                <a16:creationId xmlns:a16="http://schemas.microsoft.com/office/drawing/2014/main" id="{7B6A4A1A-B29C-4C73-8FAB-6AEC3AC03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78" y="1297946"/>
            <a:ext cx="1583812" cy="19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865954-8520-1C67-0501-5BD5739B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35453" y="3274090"/>
            <a:ext cx="19432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6005F"/>
                </a:solidFill>
                <a:effectLst/>
                <a:uLnTx/>
                <a:uFillTx/>
                <a:latin typeface="COCOGOOSE"/>
                <a:ea typeface="+mn-ea"/>
                <a:cs typeface="+mn-cs"/>
              </a:rPr>
              <a:t>Irma Valiente-Roman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9600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Photo of Lenore Keeshig">
            <a:extLst>
              <a:ext uri="{FF2B5EF4-FFF2-40B4-BE49-F238E27FC236}">
                <a16:creationId xmlns:a16="http://schemas.microsoft.com/office/drawing/2014/main" id="{E2E74A5E-EAA0-4D62-B996-FBF702577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30" y="1297946"/>
            <a:ext cx="1584570" cy="19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012EBF-A5BF-3183-4711-CD8C0D0B423D}"/>
              </a:ext>
            </a:extLst>
          </p:cNvPr>
          <p:cNvSpPr txBox="1"/>
          <p:nvPr/>
        </p:nvSpPr>
        <p:spPr>
          <a:xfrm>
            <a:off x="9587431" y="3276881"/>
            <a:ext cx="1464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9600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Lenore Keeshig</a:t>
            </a:r>
          </a:p>
        </p:txBody>
      </p:sp>
      <p:pic>
        <p:nvPicPr>
          <p:cNvPr id="12" name="Picture 11" descr="Photo of Lindsey Glazier">
            <a:extLst>
              <a:ext uri="{FF2B5EF4-FFF2-40B4-BE49-F238E27FC236}">
                <a16:creationId xmlns:a16="http://schemas.microsoft.com/office/drawing/2014/main" id="{7583F8E3-857A-415C-9DA4-B4AF6A341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30" y="3812032"/>
            <a:ext cx="1584772" cy="198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4A12B2-B88F-38F4-3F88-C649D61D8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42599" y="5792032"/>
            <a:ext cx="14638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9600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Lindsey Glazier</a:t>
            </a:r>
          </a:p>
        </p:txBody>
      </p:sp>
      <p:pic>
        <p:nvPicPr>
          <p:cNvPr id="17" name="Picture 16" descr="Photo of Marina Angeli">
            <a:extLst>
              <a:ext uri="{FF2B5EF4-FFF2-40B4-BE49-F238E27FC236}">
                <a16:creationId xmlns:a16="http://schemas.microsoft.com/office/drawing/2014/main" id="{B6FB55CB-7290-4589-B019-51DE398FAF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411" y="3812032"/>
            <a:ext cx="1582472" cy="198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BCE1D6-0316-E6E2-2629-1E67CFC0C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4646" y="5792032"/>
            <a:ext cx="13392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6005F"/>
                </a:solidFill>
                <a:effectLst/>
                <a:uLnTx/>
                <a:uFillTx/>
                <a:latin typeface="COCOGOOSE"/>
                <a:ea typeface="+mn-ea"/>
                <a:cs typeface="+mn-cs"/>
              </a:rPr>
              <a:t>Marina Angeli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9600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Photo of Nitin Kumar Singla">
            <a:extLst>
              <a:ext uri="{FF2B5EF4-FFF2-40B4-BE49-F238E27FC236}">
                <a16:creationId xmlns:a16="http://schemas.microsoft.com/office/drawing/2014/main" id="{A6501F81-F784-404D-8D69-299BA17038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92" y="3815998"/>
            <a:ext cx="1581218" cy="198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B70BE1-9F78-B020-623D-8157E52FF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61862" y="5792032"/>
            <a:ext cx="16986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9600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Nitin Kumar Singla</a:t>
            </a:r>
          </a:p>
        </p:txBody>
      </p:sp>
      <p:pic>
        <p:nvPicPr>
          <p:cNvPr id="6" name="Picture 5" descr="Photo of Sharon Safra">
            <a:extLst>
              <a:ext uri="{FF2B5EF4-FFF2-40B4-BE49-F238E27FC236}">
                <a16:creationId xmlns:a16="http://schemas.microsoft.com/office/drawing/2014/main" id="{33C8DA9A-AC15-4CA0-89A6-EF902E8535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32" y="3815998"/>
            <a:ext cx="1582768" cy="198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76A9F3A-585D-94B7-D60C-B9E858056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05672" y="5792032"/>
            <a:ext cx="12298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9600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Sharon Safra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01E7B7-F2C8-C9FD-17CA-1687D3C07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60000" y="6300000"/>
            <a:ext cx="574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Grey Bruce Train the Trainer: Building Capacity  from Within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72369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1C0A-E243-BA95-6EF5-3287EF1FC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900000"/>
            <a:ext cx="2314954" cy="708842"/>
          </a:xfrm>
        </p:spPr>
        <p:txBody>
          <a:bodyPr>
            <a:noAutofit/>
          </a:bodyPr>
          <a:lstStyle/>
          <a:p>
            <a:r>
              <a:rPr lang="en-US" sz="4000" dirty="0"/>
              <a:t>Outcomes</a:t>
            </a:r>
            <a:endParaRPr lang="en-C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A07582-C73D-AB9C-2DEA-36434FCE35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398611" y="1620000"/>
            <a:ext cx="93947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Organizations want training for their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Sparked “conversations” within organizations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2"/>
                </a:solidFill>
              </a:rPr>
              <a:t>Better understanding of fundamentals for developing an EDI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2"/>
                </a:solidFill>
              </a:rPr>
              <a:t>Empowered newcomers and immigrants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CD3D70-2959-7371-9FAF-6F4296ECE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60000" y="6120000"/>
            <a:ext cx="574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Grey Bruce Train the Trainer: Building Capacity  from Within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49221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GBLIP">
      <a:dk1>
        <a:srgbClr val="96005F"/>
      </a:dk1>
      <a:lt1>
        <a:sysClr val="window" lastClr="FFFFFF"/>
      </a:lt1>
      <a:dk2>
        <a:srgbClr val="003056"/>
      </a:dk2>
      <a:lt2>
        <a:srgbClr val="7990AF"/>
      </a:lt2>
      <a:accent1>
        <a:srgbClr val="FFA400"/>
      </a:accent1>
      <a:accent2>
        <a:srgbClr val="605E6C"/>
      </a:accent2>
      <a:accent3>
        <a:srgbClr val="D8BCA0"/>
      </a:accent3>
      <a:accent4>
        <a:srgbClr val="A2847A"/>
      </a:accent4>
      <a:accent5>
        <a:srgbClr val="96005F"/>
      </a:accent5>
      <a:accent6>
        <a:srgbClr val="70AD47"/>
      </a:accent6>
      <a:hlink>
        <a:srgbClr val="FFA40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BLIP template" id="{11C84EC6-172E-4906-9F6B-A410B2691616}" vid="{2CDE7DBC-935B-4159-AA78-6FEFEA078F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1114</Words>
  <Application>Microsoft Office PowerPoint</Application>
  <PresentationFormat>Widescreen</PresentationFormat>
  <Paragraphs>186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COCOGOOSE</vt:lpstr>
      <vt:lpstr>Wingdings</vt:lpstr>
      <vt:lpstr>1_Office Theme</vt:lpstr>
      <vt:lpstr> Advancing Inclusion Beyond Awareness </vt:lpstr>
      <vt:lpstr>Presentation Overview</vt:lpstr>
      <vt:lpstr>About Grey-Bruce</vt:lpstr>
      <vt:lpstr>Five Levels of Inclusion – where was Grey-Brue?</vt:lpstr>
      <vt:lpstr>Grey-Bruce Train the Trainer: Building Capacity from Within</vt:lpstr>
      <vt:lpstr>Phases – March 2022 to December 2023</vt:lpstr>
      <vt:lpstr>The Curriculum</vt:lpstr>
      <vt:lpstr>Outputs</vt:lpstr>
      <vt:lpstr>Outcomes</vt:lpstr>
      <vt:lpstr>Feedback</vt:lpstr>
      <vt:lpstr>Best Practices</vt:lpstr>
      <vt:lpstr>Five Levels of Inclusion – where is Grey Bruce Now?</vt:lpstr>
      <vt:lpstr>Thank You 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 Ip</dc:creator>
  <cp:lastModifiedBy>Cindy Hick</cp:lastModifiedBy>
  <cp:revision>93</cp:revision>
  <dcterms:created xsi:type="dcterms:W3CDTF">2023-11-07T15:27:57Z</dcterms:created>
  <dcterms:modified xsi:type="dcterms:W3CDTF">2024-02-06T02:22:36Z</dcterms:modified>
</cp:coreProperties>
</file>