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handoutMasterIdLst>
    <p:handoutMasterId r:id="rId25"/>
  </p:handoutMasterIdLst>
  <p:sldIdLst>
    <p:sldId id="256" r:id="rId2"/>
    <p:sldId id="296" r:id="rId3"/>
    <p:sldId id="326" r:id="rId4"/>
    <p:sldId id="328" r:id="rId5"/>
    <p:sldId id="327" r:id="rId6"/>
    <p:sldId id="294" r:id="rId7"/>
    <p:sldId id="302" r:id="rId8"/>
    <p:sldId id="281" r:id="rId9"/>
    <p:sldId id="303" r:id="rId10"/>
    <p:sldId id="273" r:id="rId11"/>
    <p:sldId id="317" r:id="rId12"/>
    <p:sldId id="316" r:id="rId13"/>
    <p:sldId id="306" r:id="rId14"/>
    <p:sldId id="315" r:id="rId15"/>
    <p:sldId id="310" r:id="rId16"/>
    <p:sldId id="299" r:id="rId17"/>
    <p:sldId id="280" r:id="rId18"/>
    <p:sldId id="305" r:id="rId19"/>
    <p:sldId id="278" r:id="rId20"/>
    <p:sldId id="325" r:id="rId21"/>
    <p:sldId id="330" r:id="rId22"/>
    <p:sldId id="298" r:id="rId2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36" userDrawn="1">
          <p15:clr>
            <a:srgbClr val="A4A3A4"/>
          </p15:clr>
        </p15:guide>
        <p15:guide id="2" pos="456" userDrawn="1">
          <p15:clr>
            <a:srgbClr val="A4A3A4"/>
          </p15:clr>
        </p15:guide>
        <p15:guide id="3" orient="horz" pos="1128" userDrawn="1">
          <p15:clr>
            <a:srgbClr val="A4A3A4"/>
          </p15:clr>
        </p15:guide>
        <p15:guide id="4" pos="5352" userDrawn="1">
          <p15:clr>
            <a:srgbClr val="A4A3A4"/>
          </p15:clr>
        </p15:guide>
        <p15:guide id="5" orient="horz" pos="648" userDrawn="1">
          <p15:clr>
            <a:srgbClr val="A4A3A4"/>
          </p15:clr>
        </p15:guide>
        <p15:guide id="6" orient="horz" pos="38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8F"/>
    <a:srgbClr val="FFFFFF"/>
    <a:srgbClr val="860000"/>
    <a:srgbClr val="FFFFCC"/>
    <a:srgbClr val="95D600"/>
    <a:srgbClr val="A9D18E"/>
    <a:srgbClr val="9DC3E6"/>
    <a:srgbClr val="C5E0B4"/>
    <a:srgbClr val="D4F2F6"/>
    <a:srgbClr val="C0ED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98" autoAdjust="0"/>
    <p:restoredTop sz="76658" autoAdjust="0"/>
  </p:normalViewPr>
  <p:slideViewPr>
    <p:cSldViewPr snapToGrid="0" snapToObjects="1">
      <p:cViewPr varScale="1">
        <p:scale>
          <a:sx n="52" d="100"/>
          <a:sy n="52" d="100"/>
        </p:scale>
        <p:origin x="1632" y="48"/>
      </p:cViewPr>
      <p:guideLst>
        <p:guide orient="horz" pos="936"/>
        <p:guide pos="456"/>
        <p:guide orient="horz" pos="1128"/>
        <p:guide pos="5352"/>
        <p:guide orient="horz" pos="648"/>
        <p:guide orient="horz" pos="3888"/>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59" d="100"/>
          <a:sy n="159" d="100"/>
        </p:scale>
        <p:origin x="4792"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latin typeface="Adobe Caslon Pro" charset="0"/>
              <a:ea typeface="Adobe Caslon Pro" charset="0"/>
              <a:cs typeface="Adobe Caslon Pro" charset="0"/>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F54F894-D199-ED46-94CD-0B6A28D9C8C1}" type="datetime2">
              <a:rPr lang="en-CA" smtClean="0">
                <a:latin typeface="Adobe Caslon Pro" charset="0"/>
                <a:ea typeface="Adobe Caslon Pro" charset="0"/>
                <a:cs typeface="Adobe Caslon Pro" charset="0"/>
              </a:rPr>
              <a:t>Tuesday, February 6, 2024</a:t>
            </a:fld>
            <a:endParaRPr lang="en-US" dirty="0">
              <a:latin typeface="Adobe Caslon Pro" charset="0"/>
              <a:ea typeface="Adobe Caslon Pro" charset="0"/>
              <a:cs typeface="Adobe Caslon Pro" charset="0"/>
            </a:endParaRPr>
          </a:p>
        </p:txBody>
      </p:sp>
      <p:sp>
        <p:nvSpPr>
          <p:cNvPr id="4" name="Footer Placeholder 3"/>
          <p:cNvSpPr>
            <a:spLocks noGrp="1"/>
          </p:cNvSpPr>
          <p:nvPr>
            <p:ph type="ftr" sz="quarter" idx="2"/>
          </p:nvPr>
        </p:nvSpPr>
        <p:spPr>
          <a:xfrm>
            <a:off x="0" y="8829968"/>
            <a:ext cx="3037840" cy="466433"/>
          </a:xfrm>
          <a:prstGeom prst="rect">
            <a:avLst/>
          </a:prstGeom>
        </p:spPr>
        <p:txBody>
          <a:bodyPr vert="horz" lIns="93177" tIns="46589" rIns="93177" bIns="46589" rtlCol="0" anchor="b"/>
          <a:lstStyle>
            <a:lvl1pPr algn="l">
              <a:defRPr sz="1200"/>
            </a:lvl1pPr>
          </a:lstStyle>
          <a:p>
            <a:endParaRPr lang="en-US" dirty="0">
              <a:latin typeface="Adobe Caslon Pro" charset="0"/>
              <a:ea typeface="Adobe Caslon Pro" charset="0"/>
              <a:cs typeface="Adobe Caslon Pro" charset="0"/>
            </a:endParaRPr>
          </a:p>
        </p:txBody>
      </p:sp>
      <p:sp>
        <p:nvSpPr>
          <p:cNvPr id="5" name="Slide Number Placeholder 4"/>
          <p:cNvSpPr>
            <a:spLocks noGrp="1"/>
          </p:cNvSpPr>
          <p:nvPr>
            <p:ph type="sldNum" sz="quarter" idx="3"/>
          </p:nvPr>
        </p:nvSpPr>
        <p:spPr>
          <a:xfrm>
            <a:off x="3970938" y="8829968"/>
            <a:ext cx="3037840" cy="466433"/>
          </a:xfrm>
          <a:prstGeom prst="rect">
            <a:avLst/>
          </a:prstGeom>
        </p:spPr>
        <p:txBody>
          <a:bodyPr vert="horz" lIns="93177" tIns="46589" rIns="93177" bIns="46589" rtlCol="0" anchor="b"/>
          <a:lstStyle>
            <a:lvl1pPr algn="r">
              <a:defRPr sz="1200"/>
            </a:lvl1pPr>
          </a:lstStyle>
          <a:p>
            <a:fld id="{E420F2BB-7520-A847-9197-0429E0640905}" type="slidenum">
              <a:rPr lang="en-US" smtClean="0">
                <a:latin typeface="Adobe Caslon Pro" charset="0"/>
                <a:ea typeface="Adobe Caslon Pro" charset="0"/>
                <a:cs typeface="Adobe Caslon Pro" charset="0"/>
              </a:rPr>
              <a:t>‹#›</a:t>
            </a:fld>
            <a:endParaRPr lang="en-US" dirty="0">
              <a:latin typeface="Adobe Caslon Pro" charset="0"/>
              <a:ea typeface="Adobe Caslon Pro" charset="0"/>
              <a:cs typeface="Adobe Caslon Pro" charset="0"/>
            </a:endParaRPr>
          </a:p>
        </p:txBody>
      </p:sp>
    </p:spTree>
    <p:extLst>
      <p:ext uri="{BB962C8B-B14F-4D97-AF65-F5344CB8AC3E}">
        <p14:creationId xmlns:p14="http://schemas.microsoft.com/office/powerpoint/2010/main" val="1226063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b="0" i="0">
                <a:latin typeface="Adobe Caslon Pro" charset="0"/>
              </a:defRPr>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b="0" i="0">
                <a:latin typeface="Adobe Caslon Pro" charset="0"/>
              </a:defRPr>
            </a:lvl1pPr>
          </a:lstStyle>
          <a:p>
            <a:fld id="{98659994-858A-064D-8DB7-19BD494A5946}" type="datetime2">
              <a:rPr lang="en-CA" smtClean="0"/>
              <a:pPr/>
              <a:t>Tuesday, February 6, 2024</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77" tIns="46589" rIns="93177" bIns="46589" rtlCol="0" anchor="b"/>
          <a:lstStyle>
            <a:lvl1pPr algn="l">
              <a:defRPr sz="1200" b="0" i="0">
                <a:latin typeface="Adobe Caslon Pro" charset="0"/>
              </a:defRPr>
            </a:lvl1pPr>
          </a:lstStyle>
          <a:p>
            <a:endParaRPr lang="en-US" dirty="0"/>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77" tIns="46589" rIns="93177" bIns="46589" rtlCol="0" anchor="b"/>
          <a:lstStyle>
            <a:lvl1pPr algn="r">
              <a:defRPr sz="1200" b="0" i="0">
                <a:latin typeface="Adobe Caslon Pro" charset="0"/>
              </a:defRPr>
            </a:lvl1pPr>
          </a:lstStyle>
          <a:p>
            <a:fld id="{AA6A99F8-F681-184E-9F62-6D88F5523D25}" type="slidenum">
              <a:rPr lang="en-US" smtClean="0"/>
              <a:pPr/>
              <a:t>‹#›</a:t>
            </a:fld>
            <a:endParaRPr lang="en-US" dirty="0"/>
          </a:p>
        </p:txBody>
      </p:sp>
    </p:spTree>
    <p:extLst>
      <p:ext uri="{BB962C8B-B14F-4D97-AF65-F5344CB8AC3E}">
        <p14:creationId xmlns:p14="http://schemas.microsoft.com/office/powerpoint/2010/main" val="841460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dobe Caslon Pro" charset="0"/>
        <a:ea typeface="+mn-ea"/>
        <a:cs typeface="+mn-cs"/>
      </a:defRPr>
    </a:lvl1pPr>
    <a:lvl2pPr marL="457200" algn="l" defTabSz="914400" rtl="0" eaLnBrk="1" latinLnBrk="0" hangingPunct="1">
      <a:defRPr sz="1200" b="0" i="0" kern="1200">
        <a:solidFill>
          <a:schemeClr val="tx1"/>
        </a:solidFill>
        <a:latin typeface="Adobe Caslon Pro" charset="0"/>
        <a:ea typeface="+mn-ea"/>
        <a:cs typeface="+mn-cs"/>
      </a:defRPr>
    </a:lvl2pPr>
    <a:lvl3pPr marL="914400" algn="l" defTabSz="914400" rtl="0" eaLnBrk="1" latinLnBrk="0" hangingPunct="1">
      <a:defRPr sz="1200" b="0" i="0" kern="1200">
        <a:solidFill>
          <a:schemeClr val="tx1"/>
        </a:solidFill>
        <a:latin typeface="Adobe Caslon Pro" charset="0"/>
        <a:ea typeface="+mn-ea"/>
        <a:cs typeface="+mn-cs"/>
      </a:defRPr>
    </a:lvl3pPr>
    <a:lvl4pPr marL="1371600" algn="l" defTabSz="914400" rtl="0" eaLnBrk="1" latinLnBrk="0" hangingPunct="1">
      <a:defRPr sz="1200" b="0" i="0" kern="1200">
        <a:solidFill>
          <a:schemeClr val="tx1"/>
        </a:solidFill>
        <a:latin typeface="Adobe Caslon Pro" charset="0"/>
        <a:ea typeface="+mn-ea"/>
        <a:cs typeface="+mn-cs"/>
      </a:defRPr>
    </a:lvl4pPr>
    <a:lvl5pPr marL="1828800" algn="l" defTabSz="914400" rtl="0" eaLnBrk="1" latinLnBrk="0" hangingPunct="1">
      <a:defRPr sz="1200" b="0" i="0" kern="1200">
        <a:solidFill>
          <a:schemeClr val="tx1"/>
        </a:solidFill>
        <a:latin typeface="Adobe Caslon Pro"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6A99F8-F681-184E-9F62-6D88F5523D25}" type="slidenum">
              <a:rPr lang="en-US" smtClean="0"/>
              <a:pPr/>
              <a:t>1</a:t>
            </a:fld>
            <a:endParaRPr lang="en-US" dirty="0"/>
          </a:p>
        </p:txBody>
      </p:sp>
    </p:spTree>
    <p:extLst>
      <p:ext uri="{BB962C8B-B14F-4D97-AF65-F5344CB8AC3E}">
        <p14:creationId xmlns:p14="http://schemas.microsoft.com/office/powerpoint/2010/main" val="246050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A6A99F8-F681-184E-9F62-6D88F5523D25}" type="slidenum">
              <a:rPr lang="en-US" smtClean="0"/>
              <a:pPr/>
              <a:t>11</a:t>
            </a:fld>
            <a:endParaRPr lang="en-US" dirty="0"/>
          </a:p>
        </p:txBody>
      </p:sp>
    </p:spTree>
    <p:extLst>
      <p:ext uri="{BB962C8B-B14F-4D97-AF65-F5344CB8AC3E}">
        <p14:creationId xmlns:p14="http://schemas.microsoft.com/office/powerpoint/2010/main" val="587316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6A99F8-F681-184E-9F62-6D88F5523D25}" type="slidenum">
              <a:rPr lang="en-US" smtClean="0"/>
              <a:pPr/>
              <a:t>12</a:t>
            </a:fld>
            <a:endParaRPr lang="en-US" dirty="0"/>
          </a:p>
        </p:txBody>
      </p:sp>
    </p:spTree>
    <p:extLst>
      <p:ext uri="{BB962C8B-B14F-4D97-AF65-F5344CB8AC3E}">
        <p14:creationId xmlns:p14="http://schemas.microsoft.com/office/powerpoint/2010/main" val="1021112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6A99F8-F681-184E-9F62-6D88F5523D25}" type="slidenum">
              <a:rPr lang="en-US" smtClean="0"/>
              <a:pPr/>
              <a:t>13</a:t>
            </a:fld>
            <a:endParaRPr lang="en-US" dirty="0"/>
          </a:p>
        </p:txBody>
      </p:sp>
    </p:spTree>
    <p:extLst>
      <p:ext uri="{BB962C8B-B14F-4D97-AF65-F5344CB8AC3E}">
        <p14:creationId xmlns:p14="http://schemas.microsoft.com/office/powerpoint/2010/main" val="1408121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6A99F8-F681-184E-9F62-6D88F5523D25}" type="slidenum">
              <a:rPr lang="en-US" smtClean="0"/>
              <a:pPr/>
              <a:t>14</a:t>
            </a:fld>
            <a:endParaRPr lang="en-US" dirty="0"/>
          </a:p>
        </p:txBody>
      </p:sp>
    </p:spTree>
    <p:extLst>
      <p:ext uri="{BB962C8B-B14F-4D97-AF65-F5344CB8AC3E}">
        <p14:creationId xmlns:p14="http://schemas.microsoft.com/office/powerpoint/2010/main" val="2447173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6A99F8-F681-184E-9F62-6D88F5523D25}" type="slidenum">
              <a:rPr lang="en-US" smtClean="0"/>
              <a:pPr/>
              <a:t>15</a:t>
            </a:fld>
            <a:endParaRPr lang="en-US" dirty="0"/>
          </a:p>
        </p:txBody>
      </p:sp>
    </p:spTree>
    <p:extLst>
      <p:ext uri="{BB962C8B-B14F-4D97-AF65-F5344CB8AC3E}">
        <p14:creationId xmlns:p14="http://schemas.microsoft.com/office/powerpoint/2010/main" val="100916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6A99F8-F681-184E-9F62-6D88F5523D25}" type="slidenum">
              <a:rPr lang="en-US" smtClean="0"/>
              <a:pPr/>
              <a:t>16</a:t>
            </a:fld>
            <a:endParaRPr lang="en-US" dirty="0"/>
          </a:p>
        </p:txBody>
      </p:sp>
    </p:spTree>
    <p:extLst>
      <p:ext uri="{BB962C8B-B14F-4D97-AF65-F5344CB8AC3E}">
        <p14:creationId xmlns:p14="http://schemas.microsoft.com/office/powerpoint/2010/main" val="426298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28% response rate (351 accounts</a:t>
            </a:r>
            <a:r>
              <a:rPr lang="en-US" baseline="0" dirty="0">
                <a:solidFill>
                  <a:srgbClr val="FF0000"/>
                </a:solidFill>
              </a:rPr>
              <a:t> sent survey</a:t>
            </a:r>
            <a:r>
              <a:rPr lang="en-US" dirty="0">
                <a:solidFill>
                  <a:srgbClr val="FF0000"/>
                </a:solidFill>
              </a:rPr>
              <a:t>/ 100 completed surveys)</a:t>
            </a:r>
          </a:p>
          <a:p>
            <a:endParaRPr lang="en-US" dirty="0"/>
          </a:p>
          <a:p>
            <a:r>
              <a:rPr lang="en-US" dirty="0"/>
              <a:t>12% of all businesses in the BD have updated</a:t>
            </a:r>
            <a:r>
              <a:rPr lang="en-US" baseline="0" dirty="0"/>
              <a:t> their listing (</a:t>
            </a:r>
            <a:r>
              <a:rPr lang="en-US" dirty="0"/>
              <a:t>839 accounts in</a:t>
            </a:r>
            <a:r>
              <a:rPr lang="en-US" baseline="0" dirty="0"/>
              <a:t> BD </a:t>
            </a:r>
            <a:r>
              <a:rPr lang="en-US" dirty="0"/>
              <a:t>/ 100 completed surveys = 12%)</a:t>
            </a:r>
          </a:p>
          <a:p>
            <a:endParaRPr lang="en-US" dirty="0"/>
          </a:p>
        </p:txBody>
      </p:sp>
      <p:sp>
        <p:nvSpPr>
          <p:cNvPr id="4" name="Slide Number Placeholder 3"/>
          <p:cNvSpPr>
            <a:spLocks noGrp="1"/>
          </p:cNvSpPr>
          <p:nvPr>
            <p:ph type="sldNum" sz="quarter" idx="10"/>
          </p:nvPr>
        </p:nvSpPr>
        <p:spPr/>
        <p:txBody>
          <a:bodyPr/>
          <a:lstStyle/>
          <a:p>
            <a:fld id="{AA6A99F8-F681-184E-9F62-6D88F5523D25}" type="slidenum">
              <a:rPr lang="en-US" smtClean="0"/>
              <a:pPr/>
              <a:t>17</a:t>
            </a:fld>
            <a:endParaRPr lang="en-US" dirty="0"/>
          </a:p>
        </p:txBody>
      </p:sp>
    </p:spTree>
    <p:extLst>
      <p:ext uri="{BB962C8B-B14F-4D97-AF65-F5344CB8AC3E}">
        <p14:creationId xmlns:p14="http://schemas.microsoft.com/office/powerpoint/2010/main" val="3466947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 prize</a:t>
            </a:r>
            <a:r>
              <a:rPr lang="en-US" baseline="0" dirty="0"/>
              <a:t> for $100 gift card to a Tillsonburg restaurant of choice</a:t>
            </a:r>
          </a:p>
          <a:p>
            <a:r>
              <a:rPr lang="en-US" baseline="0" dirty="0"/>
              <a:t>-Winner drawn from 100 companies who qualified (completed survey by Dec 8)</a:t>
            </a:r>
          </a:p>
          <a:p>
            <a:endParaRPr lang="en-US" dirty="0"/>
          </a:p>
        </p:txBody>
      </p:sp>
      <p:sp>
        <p:nvSpPr>
          <p:cNvPr id="4" name="Slide Number Placeholder 3"/>
          <p:cNvSpPr>
            <a:spLocks noGrp="1"/>
          </p:cNvSpPr>
          <p:nvPr>
            <p:ph type="sldNum" sz="quarter" idx="10"/>
          </p:nvPr>
        </p:nvSpPr>
        <p:spPr/>
        <p:txBody>
          <a:bodyPr/>
          <a:lstStyle/>
          <a:p>
            <a:fld id="{AA6A99F8-F681-184E-9F62-6D88F5523D25}" type="slidenum">
              <a:rPr lang="en-US" smtClean="0"/>
              <a:pPr/>
              <a:t>18</a:t>
            </a:fld>
            <a:endParaRPr lang="en-US" dirty="0"/>
          </a:p>
        </p:txBody>
      </p:sp>
    </p:spTree>
    <p:extLst>
      <p:ext uri="{BB962C8B-B14F-4D97-AF65-F5344CB8AC3E}">
        <p14:creationId xmlns:p14="http://schemas.microsoft.com/office/powerpoint/2010/main" val="3783793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Supply </a:t>
            </a:r>
          </a:p>
        </p:txBody>
      </p:sp>
      <p:sp>
        <p:nvSpPr>
          <p:cNvPr id="4" name="Slide Number Placeholder 3"/>
          <p:cNvSpPr>
            <a:spLocks noGrp="1"/>
          </p:cNvSpPr>
          <p:nvPr>
            <p:ph type="sldNum" sz="quarter" idx="10"/>
          </p:nvPr>
        </p:nvSpPr>
        <p:spPr/>
        <p:txBody>
          <a:bodyPr/>
          <a:lstStyle/>
          <a:p>
            <a:fld id="{AA6A99F8-F681-184E-9F62-6D88F5523D25}" type="slidenum">
              <a:rPr lang="en-US" smtClean="0"/>
              <a:pPr/>
              <a:t>19</a:t>
            </a:fld>
            <a:endParaRPr lang="en-US" dirty="0"/>
          </a:p>
        </p:txBody>
      </p:sp>
    </p:spTree>
    <p:extLst>
      <p:ext uri="{BB962C8B-B14F-4D97-AF65-F5344CB8AC3E}">
        <p14:creationId xmlns:p14="http://schemas.microsoft.com/office/powerpoint/2010/main" val="1058808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Some people get FOMO, I get FOLD (Fear of Losing Data)</a:t>
            </a:r>
          </a:p>
        </p:txBody>
      </p:sp>
      <p:sp>
        <p:nvSpPr>
          <p:cNvPr id="4" name="Slide Number Placeholder 3"/>
          <p:cNvSpPr>
            <a:spLocks noGrp="1"/>
          </p:cNvSpPr>
          <p:nvPr>
            <p:ph type="sldNum" sz="quarter" idx="10"/>
          </p:nvPr>
        </p:nvSpPr>
        <p:spPr/>
        <p:txBody>
          <a:bodyPr/>
          <a:lstStyle/>
          <a:p>
            <a:fld id="{AA6A99F8-F681-184E-9F62-6D88F5523D25}" type="slidenum">
              <a:rPr lang="en-US" smtClean="0"/>
              <a:pPr/>
              <a:t>20</a:t>
            </a:fld>
            <a:endParaRPr lang="en-US" dirty="0"/>
          </a:p>
        </p:txBody>
      </p:sp>
    </p:spTree>
    <p:extLst>
      <p:ext uri="{BB962C8B-B14F-4D97-AF65-F5344CB8AC3E}">
        <p14:creationId xmlns:p14="http://schemas.microsoft.com/office/powerpoint/2010/main" val="1560092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6A99F8-F681-184E-9F62-6D88F5523D25}" type="slidenum">
              <a:rPr lang="en-US" smtClean="0"/>
              <a:pPr/>
              <a:t>2</a:t>
            </a:fld>
            <a:endParaRPr lang="en-US" dirty="0"/>
          </a:p>
        </p:txBody>
      </p:sp>
    </p:spTree>
    <p:extLst>
      <p:ext uri="{BB962C8B-B14F-4D97-AF65-F5344CB8AC3E}">
        <p14:creationId xmlns:p14="http://schemas.microsoft.com/office/powerpoint/2010/main" val="2469430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aseline="0" dirty="0"/>
              <a:t> 66% of funding came from the MMP</a:t>
            </a:r>
          </a:p>
          <a:p>
            <a:pPr marL="171450" indent="-171450">
              <a:buFontTx/>
              <a:buChar char="-"/>
            </a:pPr>
            <a:r>
              <a:rPr lang="en-US" baseline="0" dirty="0"/>
              <a:t>Estimated $40K in Cost Savings and Efficiency Gains over the first 3 years! </a:t>
            </a:r>
          </a:p>
          <a:p>
            <a:pPr marL="171450" indent="-171450">
              <a:buFontTx/>
              <a:buChar char="-"/>
            </a:pPr>
            <a:r>
              <a:rPr lang="en-US" baseline="0" dirty="0"/>
              <a:t>This equates to 10% of my annual budget</a:t>
            </a:r>
            <a:endParaRPr lang="en-US" dirty="0"/>
          </a:p>
        </p:txBody>
      </p:sp>
      <p:sp>
        <p:nvSpPr>
          <p:cNvPr id="4" name="Slide Number Placeholder 3"/>
          <p:cNvSpPr>
            <a:spLocks noGrp="1"/>
          </p:cNvSpPr>
          <p:nvPr>
            <p:ph type="sldNum" sz="quarter" idx="10"/>
          </p:nvPr>
        </p:nvSpPr>
        <p:spPr/>
        <p:txBody>
          <a:bodyPr/>
          <a:lstStyle/>
          <a:p>
            <a:fld id="{AA6A99F8-F681-184E-9F62-6D88F5523D25}" type="slidenum">
              <a:rPr lang="en-US" smtClean="0"/>
              <a:pPr/>
              <a:t>21</a:t>
            </a:fld>
            <a:endParaRPr lang="en-US" dirty="0"/>
          </a:p>
        </p:txBody>
      </p:sp>
    </p:spTree>
    <p:extLst>
      <p:ext uri="{BB962C8B-B14F-4D97-AF65-F5344CB8AC3E}">
        <p14:creationId xmlns:p14="http://schemas.microsoft.com/office/powerpoint/2010/main" val="2088225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Arial" panose="020B0604020202020204" pitchFamily="34" charset="0"/>
                <a:cs typeface="Arial" panose="020B0604020202020204" pitchFamily="34" charset="0"/>
              </a:rPr>
              <a:t>Given the volume of calls, conversations, emails, financial deadlines and follow-ups, managing this information with an Excel spreadsheet and calendar functionality isn’t ideal</a:t>
            </a:r>
            <a:r>
              <a:rPr lang="en-US" altLang="en-US" sz="1200" baseline="0" dirty="0">
                <a:latin typeface="Arial" panose="020B0604020202020204" pitchFamily="34" charset="0"/>
                <a:cs typeface="Arial" panose="020B0604020202020204" pitchFamily="34" charset="0"/>
              </a:rPr>
              <a:t> and with the plethora of apps, the choice can seem endless</a:t>
            </a:r>
            <a:endParaRPr lang="en-US" altLang="en-US" sz="1200" dirty="0">
              <a:latin typeface="Arial" panose="020B0604020202020204" pitchFamily="34" charset="0"/>
              <a:cs typeface="Arial" panose="020B0604020202020204" pitchFamily="34" charset="0"/>
            </a:endParaRPr>
          </a:p>
          <a:p>
            <a:endParaRPr lang="en-US" dirty="0"/>
          </a:p>
          <a:p>
            <a:r>
              <a:rPr lang="en-US" dirty="0"/>
              <a:t>Most organizations have</a:t>
            </a:r>
            <a:r>
              <a:rPr lang="en-US" baseline="0" dirty="0"/>
              <a:t> some form of system to track and manage their investment leads, which is obviously critical for success, but the more mundane aspect of Business Retention can play second fiddle to systems for investment attraction efforts</a:t>
            </a:r>
          </a:p>
          <a:p>
            <a:endParaRPr lang="en-US" baseline="0" dirty="0">
              <a:solidFill>
                <a:srgbClr val="FF0000"/>
              </a:solidFill>
            </a:endParaRPr>
          </a:p>
          <a:p>
            <a:r>
              <a:rPr lang="en-US" baseline="0" dirty="0">
                <a:solidFill>
                  <a:srgbClr val="FF0000"/>
                </a:solidFill>
              </a:rPr>
              <a:t>Ask Audience: </a:t>
            </a:r>
            <a:r>
              <a:rPr lang="en-US" baseline="0" dirty="0"/>
              <a:t>How many people use a CRM?  How many people use a CRM on a daily basis?  How many people still use Excel (nothing wrong with Excel). </a:t>
            </a:r>
          </a:p>
          <a:p>
            <a:endParaRPr lang="en-US" baseline="0" dirty="0"/>
          </a:p>
          <a:p>
            <a:r>
              <a:rPr lang="en-US" baseline="0" dirty="0"/>
              <a:t>This is an oversight as the common axiom is that Economic Development investment follows the 80:20 rule.  Even if this rule isn’t quite right, business and investment retention can’t be overlooked (St Thomas example of VW versus existing expansions)</a:t>
            </a:r>
            <a:endParaRPr lang="en-US" dirty="0"/>
          </a:p>
        </p:txBody>
      </p:sp>
      <p:sp>
        <p:nvSpPr>
          <p:cNvPr id="4" name="Slide Number Placeholder 3"/>
          <p:cNvSpPr>
            <a:spLocks noGrp="1"/>
          </p:cNvSpPr>
          <p:nvPr>
            <p:ph type="sldNum" sz="quarter" idx="10"/>
          </p:nvPr>
        </p:nvSpPr>
        <p:spPr/>
        <p:txBody>
          <a:bodyPr/>
          <a:lstStyle/>
          <a:p>
            <a:fld id="{AA6A99F8-F681-184E-9F62-6D88F5523D25}" type="slidenum">
              <a:rPr lang="en-US" smtClean="0"/>
              <a:pPr/>
              <a:t>3</a:t>
            </a:fld>
            <a:endParaRPr lang="en-US" dirty="0"/>
          </a:p>
        </p:txBody>
      </p:sp>
    </p:spTree>
    <p:extLst>
      <p:ext uri="{BB962C8B-B14F-4D97-AF65-F5344CB8AC3E}">
        <p14:creationId xmlns:p14="http://schemas.microsoft.com/office/powerpoint/2010/main" val="689202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is an oversight as the common axiom is that Economic Development investment follows the 80:20 rule.  Even if this rule isn’t quite right, business and investment retention can’t be overlooked (St Thomas example of VW versus existing expansions)</a:t>
            </a:r>
          </a:p>
          <a:p>
            <a:endParaRPr lang="en-US" baseline="0" dirty="0"/>
          </a:p>
          <a:p>
            <a:r>
              <a:rPr lang="en-US" dirty="0"/>
              <a:t>The city that landed a $7-billion electric-vehicle battery plant (186,000m2</a:t>
            </a:r>
            <a:r>
              <a:rPr lang="en-US" baseline="0" dirty="0"/>
              <a:t> or 2,001,360 ft2)</a:t>
            </a:r>
            <a:r>
              <a:rPr lang="en-US" dirty="0"/>
              <a:t> has also seen major manufacturing investment that has nothing to do with the German automaker, including more than 55,700 square meters (600,000 square feet) of new development on 16 hectares of local industrial land.</a:t>
            </a:r>
          </a:p>
          <a:p>
            <a:endParaRPr lang="en-US" dirty="0"/>
          </a:p>
          <a:p>
            <a:r>
              <a:rPr lang="en-US" dirty="0"/>
              <a:t>“Almost every industry or manufacturer in St. Thomas is in some sort of growth-forward mode, and we’re trying to accommodate all we can,” said St. Thomas Mayor Joe Preston.</a:t>
            </a:r>
          </a:p>
          <a:p>
            <a:endParaRPr lang="en-US" dirty="0"/>
          </a:p>
          <a:p>
            <a:r>
              <a:rPr lang="en-US" b="0" i="0" dirty="0">
                <a:solidFill>
                  <a:srgbClr val="191919"/>
                </a:solidFill>
                <a:effectLst/>
                <a:latin typeface="Georgia" panose="02040502050405020303" pitchFamily="18" charset="0"/>
              </a:rPr>
              <a:t>There could be 1.5 million </a:t>
            </a:r>
            <a:r>
              <a:rPr lang="en-US" b="0" i="0" dirty="0" err="1">
                <a:solidFill>
                  <a:srgbClr val="191919"/>
                </a:solidFill>
                <a:effectLst/>
                <a:latin typeface="Georgia" panose="02040502050405020303" pitchFamily="18" charset="0"/>
              </a:rPr>
              <a:t>sq</a:t>
            </a:r>
            <a:r>
              <a:rPr lang="en-US" b="0" i="0" dirty="0">
                <a:solidFill>
                  <a:srgbClr val="191919"/>
                </a:solidFill>
                <a:effectLst/>
                <a:latin typeface="Georgia" panose="02040502050405020303" pitchFamily="18" charset="0"/>
              </a:rPr>
              <a:t> </a:t>
            </a:r>
            <a:r>
              <a:rPr lang="en-US" b="0" i="0" dirty="0" err="1">
                <a:solidFill>
                  <a:srgbClr val="191919"/>
                </a:solidFill>
                <a:effectLst/>
                <a:latin typeface="Georgia" panose="02040502050405020303" pitchFamily="18" charset="0"/>
              </a:rPr>
              <a:t>ft</a:t>
            </a:r>
            <a:r>
              <a:rPr lang="en-US" b="0" i="0" dirty="0">
                <a:solidFill>
                  <a:srgbClr val="191919"/>
                </a:solidFill>
                <a:effectLst/>
                <a:latin typeface="Georgia" panose="02040502050405020303" pitchFamily="18" charset="0"/>
              </a:rPr>
              <a:t> (140,000 </a:t>
            </a:r>
            <a:r>
              <a:rPr lang="en-US" b="0" i="0" dirty="0" err="1">
                <a:solidFill>
                  <a:srgbClr val="191919"/>
                </a:solidFill>
                <a:effectLst/>
                <a:latin typeface="Georgia" panose="02040502050405020303" pitchFamily="18" charset="0"/>
              </a:rPr>
              <a:t>sq</a:t>
            </a:r>
            <a:r>
              <a:rPr lang="en-US" b="0" i="0" dirty="0">
                <a:solidFill>
                  <a:srgbClr val="191919"/>
                </a:solidFill>
                <a:effectLst/>
                <a:latin typeface="Georgia" panose="02040502050405020303" pitchFamily="18" charset="0"/>
              </a:rPr>
              <a:t> m)</a:t>
            </a:r>
          </a:p>
          <a:p>
            <a:endParaRPr lang="en-US" b="0" i="0" dirty="0">
              <a:solidFill>
                <a:srgbClr val="191919"/>
              </a:solidFill>
              <a:effectLst/>
              <a:latin typeface="Georgia" panose="02040502050405020303" pitchFamily="18" charset="0"/>
            </a:endParaRPr>
          </a:p>
          <a:p>
            <a:r>
              <a:rPr lang="en-US" dirty="0"/>
              <a:t>https://lfpress.com/news/local-news/st-thomas-economy-booming-and-no-not-just-because-of-volkswagen</a:t>
            </a:r>
          </a:p>
        </p:txBody>
      </p:sp>
      <p:sp>
        <p:nvSpPr>
          <p:cNvPr id="4" name="Slide Number Placeholder 3"/>
          <p:cNvSpPr>
            <a:spLocks noGrp="1"/>
          </p:cNvSpPr>
          <p:nvPr>
            <p:ph type="sldNum" sz="quarter" idx="10"/>
          </p:nvPr>
        </p:nvSpPr>
        <p:spPr/>
        <p:txBody>
          <a:bodyPr/>
          <a:lstStyle/>
          <a:p>
            <a:fld id="{AA6A99F8-F681-184E-9F62-6D88F5523D25}" type="slidenum">
              <a:rPr lang="en-US" smtClean="0"/>
              <a:pPr/>
              <a:t>4</a:t>
            </a:fld>
            <a:endParaRPr lang="en-US" dirty="0"/>
          </a:p>
        </p:txBody>
      </p:sp>
    </p:spTree>
    <p:extLst>
      <p:ext uri="{BB962C8B-B14F-4D97-AF65-F5344CB8AC3E}">
        <p14:creationId xmlns:p14="http://schemas.microsoft.com/office/powerpoint/2010/main" val="1649572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easy to let what’s expedient or easy overtake that which is</a:t>
            </a:r>
            <a:r>
              <a:rPr lang="en-US" baseline="0" dirty="0"/>
              <a:t> best (at least in the long term) for your organization.  Really, the holy grail is the modern call </a:t>
            </a:r>
            <a:r>
              <a:rPr lang="en-US" baseline="0" dirty="0" err="1"/>
              <a:t>centre</a:t>
            </a:r>
            <a:r>
              <a:rPr lang="en-US" baseline="0" dirty="0"/>
              <a:t> where every interaction is tracked and responded to regardless of the channel used.  But, call </a:t>
            </a:r>
            <a:r>
              <a:rPr lang="en-US" baseline="0" dirty="0" err="1"/>
              <a:t>centres</a:t>
            </a:r>
            <a:r>
              <a:rPr lang="en-US" baseline="0" dirty="0"/>
              <a:t> can be, well, so impersonal and cold</a:t>
            </a:r>
            <a:endParaRPr lang="en-US" dirty="0"/>
          </a:p>
        </p:txBody>
      </p:sp>
      <p:sp>
        <p:nvSpPr>
          <p:cNvPr id="4" name="Slide Number Placeholder 3"/>
          <p:cNvSpPr>
            <a:spLocks noGrp="1"/>
          </p:cNvSpPr>
          <p:nvPr>
            <p:ph type="sldNum" sz="quarter" idx="10"/>
          </p:nvPr>
        </p:nvSpPr>
        <p:spPr/>
        <p:txBody>
          <a:bodyPr/>
          <a:lstStyle/>
          <a:p>
            <a:fld id="{AA6A99F8-F681-184E-9F62-6D88F5523D25}" type="slidenum">
              <a:rPr lang="en-US" smtClean="0"/>
              <a:pPr/>
              <a:t>5</a:t>
            </a:fld>
            <a:endParaRPr lang="en-US" dirty="0"/>
          </a:p>
        </p:txBody>
      </p:sp>
    </p:spTree>
    <p:extLst>
      <p:ext uri="{BB962C8B-B14F-4D97-AF65-F5344CB8AC3E}">
        <p14:creationId xmlns:p14="http://schemas.microsoft.com/office/powerpoint/2010/main" val="617002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baseline="0" dirty="0">
                <a:solidFill>
                  <a:schemeClr val="tx1"/>
                </a:solidFill>
                <a:effectLst/>
                <a:latin typeface="Adobe Caslon Pro" charset="0"/>
                <a:ea typeface="+mn-ea"/>
                <a:cs typeface="+mn-cs"/>
              </a:rPr>
              <a:t>• Act! Has served the dep't –</a:t>
            </a:r>
            <a:r>
              <a:rPr lang="en-CA" sz="1200" b="0" i="0" kern="1200" dirty="0">
                <a:solidFill>
                  <a:schemeClr val="tx1"/>
                </a:solidFill>
                <a:effectLst/>
                <a:latin typeface="Adobe Caslon Pro" charset="0"/>
                <a:ea typeface="+mn-ea"/>
                <a:cs typeface="+mn-cs"/>
              </a:rPr>
              <a:t> primary purpose has been a data repository – (save &amp; retrieve)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kern="1200" dirty="0">
              <a:solidFill>
                <a:schemeClr val="tx1"/>
              </a:solidFill>
              <a:effectLst/>
              <a:latin typeface="Adobe Caslon Pro"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AA6A99F8-F681-184E-9F62-6D88F5523D25}" type="slidenum">
              <a:rPr lang="en-US" smtClean="0"/>
              <a:pPr/>
              <a:t>6</a:t>
            </a:fld>
            <a:endParaRPr lang="en-US" dirty="0"/>
          </a:p>
        </p:txBody>
      </p:sp>
    </p:spTree>
    <p:extLst>
      <p:ext uri="{BB962C8B-B14F-4D97-AF65-F5344CB8AC3E}">
        <p14:creationId xmlns:p14="http://schemas.microsoft.com/office/powerpoint/2010/main" val="1454180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Adobe Caslon Pro" charset="0"/>
                <a:ea typeface="+mn-ea"/>
                <a:cs typeface="+mn-cs"/>
              </a:rPr>
              <a:t>CRM’s have evolved &amp;</a:t>
            </a:r>
            <a:r>
              <a:rPr lang="en-CA" sz="1200" b="0" i="0" kern="1200" baseline="0" dirty="0">
                <a:solidFill>
                  <a:schemeClr val="tx1"/>
                </a:solidFill>
                <a:effectLst/>
                <a:latin typeface="Adobe Caslon Pro" charset="0"/>
                <a:ea typeface="+mn-ea"/>
                <a:cs typeface="+mn-cs"/>
              </a:rPr>
              <a:t> </a:t>
            </a:r>
            <a:r>
              <a:rPr lang="en-CA" sz="1200" b="0" i="0" kern="1200" baseline="0" dirty="0" err="1">
                <a:solidFill>
                  <a:schemeClr val="tx1"/>
                </a:solidFill>
                <a:effectLst/>
                <a:latin typeface="Adobe Caslon Pro" charset="0"/>
                <a:ea typeface="+mn-ea"/>
                <a:cs typeface="+mn-cs"/>
              </a:rPr>
              <a:t>EcDev</a:t>
            </a:r>
            <a:r>
              <a:rPr lang="en-CA" sz="1200" b="0" i="0" kern="1200" baseline="0" dirty="0">
                <a:solidFill>
                  <a:schemeClr val="tx1"/>
                </a:solidFill>
                <a:effectLst/>
                <a:latin typeface="Adobe Caslon Pro" charset="0"/>
                <a:ea typeface="+mn-ea"/>
                <a:cs typeface="+mn-cs"/>
              </a:rPr>
              <a:t> teams place higher demands on integration features</a:t>
            </a:r>
          </a:p>
          <a:p>
            <a:r>
              <a:rPr lang="en-CA" sz="1200" b="0" i="0" kern="1200" baseline="0" dirty="0">
                <a:solidFill>
                  <a:schemeClr val="tx1"/>
                </a:solidFill>
                <a:effectLst/>
                <a:latin typeface="Adobe Caslon Pro" charset="0"/>
                <a:ea typeface="+mn-ea"/>
                <a:cs typeface="+mn-cs"/>
              </a:rPr>
              <a:t>• </a:t>
            </a:r>
            <a:r>
              <a:rPr lang="en-CA" sz="1200" b="0" i="0" kern="1200" dirty="0">
                <a:solidFill>
                  <a:schemeClr val="tx1"/>
                </a:solidFill>
                <a:effectLst/>
                <a:latin typeface="Adobe Caslon Pro" charset="0"/>
                <a:ea typeface="+mn-ea"/>
                <a:cs typeface="+mn-cs"/>
              </a:rPr>
              <a:t>Act! wasn’t meeting the department’s </a:t>
            </a:r>
            <a:r>
              <a:rPr lang="en-CA" sz="1200" b="0" i="0" kern="1200" baseline="0" dirty="0">
                <a:solidFill>
                  <a:schemeClr val="tx1"/>
                </a:solidFill>
                <a:effectLst/>
                <a:latin typeface="Adobe Caslon Pro" charset="0"/>
                <a:ea typeface="+mn-ea"/>
                <a:cs typeface="+mn-cs"/>
              </a:rPr>
              <a:t>needs </a:t>
            </a:r>
          </a:p>
          <a:p>
            <a:pPr marL="233363" lvl="2" indent="-233363">
              <a:lnSpc>
                <a:spcPts val="2400"/>
              </a:lnSpc>
              <a:buFont typeface="Arial" panose="020B0604020202020204" pitchFamily="34" charset="0"/>
              <a:buChar char="•"/>
            </a:pPr>
            <a:r>
              <a:rPr lang="en-US" sz="2100" dirty="0">
                <a:latin typeface="Arial" panose="020B0604020202020204" pitchFamily="34" charset="0"/>
                <a:cs typeface="Arial" panose="020B0604020202020204" pitchFamily="34" charset="0"/>
              </a:rPr>
              <a:t>Updating the Business Directory was a time-consuming, manual process, involving data entry from paper surveys and periodic exports of data from the Act! CRM into spreadsheets, and sent to the County for upload</a:t>
            </a:r>
            <a:br>
              <a:rPr lang="en-US" sz="2100" dirty="0">
                <a:latin typeface="Arial" panose="020B0604020202020204" pitchFamily="34" charset="0"/>
                <a:cs typeface="Arial" panose="020B0604020202020204" pitchFamily="34" charset="0"/>
              </a:rPr>
            </a:br>
            <a:endParaRPr lang="en-US" sz="2100" dirty="0">
              <a:latin typeface="Arial" panose="020B0604020202020204" pitchFamily="34" charset="0"/>
              <a:cs typeface="Arial" panose="020B0604020202020204" pitchFamily="34" charset="0"/>
            </a:endParaRPr>
          </a:p>
          <a:p>
            <a:pPr marL="233363" lvl="2" indent="-233363">
              <a:lnSpc>
                <a:spcPts val="2400"/>
              </a:lnSpc>
              <a:buFont typeface="Arial" panose="020B0604020202020204" pitchFamily="34" charset="0"/>
              <a:buChar char="•"/>
            </a:pPr>
            <a:r>
              <a:rPr lang="en-US" sz="2100" dirty="0">
                <a:latin typeface="Arial" panose="020B0604020202020204" pitchFamily="34" charset="0"/>
                <a:cs typeface="Arial" panose="020B0604020202020204" pitchFamily="34" charset="0"/>
              </a:rPr>
              <a:t>Difficult to maintain timely business information</a:t>
            </a:r>
          </a:p>
        </p:txBody>
      </p:sp>
      <p:sp>
        <p:nvSpPr>
          <p:cNvPr id="4" name="Slide Number Placeholder 3"/>
          <p:cNvSpPr>
            <a:spLocks noGrp="1"/>
          </p:cNvSpPr>
          <p:nvPr>
            <p:ph type="sldNum" sz="quarter" idx="10"/>
          </p:nvPr>
        </p:nvSpPr>
        <p:spPr/>
        <p:txBody>
          <a:bodyPr/>
          <a:lstStyle/>
          <a:p>
            <a:fld id="{AA6A99F8-F681-184E-9F62-6D88F5523D25}" type="slidenum">
              <a:rPr lang="en-US" smtClean="0"/>
              <a:pPr/>
              <a:t>7</a:t>
            </a:fld>
            <a:endParaRPr lang="en-US" dirty="0"/>
          </a:p>
        </p:txBody>
      </p:sp>
    </p:spTree>
    <p:extLst>
      <p:ext uri="{BB962C8B-B14F-4D97-AF65-F5344CB8AC3E}">
        <p14:creationId xmlns:p14="http://schemas.microsoft.com/office/powerpoint/2010/main" val="4170328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a:t>
            </a:r>
            <a:r>
              <a:rPr lang="en-US" baseline="0" dirty="0"/>
              <a:t> level look at the project process</a:t>
            </a:r>
            <a:endParaRPr lang="en-US" dirty="0"/>
          </a:p>
        </p:txBody>
      </p:sp>
      <p:sp>
        <p:nvSpPr>
          <p:cNvPr id="4" name="Slide Number Placeholder 3"/>
          <p:cNvSpPr>
            <a:spLocks noGrp="1"/>
          </p:cNvSpPr>
          <p:nvPr>
            <p:ph type="sldNum" sz="quarter" idx="10"/>
          </p:nvPr>
        </p:nvSpPr>
        <p:spPr/>
        <p:txBody>
          <a:bodyPr/>
          <a:lstStyle/>
          <a:p>
            <a:fld id="{AA6A99F8-F681-184E-9F62-6D88F5523D25}" type="slidenum">
              <a:rPr lang="en-US" smtClean="0"/>
              <a:pPr/>
              <a:t>9</a:t>
            </a:fld>
            <a:endParaRPr lang="en-US" dirty="0"/>
          </a:p>
        </p:txBody>
      </p:sp>
    </p:spTree>
    <p:extLst>
      <p:ext uri="{BB962C8B-B14F-4D97-AF65-F5344CB8AC3E}">
        <p14:creationId xmlns:p14="http://schemas.microsoft.com/office/powerpoint/2010/main" val="2466520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data review/clean-up performed before importing records into the new </a:t>
            </a:r>
            <a:r>
              <a:rPr lang="en-US" sz="1200" dirty="0" err="1"/>
              <a:t>Zoho</a:t>
            </a:r>
            <a:r>
              <a:rPr lang="en-US" sz="1200" dirty="0"/>
              <a:t> CRM improved the overall accuracy of company and contact information</a:t>
            </a:r>
            <a:endParaRPr lang="en-US" dirty="0"/>
          </a:p>
        </p:txBody>
      </p:sp>
      <p:sp>
        <p:nvSpPr>
          <p:cNvPr id="4" name="Slide Number Placeholder 3"/>
          <p:cNvSpPr>
            <a:spLocks noGrp="1"/>
          </p:cNvSpPr>
          <p:nvPr>
            <p:ph type="sldNum" sz="quarter" idx="10"/>
          </p:nvPr>
        </p:nvSpPr>
        <p:spPr/>
        <p:txBody>
          <a:bodyPr/>
          <a:lstStyle/>
          <a:p>
            <a:fld id="{AA6A99F8-F681-184E-9F62-6D88F5523D25}" type="slidenum">
              <a:rPr lang="en-US" smtClean="0"/>
              <a:pPr/>
              <a:t>10</a:t>
            </a:fld>
            <a:endParaRPr lang="en-US" dirty="0"/>
          </a:p>
        </p:txBody>
      </p:sp>
    </p:spTree>
    <p:extLst>
      <p:ext uri="{BB962C8B-B14F-4D97-AF65-F5344CB8AC3E}">
        <p14:creationId xmlns:p14="http://schemas.microsoft.com/office/powerpoint/2010/main" val="9538763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698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55266" y="437765"/>
            <a:ext cx="4323655" cy="3079630"/>
          </a:xfrm>
          <a:prstGeom prst="rect">
            <a:avLst/>
          </a:prstGeom>
        </p:spPr>
        <p:txBody>
          <a:bodyPr anchor="b">
            <a:normAutofit/>
          </a:bodyPr>
          <a:lstStyle>
            <a:lvl1pPr algn="l">
              <a:defRPr sz="4800" b="0" i="0">
                <a:solidFill>
                  <a:schemeClr val="bg1"/>
                </a:solidFill>
                <a:latin typeface="Calibri"/>
                <a:ea typeface="Adobe Caslon Pro" charset="0"/>
                <a:cs typeface="Calibri"/>
              </a:defRPr>
            </a:lvl1pPr>
          </a:lstStyle>
          <a:p>
            <a:r>
              <a:rPr lang="en-US" dirty="0"/>
              <a:t>Presentation Title Here</a:t>
            </a:r>
          </a:p>
        </p:txBody>
      </p:sp>
      <p:sp>
        <p:nvSpPr>
          <p:cNvPr id="3" name="Subtitle 2"/>
          <p:cNvSpPr>
            <a:spLocks noGrp="1"/>
          </p:cNvSpPr>
          <p:nvPr>
            <p:ph type="subTitle" idx="1" hasCustomPrompt="1"/>
          </p:nvPr>
        </p:nvSpPr>
        <p:spPr>
          <a:xfrm>
            <a:off x="4355265" y="3609471"/>
            <a:ext cx="4323655" cy="404967"/>
          </a:xfrm>
        </p:spPr>
        <p:txBody>
          <a:bodyPr anchor="ctr">
            <a:normAutofit/>
          </a:bodyPr>
          <a:lstStyle>
            <a:lvl1pPr marL="0" indent="0" algn="l">
              <a:buNone/>
              <a:defRPr sz="2000" b="0" i="0">
                <a:solidFill>
                  <a:schemeClr val="bg1">
                    <a:lumMod val="75000"/>
                  </a:schemeClr>
                </a:solidFill>
                <a:latin typeface="Calibri"/>
                <a:ea typeface="Adobe Caslon Pro" charset="0"/>
                <a:cs typeface="Calibri"/>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Department</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5266" y="5108222"/>
            <a:ext cx="3037778" cy="1192218"/>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l="14594"/>
          <a:stretch/>
        </p:blipFill>
        <p:spPr>
          <a:xfrm>
            <a:off x="0" y="0"/>
            <a:ext cx="3890187" cy="6858000"/>
          </a:xfrm>
          <a:prstGeom prst="rect">
            <a:avLst/>
          </a:prstGeom>
        </p:spPr>
      </p:pic>
      <p:sp>
        <p:nvSpPr>
          <p:cNvPr id="4" name="Date Placeholder 3"/>
          <p:cNvSpPr>
            <a:spLocks noGrp="1"/>
          </p:cNvSpPr>
          <p:nvPr>
            <p:ph type="dt" sz="half" idx="10"/>
          </p:nvPr>
        </p:nvSpPr>
        <p:spPr>
          <a:xfrm>
            <a:off x="4355266" y="4106514"/>
            <a:ext cx="4323654" cy="365125"/>
          </a:xfrm>
        </p:spPr>
        <p:txBody>
          <a:bodyPr anchor="ctr"/>
          <a:lstStyle>
            <a:lvl1pPr>
              <a:defRPr b="0" i="0">
                <a:solidFill>
                  <a:schemeClr val="bg1"/>
                </a:solidFill>
                <a:latin typeface="+mn-lt"/>
                <a:ea typeface="Adobe Caslon Pro" charset="0"/>
                <a:cs typeface="Adobe Caslon Pro" charset="0"/>
              </a:defRPr>
            </a:lvl1pPr>
          </a:lstStyle>
          <a:p>
            <a:r>
              <a:rPr lang="en-CA" dirty="0"/>
              <a:t>November 28, 2016</a:t>
            </a:r>
            <a:endParaRPr lang="en-US" dirty="0"/>
          </a:p>
        </p:txBody>
      </p:sp>
    </p:spTree>
    <p:extLst>
      <p:ext uri="{BB962C8B-B14F-4D97-AF65-F5344CB8AC3E}">
        <p14:creationId xmlns:p14="http://schemas.microsoft.com/office/powerpoint/2010/main" val="18156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Picture with Ca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1625597"/>
            <a:ext cx="2949178" cy="1600200"/>
          </a:xfrm>
          <a:prstGeom prst="rect">
            <a:avLst/>
          </a:prstGeom>
        </p:spPr>
        <p:txBody>
          <a:bodyPr anchor="ctr">
            <a:normAutofit/>
          </a:bodyPr>
          <a:lstStyle>
            <a:lvl1pPr>
              <a:defRPr sz="2800" b="0" i="0">
                <a:solidFill>
                  <a:srgbClr val="00698F"/>
                </a:solidFill>
                <a:latin typeface="Calibri"/>
                <a:ea typeface="Adobe Caslon Pro" charset="0"/>
                <a:cs typeface="Calibri"/>
              </a:defRPr>
            </a:lvl1pPr>
          </a:lstStyle>
          <a:p>
            <a:r>
              <a:rPr lang="en-US" dirty="0"/>
              <a:t>Title</a:t>
            </a:r>
          </a:p>
        </p:txBody>
      </p:sp>
      <p:sp>
        <p:nvSpPr>
          <p:cNvPr id="3" name="Content Placeholder 2"/>
          <p:cNvSpPr>
            <a:spLocks noGrp="1"/>
          </p:cNvSpPr>
          <p:nvPr>
            <p:ph idx="1"/>
          </p:nvPr>
        </p:nvSpPr>
        <p:spPr>
          <a:xfrm>
            <a:off x="3887391" y="982273"/>
            <a:ext cx="4629150" cy="4893455"/>
          </a:xfrm>
        </p:spPr>
        <p:txBody>
          <a:bodyPr/>
          <a:lstStyle>
            <a:lvl1pPr>
              <a:defRPr sz="3200" b="0" i="0" baseline="0">
                <a:solidFill>
                  <a:srgbClr val="00698F"/>
                </a:solidFill>
                <a:latin typeface="Calibri"/>
                <a:ea typeface="Adobe Caslon Pro" charset="0"/>
                <a:cs typeface="Calibri"/>
              </a:defRPr>
            </a:lvl1pPr>
            <a:lvl2pPr>
              <a:defRPr sz="2800" b="0" i="0">
                <a:latin typeface="Calibri"/>
                <a:ea typeface="Adobe Caslon Pro" charset="0"/>
                <a:cs typeface="Calibri"/>
              </a:defRPr>
            </a:lvl2pPr>
            <a:lvl3pPr>
              <a:defRPr sz="2400" b="0" i="0">
                <a:solidFill>
                  <a:schemeClr val="bg1">
                    <a:lumMod val="50000"/>
                  </a:schemeClr>
                </a:solidFill>
                <a:latin typeface="Calibri"/>
                <a:ea typeface="Adobe Caslon Pro" charset="0"/>
                <a:cs typeface="Calibri"/>
              </a:defRPr>
            </a:lvl3pPr>
            <a:lvl4pPr>
              <a:defRPr sz="2000" b="0" i="0">
                <a:latin typeface="Calibri"/>
                <a:ea typeface="Adobe Caslon Pro" charset="0"/>
                <a:cs typeface="Calibri"/>
              </a:defRPr>
            </a:lvl4pPr>
            <a:lvl5pPr>
              <a:defRPr sz="2000">
                <a:latin typeface="Adobe Caslon Pro" charset="0"/>
                <a:ea typeface="Adobe Caslon Pro" charset="0"/>
                <a:cs typeface="Adobe Caslon Pro"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3"/>
          <p:cNvSpPr>
            <a:spLocks noGrp="1"/>
          </p:cNvSpPr>
          <p:nvPr>
            <p:ph type="body" sz="half" idx="2"/>
          </p:nvPr>
        </p:nvSpPr>
        <p:spPr>
          <a:xfrm>
            <a:off x="628650" y="3225798"/>
            <a:ext cx="2949178" cy="2649930"/>
          </a:xfrm>
        </p:spPr>
        <p:txBody>
          <a:bodyPr>
            <a:normAutofit/>
          </a:bodyPr>
          <a:lstStyle>
            <a:lvl1pPr marL="0" indent="0">
              <a:buNone/>
              <a:defRPr sz="1400" b="0" i="0">
                <a:solidFill>
                  <a:schemeClr val="bg1">
                    <a:lumMod val="50000"/>
                  </a:schemeClr>
                </a:solidFill>
                <a:latin typeface="Calibri"/>
                <a:ea typeface="Adobe Caslon Pro" charset="0"/>
                <a:cs typeface="Calibri"/>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8077" y="272741"/>
            <a:ext cx="2610873" cy="1024673"/>
          </a:xfrm>
          <a:prstGeom prst="rect">
            <a:avLst/>
          </a:prstGeom>
        </p:spPr>
      </p:pic>
      <p:sp>
        <p:nvSpPr>
          <p:cNvPr id="12" name="Footer Placeholder 4"/>
          <p:cNvSpPr>
            <a:spLocks noGrp="1"/>
          </p:cNvSpPr>
          <p:nvPr>
            <p:ph type="ftr" sz="quarter" idx="3"/>
          </p:nvPr>
        </p:nvSpPr>
        <p:spPr>
          <a:xfrm>
            <a:off x="5429249" y="326038"/>
            <a:ext cx="3469423" cy="365125"/>
          </a:xfrm>
          <a:prstGeom prst="rect">
            <a:avLst/>
          </a:prstGeom>
        </p:spPr>
        <p:txBody>
          <a:bodyPr vert="horz" lIns="91440" tIns="45720" rIns="91440" bIns="45720" rtlCol="0" anchor="ctr"/>
          <a:lstStyle>
            <a:lvl1pPr algn="r">
              <a:defRPr sz="1200" b="0" i="0">
                <a:solidFill>
                  <a:srgbClr val="00698F"/>
                </a:solidFill>
                <a:latin typeface="Calibri"/>
                <a:ea typeface="Adobe Caslon Pro" charset="0"/>
                <a:cs typeface="Calibri"/>
              </a:defRPr>
            </a:lvl1pPr>
          </a:lstStyle>
          <a:p>
            <a:r>
              <a:rPr lang="en-US" dirty="0"/>
              <a:t>Presentation Title | Section</a:t>
            </a:r>
          </a:p>
        </p:txBody>
      </p:sp>
      <p:sp>
        <p:nvSpPr>
          <p:cNvPr id="13" name="Oval 12"/>
          <p:cNvSpPr/>
          <p:nvPr userDrawn="1"/>
        </p:nvSpPr>
        <p:spPr>
          <a:xfrm>
            <a:off x="8489794" y="6334474"/>
            <a:ext cx="408878" cy="408878"/>
          </a:xfrm>
          <a:prstGeom prst="ellipse">
            <a:avLst/>
          </a:prstGeom>
          <a:solidFill>
            <a:srgbClr val="00698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0" i="0" dirty="0">
              <a:ln>
                <a:noFill/>
              </a:ln>
              <a:latin typeface="Adobe Caslon Pro" charset="0"/>
            </a:endParaRPr>
          </a:p>
        </p:txBody>
      </p:sp>
      <p:sp>
        <p:nvSpPr>
          <p:cNvPr id="9" name="Rectangle 8"/>
          <p:cNvSpPr/>
          <p:nvPr userDrawn="1"/>
        </p:nvSpPr>
        <p:spPr>
          <a:xfrm>
            <a:off x="8566312" y="6406550"/>
            <a:ext cx="367258" cy="276999"/>
          </a:xfrm>
          <a:prstGeom prst="rect">
            <a:avLst/>
          </a:prstGeom>
        </p:spPr>
        <p:txBody>
          <a:bodyPr wrap="none">
            <a:spAutoFit/>
          </a:bodyPr>
          <a:lstStyle/>
          <a:p>
            <a:fld id="{AB4B7641-AE9D-984C-8BAE-EEEC9A113DC3}" type="slidenum">
              <a:rPr lang="en-US" sz="1200" b="1" i="0" smtClean="0">
                <a:solidFill>
                  <a:schemeClr val="bg1"/>
                </a:solidFill>
                <a:latin typeface="Calibri"/>
                <a:ea typeface="Adobe Caslon Pro" charset="0"/>
                <a:cs typeface="Calibri"/>
              </a:rPr>
              <a:pPr/>
              <a:t>‹#›</a:t>
            </a:fld>
            <a:endParaRPr lang="en-US" sz="1200" b="1" i="0" dirty="0">
              <a:solidFill>
                <a:schemeClr val="bg1"/>
              </a:solidFill>
              <a:latin typeface="Calibri"/>
              <a:ea typeface="Adobe Caslon Pro" charset="0"/>
              <a:cs typeface="Calibri"/>
            </a:endParaRPr>
          </a:p>
        </p:txBody>
      </p:sp>
    </p:spTree>
    <p:extLst>
      <p:ext uri="{BB962C8B-B14F-4D97-AF65-F5344CB8AC3E}">
        <p14:creationId xmlns:p14="http://schemas.microsoft.com/office/powerpoint/2010/main" val="1979332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Rectangle 12"/>
          <p:cNvSpPr/>
          <p:nvPr userDrawn="1"/>
        </p:nvSpPr>
        <p:spPr>
          <a:xfrm>
            <a:off x="0" y="0"/>
            <a:ext cx="3308195" cy="6858000"/>
          </a:xfrm>
          <a:prstGeom prst="rect">
            <a:avLst/>
          </a:prstGeom>
          <a:solidFill>
            <a:srgbClr val="0069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dobe Caslon Pro" charset="0"/>
            </a:endParaRPr>
          </a:p>
        </p:txBody>
      </p:sp>
      <p:sp>
        <p:nvSpPr>
          <p:cNvPr id="2" name="Title 1"/>
          <p:cNvSpPr>
            <a:spLocks noGrp="1"/>
          </p:cNvSpPr>
          <p:nvPr>
            <p:ph type="title" hasCustomPrompt="1"/>
          </p:nvPr>
        </p:nvSpPr>
        <p:spPr>
          <a:xfrm>
            <a:off x="604852" y="3572377"/>
            <a:ext cx="2098491" cy="1600200"/>
          </a:xfrm>
          <a:prstGeom prst="rect">
            <a:avLst/>
          </a:prstGeom>
        </p:spPr>
        <p:txBody>
          <a:bodyPr anchor="ctr"/>
          <a:lstStyle>
            <a:lvl1pPr>
              <a:defRPr sz="2800" b="0" i="0">
                <a:solidFill>
                  <a:schemeClr val="bg1"/>
                </a:solidFill>
                <a:latin typeface="Calibri"/>
                <a:ea typeface="Adobe Caslon Pro" charset="0"/>
                <a:cs typeface="Calibri"/>
              </a:defRPr>
            </a:lvl1pPr>
          </a:lstStyle>
          <a:p>
            <a:r>
              <a:rPr lang="en-US" dirty="0"/>
              <a:t>Title</a:t>
            </a:r>
          </a:p>
        </p:txBody>
      </p:sp>
      <p:sp>
        <p:nvSpPr>
          <p:cNvPr id="3" name="Picture Placeholder 2"/>
          <p:cNvSpPr>
            <a:spLocks noGrp="1" noChangeAspect="1"/>
          </p:cNvSpPr>
          <p:nvPr>
            <p:ph type="pic" idx="1"/>
          </p:nvPr>
        </p:nvSpPr>
        <p:spPr>
          <a:xfrm>
            <a:off x="3887391" y="899919"/>
            <a:ext cx="4629150" cy="5058163"/>
          </a:xfrm>
        </p:spPr>
        <p:txBody>
          <a:bodyPr anchor="t"/>
          <a:lstStyle>
            <a:lvl1pPr marL="0" indent="0">
              <a:buNone/>
              <a:defRPr sz="3200" b="0" i="0">
                <a:latin typeface="Calibri"/>
                <a:ea typeface="Adobe Caslon Pro" charset="0"/>
                <a:cs typeface="Calibri"/>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04852" y="5172577"/>
            <a:ext cx="2098491" cy="1079539"/>
          </a:xfrm>
        </p:spPr>
        <p:txBody>
          <a:bodyPr>
            <a:normAutofit/>
          </a:bodyPr>
          <a:lstStyle>
            <a:lvl1pPr marL="0" indent="0">
              <a:buNone/>
              <a:defRPr sz="1400" b="0" i="0">
                <a:solidFill>
                  <a:schemeClr val="bg1">
                    <a:lumMod val="85000"/>
                  </a:schemeClr>
                </a:solidFill>
                <a:latin typeface="Calibri"/>
                <a:ea typeface="Adobe Caslon Pro" charset="0"/>
                <a:cs typeface="Calibri"/>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Oval 7"/>
          <p:cNvSpPr/>
          <p:nvPr userDrawn="1"/>
        </p:nvSpPr>
        <p:spPr>
          <a:xfrm>
            <a:off x="8489794" y="6252116"/>
            <a:ext cx="408878" cy="408878"/>
          </a:xfrm>
          <a:prstGeom prst="ellipse">
            <a:avLst/>
          </a:prstGeom>
          <a:solidFill>
            <a:srgbClr val="00698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0" i="0" dirty="0">
              <a:ln>
                <a:noFill/>
              </a:ln>
              <a:latin typeface="Adobe Caslon Pro" charset="0"/>
            </a:endParaRPr>
          </a:p>
        </p:txBody>
      </p:sp>
      <p:sp>
        <p:nvSpPr>
          <p:cNvPr id="9" name="Slide Number Placeholder 5"/>
          <p:cNvSpPr txBox="1">
            <a:spLocks/>
          </p:cNvSpPr>
          <p:nvPr userDrawn="1"/>
        </p:nvSpPr>
        <p:spPr>
          <a:xfrm>
            <a:off x="8489794" y="6273993"/>
            <a:ext cx="408878"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chemeClr val="bg1"/>
                </a:solidFill>
                <a:latin typeface="Adobe Caslon Pro" charset="0"/>
                <a:ea typeface="Adobe Caslon Pro" charset="0"/>
                <a:cs typeface="Adobe Caslon Pr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4B7641-AE9D-984C-8BAE-EEEC9A113DC3}" type="slidenum">
              <a:rPr lang="en-US" b="1" i="0" smtClean="0">
                <a:latin typeface="Adobe Caslon Pro" charset="0"/>
                <a:ea typeface="Adobe Caslon Pro" charset="0"/>
                <a:cs typeface="Adobe Caslon Pro" charset="0"/>
              </a:rPr>
              <a:pPr/>
              <a:t>‹#›</a:t>
            </a:fld>
            <a:endParaRPr lang="en-US" b="1" i="0" dirty="0">
              <a:latin typeface="Adobe Caslon Pro" charset="0"/>
              <a:ea typeface="Adobe Caslon Pro" charset="0"/>
              <a:cs typeface="Adobe Caslon Pro" charset="0"/>
            </a:endParaRPr>
          </a:p>
        </p:txBody>
      </p:sp>
      <p:sp>
        <p:nvSpPr>
          <p:cNvPr id="12" name="Footer Placeholder 4"/>
          <p:cNvSpPr>
            <a:spLocks noGrp="1"/>
          </p:cNvSpPr>
          <p:nvPr>
            <p:ph type="ftr" sz="quarter" idx="3"/>
          </p:nvPr>
        </p:nvSpPr>
        <p:spPr>
          <a:xfrm>
            <a:off x="5429249" y="326038"/>
            <a:ext cx="3469423" cy="365125"/>
          </a:xfrm>
          <a:prstGeom prst="rect">
            <a:avLst/>
          </a:prstGeom>
        </p:spPr>
        <p:txBody>
          <a:bodyPr vert="horz" lIns="91440" tIns="45720" rIns="91440" bIns="45720" rtlCol="0" anchor="ctr"/>
          <a:lstStyle>
            <a:lvl1pPr algn="r">
              <a:defRPr sz="1200" b="0" i="0">
                <a:solidFill>
                  <a:srgbClr val="00698F"/>
                </a:solidFill>
                <a:latin typeface="Calibri"/>
                <a:ea typeface="Adobe Caslon Pro" charset="0"/>
                <a:cs typeface="Calibri"/>
              </a:defRPr>
            </a:lvl1pPr>
          </a:lstStyle>
          <a:p>
            <a:r>
              <a:rPr lang="en-US" dirty="0"/>
              <a:t>Presentation Title | Section</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432" y="1601980"/>
            <a:ext cx="2269911" cy="890858"/>
          </a:xfrm>
          <a:prstGeom prst="rect">
            <a:avLst/>
          </a:prstGeom>
        </p:spPr>
      </p:pic>
    </p:spTree>
    <p:extLst>
      <p:ext uri="{BB962C8B-B14F-4D97-AF65-F5344CB8AC3E}">
        <p14:creationId xmlns:p14="http://schemas.microsoft.com/office/powerpoint/2010/main" val="2123988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ith Ca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1625597"/>
            <a:ext cx="2949178" cy="1600200"/>
          </a:xfrm>
          <a:prstGeom prst="rect">
            <a:avLst/>
          </a:prstGeom>
        </p:spPr>
        <p:txBody>
          <a:bodyPr anchor="ctr">
            <a:normAutofit/>
          </a:bodyPr>
          <a:lstStyle>
            <a:lvl1pPr>
              <a:defRPr sz="2800" b="0" i="0">
                <a:solidFill>
                  <a:srgbClr val="00698F"/>
                </a:solidFill>
                <a:latin typeface="Calibri"/>
                <a:ea typeface="Adobe Caslon Pro" charset="0"/>
                <a:cs typeface="Calibri"/>
              </a:defRPr>
            </a:lvl1pPr>
          </a:lstStyle>
          <a:p>
            <a:r>
              <a:rPr lang="en-US" dirty="0"/>
              <a:t>Title</a:t>
            </a:r>
          </a:p>
        </p:txBody>
      </p:sp>
      <p:sp>
        <p:nvSpPr>
          <p:cNvPr id="4" name="Text Placeholder 3"/>
          <p:cNvSpPr>
            <a:spLocks noGrp="1"/>
          </p:cNvSpPr>
          <p:nvPr>
            <p:ph type="body" sz="half" idx="2"/>
          </p:nvPr>
        </p:nvSpPr>
        <p:spPr>
          <a:xfrm>
            <a:off x="628650" y="3225798"/>
            <a:ext cx="2949178" cy="2649930"/>
          </a:xfrm>
        </p:spPr>
        <p:txBody>
          <a:bodyPr>
            <a:normAutofit/>
          </a:bodyPr>
          <a:lstStyle>
            <a:lvl1pPr marL="0" indent="0">
              <a:buNone/>
              <a:defRPr sz="1400" b="0" i="0">
                <a:solidFill>
                  <a:schemeClr val="bg1">
                    <a:lumMod val="50000"/>
                  </a:schemeClr>
                </a:solidFill>
                <a:latin typeface="Calibri"/>
                <a:ea typeface="Adobe Caslon Pro" charset="0"/>
                <a:cs typeface="Calibri"/>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8077" y="272741"/>
            <a:ext cx="2610873" cy="1024673"/>
          </a:xfrm>
          <a:prstGeom prst="rect">
            <a:avLst/>
          </a:prstGeom>
        </p:spPr>
      </p:pic>
      <p:sp>
        <p:nvSpPr>
          <p:cNvPr id="12" name="Footer Placeholder 4"/>
          <p:cNvSpPr>
            <a:spLocks noGrp="1"/>
          </p:cNvSpPr>
          <p:nvPr>
            <p:ph type="ftr" sz="quarter" idx="3"/>
          </p:nvPr>
        </p:nvSpPr>
        <p:spPr>
          <a:xfrm>
            <a:off x="5429249" y="326038"/>
            <a:ext cx="3469423" cy="365125"/>
          </a:xfrm>
          <a:prstGeom prst="rect">
            <a:avLst/>
          </a:prstGeom>
        </p:spPr>
        <p:txBody>
          <a:bodyPr vert="horz" lIns="91440" tIns="45720" rIns="91440" bIns="45720" rtlCol="0" anchor="ctr"/>
          <a:lstStyle>
            <a:lvl1pPr algn="r">
              <a:defRPr sz="1200" b="0" i="0">
                <a:solidFill>
                  <a:srgbClr val="00698F"/>
                </a:solidFill>
                <a:latin typeface="Calibri"/>
                <a:ea typeface="Adobe Caslon Pro" charset="0"/>
                <a:cs typeface="Calibri"/>
              </a:defRPr>
            </a:lvl1pPr>
          </a:lstStyle>
          <a:p>
            <a:r>
              <a:rPr lang="en-US" dirty="0"/>
              <a:t>Presentation Title | Section</a:t>
            </a:r>
          </a:p>
        </p:txBody>
      </p:sp>
      <p:sp>
        <p:nvSpPr>
          <p:cNvPr id="11" name="Picture Placeholder 2"/>
          <p:cNvSpPr>
            <a:spLocks noGrp="1" noChangeAspect="1"/>
          </p:cNvSpPr>
          <p:nvPr>
            <p:ph type="pic" idx="1"/>
          </p:nvPr>
        </p:nvSpPr>
        <p:spPr>
          <a:xfrm>
            <a:off x="3887391" y="899919"/>
            <a:ext cx="4629150" cy="4975809"/>
          </a:xfrm>
        </p:spPr>
        <p:txBody>
          <a:bodyPr anchor="t">
            <a:normAutofit/>
          </a:bodyPr>
          <a:lstStyle>
            <a:lvl1pPr marL="0" indent="0">
              <a:buNone/>
              <a:defRPr sz="2800" b="0" i="0">
                <a:latin typeface="Calibri"/>
                <a:ea typeface="Adobe Caslon Pro" charset="0"/>
                <a:cs typeface="Calibri"/>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3" name="Oval 12"/>
          <p:cNvSpPr/>
          <p:nvPr userDrawn="1"/>
        </p:nvSpPr>
        <p:spPr>
          <a:xfrm>
            <a:off x="8489794" y="6334474"/>
            <a:ext cx="408878" cy="408878"/>
          </a:xfrm>
          <a:prstGeom prst="ellipse">
            <a:avLst/>
          </a:prstGeom>
          <a:solidFill>
            <a:srgbClr val="00698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0" i="0" dirty="0">
              <a:ln>
                <a:noFill/>
              </a:ln>
              <a:latin typeface="Adobe Caslon Pro" charset="0"/>
            </a:endParaRPr>
          </a:p>
        </p:txBody>
      </p:sp>
      <p:sp>
        <p:nvSpPr>
          <p:cNvPr id="9" name="Rectangle 8"/>
          <p:cNvSpPr/>
          <p:nvPr userDrawn="1"/>
        </p:nvSpPr>
        <p:spPr>
          <a:xfrm>
            <a:off x="8566312" y="6406550"/>
            <a:ext cx="365605" cy="276999"/>
          </a:xfrm>
          <a:prstGeom prst="rect">
            <a:avLst/>
          </a:prstGeom>
        </p:spPr>
        <p:txBody>
          <a:bodyPr wrap="none">
            <a:spAutoFit/>
          </a:bodyPr>
          <a:lstStyle/>
          <a:p>
            <a:fld id="{AB4B7641-AE9D-984C-8BAE-EEEC9A113DC3}" type="slidenum">
              <a:rPr lang="en-US" sz="1200" b="0" i="0" smtClean="0">
                <a:solidFill>
                  <a:schemeClr val="bg1"/>
                </a:solidFill>
                <a:latin typeface="Calibri"/>
                <a:ea typeface="Adobe Caslon Pro" charset="0"/>
                <a:cs typeface="Calibri"/>
              </a:rPr>
              <a:pPr/>
              <a:t>‹#›</a:t>
            </a:fld>
            <a:endParaRPr lang="en-US" sz="1200" b="0" i="0" dirty="0">
              <a:solidFill>
                <a:schemeClr val="bg1"/>
              </a:solidFill>
              <a:latin typeface="Calibri"/>
              <a:ea typeface="Adobe Caslon Pro" charset="0"/>
              <a:cs typeface="Calibri"/>
            </a:endParaRPr>
          </a:p>
        </p:txBody>
      </p:sp>
    </p:spTree>
    <p:extLst>
      <p:ext uri="{BB962C8B-B14F-4D97-AF65-F5344CB8AC3E}">
        <p14:creationId xmlns:p14="http://schemas.microsoft.com/office/powerpoint/2010/main" val="15738054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Picture with Ca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1625597"/>
            <a:ext cx="2949178" cy="1600200"/>
          </a:xfrm>
          <a:prstGeom prst="rect">
            <a:avLst/>
          </a:prstGeom>
        </p:spPr>
        <p:txBody>
          <a:bodyPr anchor="ctr">
            <a:normAutofit/>
          </a:bodyPr>
          <a:lstStyle>
            <a:lvl1pPr>
              <a:defRPr sz="2800" b="0" i="0">
                <a:solidFill>
                  <a:srgbClr val="00698F"/>
                </a:solidFill>
                <a:latin typeface="Calibri"/>
                <a:ea typeface="Adobe Caslon Pro" charset="0"/>
                <a:cs typeface="Calibri"/>
              </a:defRPr>
            </a:lvl1pPr>
          </a:lstStyle>
          <a:p>
            <a:r>
              <a:rPr lang="en-US" dirty="0"/>
              <a:t>Title</a:t>
            </a:r>
          </a:p>
        </p:txBody>
      </p:sp>
      <p:sp>
        <p:nvSpPr>
          <p:cNvPr id="4" name="Text Placeholder 3"/>
          <p:cNvSpPr>
            <a:spLocks noGrp="1"/>
          </p:cNvSpPr>
          <p:nvPr>
            <p:ph type="body" sz="half" idx="2"/>
          </p:nvPr>
        </p:nvSpPr>
        <p:spPr>
          <a:xfrm>
            <a:off x="628650" y="3225798"/>
            <a:ext cx="2949178" cy="2649930"/>
          </a:xfrm>
        </p:spPr>
        <p:txBody>
          <a:bodyPr>
            <a:normAutofit/>
          </a:bodyPr>
          <a:lstStyle>
            <a:lvl1pPr marL="0" indent="0">
              <a:buNone/>
              <a:defRPr sz="1400" b="0" i="0">
                <a:solidFill>
                  <a:schemeClr val="bg1">
                    <a:lumMod val="50000"/>
                  </a:schemeClr>
                </a:solidFill>
                <a:latin typeface="Calibri"/>
                <a:ea typeface="Adobe Caslon Pro" charset="0"/>
                <a:cs typeface="Calibri"/>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8077" y="272741"/>
            <a:ext cx="2610873" cy="1024673"/>
          </a:xfrm>
          <a:prstGeom prst="rect">
            <a:avLst/>
          </a:prstGeom>
        </p:spPr>
      </p:pic>
      <p:sp>
        <p:nvSpPr>
          <p:cNvPr id="12" name="Footer Placeholder 4"/>
          <p:cNvSpPr>
            <a:spLocks noGrp="1"/>
          </p:cNvSpPr>
          <p:nvPr>
            <p:ph type="ftr" sz="quarter" idx="3"/>
          </p:nvPr>
        </p:nvSpPr>
        <p:spPr>
          <a:xfrm>
            <a:off x="5429249" y="326038"/>
            <a:ext cx="3469423" cy="365125"/>
          </a:xfrm>
          <a:prstGeom prst="rect">
            <a:avLst/>
          </a:prstGeom>
        </p:spPr>
        <p:txBody>
          <a:bodyPr vert="horz" lIns="91440" tIns="45720" rIns="91440" bIns="45720" rtlCol="0" anchor="ctr"/>
          <a:lstStyle>
            <a:lvl1pPr algn="r">
              <a:defRPr sz="1200" b="0" i="0">
                <a:solidFill>
                  <a:srgbClr val="00698F"/>
                </a:solidFill>
                <a:latin typeface="Calibri"/>
                <a:ea typeface="Adobe Caslon Pro" charset="0"/>
                <a:cs typeface="Calibri"/>
              </a:defRPr>
            </a:lvl1pPr>
          </a:lstStyle>
          <a:p>
            <a:r>
              <a:rPr lang="en-US" dirty="0"/>
              <a:t>Presentation Title | Section</a:t>
            </a:r>
          </a:p>
        </p:txBody>
      </p:sp>
      <p:sp>
        <p:nvSpPr>
          <p:cNvPr id="11" name="Picture Placeholder 2"/>
          <p:cNvSpPr>
            <a:spLocks noGrp="1" noChangeAspect="1"/>
          </p:cNvSpPr>
          <p:nvPr>
            <p:ph type="pic" idx="1"/>
          </p:nvPr>
        </p:nvSpPr>
        <p:spPr>
          <a:xfrm>
            <a:off x="3887391" y="899919"/>
            <a:ext cx="4629150" cy="4975809"/>
          </a:xfrm>
        </p:spPr>
        <p:txBody>
          <a:bodyPr anchor="t">
            <a:normAutofit/>
          </a:bodyPr>
          <a:lstStyle>
            <a:lvl1pPr marL="0" indent="0">
              <a:buNone/>
              <a:defRPr sz="2800" b="0" i="0">
                <a:latin typeface="Calibri"/>
                <a:ea typeface="Adobe Caslon Pro" charset="0"/>
                <a:cs typeface="Calibri"/>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3" name="Oval 12"/>
          <p:cNvSpPr/>
          <p:nvPr userDrawn="1"/>
        </p:nvSpPr>
        <p:spPr>
          <a:xfrm>
            <a:off x="8489794" y="6334474"/>
            <a:ext cx="408878" cy="408878"/>
          </a:xfrm>
          <a:prstGeom prst="ellipse">
            <a:avLst/>
          </a:prstGeom>
          <a:solidFill>
            <a:srgbClr val="00698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0" i="0" dirty="0">
              <a:ln>
                <a:noFill/>
              </a:ln>
              <a:latin typeface="Adobe Caslon Pro" charset="0"/>
            </a:endParaRPr>
          </a:p>
        </p:txBody>
      </p:sp>
      <p:sp>
        <p:nvSpPr>
          <p:cNvPr id="9" name="Rectangle 8"/>
          <p:cNvSpPr/>
          <p:nvPr userDrawn="1"/>
        </p:nvSpPr>
        <p:spPr>
          <a:xfrm>
            <a:off x="8566312" y="6406550"/>
            <a:ext cx="365605" cy="276999"/>
          </a:xfrm>
          <a:prstGeom prst="rect">
            <a:avLst/>
          </a:prstGeom>
        </p:spPr>
        <p:txBody>
          <a:bodyPr wrap="none">
            <a:spAutoFit/>
          </a:bodyPr>
          <a:lstStyle/>
          <a:p>
            <a:fld id="{AB4B7641-AE9D-984C-8BAE-EEEC9A113DC3}" type="slidenum">
              <a:rPr lang="en-US" sz="1200" b="0" i="0" smtClean="0">
                <a:solidFill>
                  <a:schemeClr val="bg1"/>
                </a:solidFill>
                <a:latin typeface="Calibri"/>
                <a:ea typeface="Adobe Caslon Pro" charset="0"/>
                <a:cs typeface="Calibri"/>
              </a:rPr>
              <a:pPr/>
              <a:t>‹#›</a:t>
            </a:fld>
            <a:endParaRPr lang="en-US" sz="1200" b="0" i="0" dirty="0">
              <a:solidFill>
                <a:schemeClr val="bg1"/>
              </a:solidFill>
              <a:latin typeface="Calibri"/>
              <a:ea typeface="Adobe Caslon Pro" charset="0"/>
              <a:cs typeface="Calibri"/>
            </a:endParaRPr>
          </a:p>
        </p:txBody>
      </p:sp>
    </p:spTree>
    <p:extLst>
      <p:ext uri="{BB962C8B-B14F-4D97-AF65-F5344CB8AC3E}">
        <p14:creationId xmlns:p14="http://schemas.microsoft.com/office/powerpoint/2010/main" val="4049672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7034" y="-719254"/>
            <a:ext cx="10372344" cy="809548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68361" y="4869241"/>
            <a:ext cx="1007278" cy="1007278"/>
          </a:xfrm>
          <a:prstGeom prst="rect">
            <a:avLst/>
          </a:prstGeom>
          <a:ln w="76200">
            <a:noFill/>
          </a:ln>
        </p:spPr>
      </p:pic>
    </p:spTree>
    <p:extLst>
      <p:ext uri="{BB962C8B-B14F-4D97-AF65-F5344CB8AC3E}">
        <p14:creationId xmlns:p14="http://schemas.microsoft.com/office/powerpoint/2010/main" val="269072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00698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55266" y="437765"/>
            <a:ext cx="4323655" cy="3079630"/>
          </a:xfrm>
          <a:prstGeom prst="rect">
            <a:avLst/>
          </a:prstGeom>
        </p:spPr>
        <p:txBody>
          <a:bodyPr anchor="b">
            <a:normAutofit/>
          </a:bodyPr>
          <a:lstStyle>
            <a:lvl1pPr algn="l">
              <a:defRPr sz="4800" b="0" i="0">
                <a:solidFill>
                  <a:schemeClr val="bg1"/>
                </a:solidFill>
                <a:latin typeface="Calibri"/>
                <a:ea typeface="Adobe Caslon Pro" charset="0"/>
                <a:cs typeface="Calibri"/>
              </a:defRPr>
            </a:lvl1pPr>
          </a:lstStyle>
          <a:p>
            <a:r>
              <a:rPr lang="en-US" dirty="0"/>
              <a:t>Presentation Title Here</a:t>
            </a:r>
          </a:p>
        </p:txBody>
      </p:sp>
      <p:sp>
        <p:nvSpPr>
          <p:cNvPr id="3" name="Subtitle 2"/>
          <p:cNvSpPr>
            <a:spLocks noGrp="1"/>
          </p:cNvSpPr>
          <p:nvPr>
            <p:ph type="subTitle" idx="1" hasCustomPrompt="1"/>
          </p:nvPr>
        </p:nvSpPr>
        <p:spPr>
          <a:xfrm>
            <a:off x="4355265" y="3609471"/>
            <a:ext cx="4323655" cy="404967"/>
          </a:xfrm>
        </p:spPr>
        <p:txBody>
          <a:bodyPr anchor="ctr">
            <a:normAutofit/>
          </a:bodyPr>
          <a:lstStyle>
            <a:lvl1pPr marL="0" indent="0" algn="l">
              <a:buNone/>
              <a:defRPr sz="2000" b="0" i="0">
                <a:solidFill>
                  <a:schemeClr val="bg1">
                    <a:lumMod val="75000"/>
                  </a:schemeClr>
                </a:solidFill>
                <a:latin typeface="Calibri"/>
                <a:ea typeface="Adobe Caslon Pro" charset="0"/>
                <a:cs typeface="Calibri"/>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Department</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5266" y="5108222"/>
            <a:ext cx="3037778" cy="1192218"/>
          </a:xfrm>
          <a:prstGeom prst="rect">
            <a:avLst/>
          </a:prstGeom>
        </p:spPr>
      </p:pic>
      <p:sp>
        <p:nvSpPr>
          <p:cNvPr id="4" name="Date Placeholder 3"/>
          <p:cNvSpPr>
            <a:spLocks noGrp="1"/>
          </p:cNvSpPr>
          <p:nvPr>
            <p:ph type="dt" sz="half" idx="10"/>
          </p:nvPr>
        </p:nvSpPr>
        <p:spPr>
          <a:xfrm>
            <a:off x="4355266" y="4106514"/>
            <a:ext cx="4323654" cy="365125"/>
          </a:xfrm>
        </p:spPr>
        <p:txBody>
          <a:bodyPr anchor="ctr"/>
          <a:lstStyle>
            <a:lvl1pPr>
              <a:defRPr b="0" i="0">
                <a:solidFill>
                  <a:schemeClr val="bg1"/>
                </a:solidFill>
                <a:latin typeface="+mn-lt"/>
                <a:ea typeface="Adobe Caslon Pro" charset="0"/>
                <a:cs typeface="Adobe Caslon Pro" charset="0"/>
              </a:defRPr>
            </a:lvl1pPr>
          </a:lstStyle>
          <a:p>
            <a:r>
              <a:rPr lang="en-CA" dirty="0"/>
              <a:t>November 28, 2016</a:t>
            </a:r>
            <a:endParaRPr lang="en-US" dirty="0"/>
          </a:p>
        </p:txBody>
      </p:sp>
      <p:pic>
        <p:nvPicPr>
          <p:cNvPr id="7" name="Picture 6" descr="PhotoExport - 3335.jpg"/>
          <p:cNvPicPr>
            <a:picLocks noChangeAspect="1"/>
          </p:cNvPicPr>
          <p:nvPr userDrawn="1"/>
        </p:nvPicPr>
        <p:blipFill rotWithShape="1">
          <a:blip r:embed="rId3">
            <a:extLst>
              <a:ext uri="{28A0092B-C50C-407E-A947-70E740481C1C}">
                <a14:useLocalDpi xmlns:a14="http://schemas.microsoft.com/office/drawing/2010/main" val="0"/>
              </a:ext>
            </a:extLst>
          </a:blip>
          <a:srcRect l="14647"/>
          <a:stretch/>
        </p:blipFill>
        <p:spPr>
          <a:xfrm>
            <a:off x="0" y="0"/>
            <a:ext cx="3902364" cy="6858000"/>
          </a:xfrm>
          <a:prstGeom prst="rect">
            <a:avLst/>
          </a:prstGeom>
        </p:spPr>
      </p:pic>
    </p:spTree>
    <p:extLst>
      <p:ext uri="{BB962C8B-B14F-4D97-AF65-F5344CB8AC3E}">
        <p14:creationId xmlns:p14="http://schemas.microsoft.com/office/powerpoint/2010/main" val="3176112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rgbClr val="00698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55266" y="437765"/>
            <a:ext cx="4323655" cy="3079630"/>
          </a:xfrm>
          <a:prstGeom prst="rect">
            <a:avLst/>
          </a:prstGeom>
        </p:spPr>
        <p:txBody>
          <a:bodyPr anchor="b">
            <a:normAutofit/>
          </a:bodyPr>
          <a:lstStyle>
            <a:lvl1pPr algn="l">
              <a:defRPr sz="4800" b="0" i="0">
                <a:solidFill>
                  <a:schemeClr val="bg1"/>
                </a:solidFill>
                <a:latin typeface="Calibri"/>
                <a:ea typeface="Adobe Caslon Pro" charset="0"/>
                <a:cs typeface="Calibri"/>
              </a:defRPr>
            </a:lvl1pPr>
          </a:lstStyle>
          <a:p>
            <a:r>
              <a:rPr lang="en-US" dirty="0"/>
              <a:t>Presentation Title Here</a:t>
            </a:r>
          </a:p>
        </p:txBody>
      </p:sp>
      <p:sp>
        <p:nvSpPr>
          <p:cNvPr id="3" name="Subtitle 2"/>
          <p:cNvSpPr>
            <a:spLocks noGrp="1"/>
          </p:cNvSpPr>
          <p:nvPr>
            <p:ph type="subTitle" idx="1" hasCustomPrompt="1"/>
          </p:nvPr>
        </p:nvSpPr>
        <p:spPr>
          <a:xfrm>
            <a:off x="4355265" y="3609471"/>
            <a:ext cx="4323655" cy="404967"/>
          </a:xfrm>
        </p:spPr>
        <p:txBody>
          <a:bodyPr anchor="ctr">
            <a:normAutofit/>
          </a:bodyPr>
          <a:lstStyle>
            <a:lvl1pPr marL="0" indent="0" algn="l">
              <a:buNone/>
              <a:defRPr sz="2000" b="0" i="0">
                <a:solidFill>
                  <a:schemeClr val="bg1">
                    <a:lumMod val="75000"/>
                  </a:schemeClr>
                </a:solidFill>
                <a:latin typeface="Calibri"/>
                <a:ea typeface="Adobe Caslon Pro" charset="0"/>
                <a:cs typeface="Calibri"/>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Department</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5266" y="5108222"/>
            <a:ext cx="3037778" cy="1192218"/>
          </a:xfrm>
          <a:prstGeom prst="rect">
            <a:avLst/>
          </a:prstGeom>
        </p:spPr>
      </p:pic>
      <p:sp>
        <p:nvSpPr>
          <p:cNvPr id="4" name="Date Placeholder 3"/>
          <p:cNvSpPr>
            <a:spLocks noGrp="1"/>
          </p:cNvSpPr>
          <p:nvPr>
            <p:ph type="dt" sz="half" idx="10"/>
          </p:nvPr>
        </p:nvSpPr>
        <p:spPr>
          <a:xfrm>
            <a:off x="4355266" y="4106514"/>
            <a:ext cx="4323654" cy="365125"/>
          </a:xfrm>
        </p:spPr>
        <p:txBody>
          <a:bodyPr anchor="ctr"/>
          <a:lstStyle>
            <a:lvl1pPr>
              <a:defRPr b="0" i="0">
                <a:solidFill>
                  <a:schemeClr val="bg1"/>
                </a:solidFill>
                <a:latin typeface="+mn-lt"/>
                <a:ea typeface="Adobe Caslon Pro" charset="0"/>
                <a:cs typeface="Adobe Caslon Pro" charset="0"/>
              </a:defRPr>
            </a:lvl1pPr>
          </a:lstStyle>
          <a:p>
            <a:r>
              <a:rPr lang="en-CA" dirty="0"/>
              <a:t>November 28, 2016</a:t>
            </a:r>
            <a:endParaRPr lang="en-US" dirty="0"/>
          </a:p>
        </p:txBody>
      </p:sp>
      <p:pic>
        <p:nvPicPr>
          <p:cNvPr id="7" name="Picture 6" descr="PhotoExport - 11906.jpg"/>
          <p:cNvPicPr>
            <a:picLocks noChangeAspect="1"/>
          </p:cNvPicPr>
          <p:nvPr userDrawn="1"/>
        </p:nvPicPr>
        <p:blipFill rotWithShape="1">
          <a:blip r:embed="rId3">
            <a:extLst>
              <a:ext uri="{28A0092B-C50C-407E-A947-70E740481C1C}">
                <a14:useLocalDpi xmlns:a14="http://schemas.microsoft.com/office/drawing/2010/main" val="0"/>
              </a:ext>
            </a:extLst>
          </a:blip>
          <a:srcRect t="3479" r="17936" b="-3479"/>
          <a:stretch/>
        </p:blipFill>
        <p:spPr>
          <a:xfrm>
            <a:off x="0" y="0"/>
            <a:ext cx="3890187" cy="7137276"/>
          </a:xfrm>
          <a:prstGeom prst="rect">
            <a:avLst/>
          </a:prstGeom>
        </p:spPr>
      </p:pic>
    </p:spTree>
    <p:extLst>
      <p:ext uri="{BB962C8B-B14F-4D97-AF65-F5344CB8AC3E}">
        <p14:creationId xmlns:p14="http://schemas.microsoft.com/office/powerpoint/2010/main" val="1599716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rgbClr val="00698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55266" y="437765"/>
            <a:ext cx="4323655" cy="3079630"/>
          </a:xfrm>
          <a:prstGeom prst="rect">
            <a:avLst/>
          </a:prstGeom>
        </p:spPr>
        <p:txBody>
          <a:bodyPr anchor="b">
            <a:normAutofit/>
          </a:bodyPr>
          <a:lstStyle>
            <a:lvl1pPr algn="l">
              <a:defRPr sz="4800" b="0" i="0">
                <a:solidFill>
                  <a:schemeClr val="bg1"/>
                </a:solidFill>
                <a:latin typeface="Calibri"/>
                <a:ea typeface="Adobe Caslon Pro" charset="0"/>
                <a:cs typeface="Calibri"/>
              </a:defRPr>
            </a:lvl1pPr>
          </a:lstStyle>
          <a:p>
            <a:r>
              <a:rPr lang="en-US" dirty="0"/>
              <a:t>Presentation Title Here</a:t>
            </a:r>
          </a:p>
        </p:txBody>
      </p:sp>
      <p:sp>
        <p:nvSpPr>
          <p:cNvPr id="3" name="Subtitle 2"/>
          <p:cNvSpPr>
            <a:spLocks noGrp="1"/>
          </p:cNvSpPr>
          <p:nvPr>
            <p:ph type="subTitle" idx="1" hasCustomPrompt="1"/>
          </p:nvPr>
        </p:nvSpPr>
        <p:spPr>
          <a:xfrm>
            <a:off x="4355265" y="3609471"/>
            <a:ext cx="4323655" cy="404967"/>
          </a:xfrm>
        </p:spPr>
        <p:txBody>
          <a:bodyPr anchor="ctr">
            <a:normAutofit/>
          </a:bodyPr>
          <a:lstStyle>
            <a:lvl1pPr marL="0" indent="0" algn="l">
              <a:buNone/>
              <a:defRPr sz="2000" b="0" i="0">
                <a:solidFill>
                  <a:schemeClr val="bg1">
                    <a:lumMod val="75000"/>
                  </a:schemeClr>
                </a:solidFill>
                <a:latin typeface="Calibri"/>
                <a:ea typeface="Adobe Caslon Pro" charset="0"/>
                <a:cs typeface="Calibri"/>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Department</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5266" y="5108222"/>
            <a:ext cx="3037778" cy="1192218"/>
          </a:xfrm>
          <a:prstGeom prst="rect">
            <a:avLst/>
          </a:prstGeom>
        </p:spPr>
      </p:pic>
      <p:sp>
        <p:nvSpPr>
          <p:cNvPr id="4" name="Date Placeholder 3"/>
          <p:cNvSpPr>
            <a:spLocks noGrp="1"/>
          </p:cNvSpPr>
          <p:nvPr>
            <p:ph type="dt" sz="half" idx="10"/>
          </p:nvPr>
        </p:nvSpPr>
        <p:spPr>
          <a:xfrm>
            <a:off x="4355266" y="4106514"/>
            <a:ext cx="4323654" cy="365125"/>
          </a:xfrm>
        </p:spPr>
        <p:txBody>
          <a:bodyPr anchor="ctr"/>
          <a:lstStyle>
            <a:lvl1pPr>
              <a:defRPr b="0" i="0">
                <a:solidFill>
                  <a:schemeClr val="bg1"/>
                </a:solidFill>
                <a:latin typeface="+mn-lt"/>
                <a:ea typeface="Adobe Caslon Pro" charset="0"/>
                <a:cs typeface="Adobe Caslon Pro" charset="0"/>
              </a:defRPr>
            </a:lvl1pPr>
          </a:lstStyle>
          <a:p>
            <a:r>
              <a:rPr lang="en-CA" dirty="0"/>
              <a:t>November 28, 2016</a:t>
            </a:r>
            <a:endParaRPr lang="en-US" dirty="0"/>
          </a:p>
        </p:txBody>
      </p:sp>
      <p:pic>
        <p:nvPicPr>
          <p:cNvPr id="7" name="Picture 6" descr="PhotoExport - 11399.jpg"/>
          <p:cNvPicPr>
            <a:picLocks noChangeAspect="1"/>
          </p:cNvPicPr>
          <p:nvPr userDrawn="1"/>
        </p:nvPicPr>
        <p:blipFill rotWithShape="1">
          <a:blip r:embed="rId3">
            <a:extLst>
              <a:ext uri="{28A0092B-C50C-407E-A947-70E740481C1C}">
                <a14:useLocalDpi xmlns:a14="http://schemas.microsoft.com/office/drawing/2010/main" val="0"/>
              </a:ext>
            </a:extLst>
          </a:blip>
          <a:srcRect l="13012" r="11355"/>
          <a:stretch/>
        </p:blipFill>
        <p:spPr>
          <a:xfrm>
            <a:off x="0" y="0"/>
            <a:ext cx="3890187" cy="6858000"/>
          </a:xfrm>
          <a:prstGeom prst="rect">
            <a:avLst/>
          </a:prstGeom>
        </p:spPr>
      </p:pic>
    </p:spTree>
    <p:extLst>
      <p:ext uri="{BB962C8B-B14F-4D97-AF65-F5344CB8AC3E}">
        <p14:creationId xmlns:p14="http://schemas.microsoft.com/office/powerpoint/2010/main" val="331438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le Slide">
    <p:bg>
      <p:bgPr>
        <a:solidFill>
          <a:srgbClr val="00698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98379" y="4670779"/>
            <a:ext cx="5391621" cy="698724"/>
          </a:xfrm>
          <a:prstGeom prst="rect">
            <a:avLst/>
          </a:prstGeom>
        </p:spPr>
        <p:txBody>
          <a:bodyPr anchor="b">
            <a:normAutofit/>
          </a:bodyPr>
          <a:lstStyle>
            <a:lvl1pPr algn="l">
              <a:defRPr sz="4000" b="0" i="0">
                <a:solidFill>
                  <a:schemeClr val="bg1"/>
                </a:solidFill>
                <a:latin typeface="Calibri"/>
                <a:ea typeface="Adobe Caslon Pro" charset="0"/>
                <a:cs typeface="Calibri"/>
              </a:defRPr>
            </a:lvl1pPr>
          </a:lstStyle>
          <a:p>
            <a:r>
              <a:rPr lang="en-US" dirty="0"/>
              <a:t>Presentation Title</a:t>
            </a:r>
          </a:p>
        </p:txBody>
      </p:sp>
      <p:sp>
        <p:nvSpPr>
          <p:cNvPr id="3" name="Subtitle 2"/>
          <p:cNvSpPr>
            <a:spLocks noGrp="1"/>
          </p:cNvSpPr>
          <p:nvPr>
            <p:ph type="subTitle" idx="1" hasCustomPrompt="1"/>
          </p:nvPr>
        </p:nvSpPr>
        <p:spPr>
          <a:xfrm>
            <a:off x="3498378" y="5477260"/>
            <a:ext cx="4323655" cy="404967"/>
          </a:xfrm>
        </p:spPr>
        <p:txBody>
          <a:bodyPr anchor="ctr">
            <a:normAutofit/>
          </a:bodyPr>
          <a:lstStyle>
            <a:lvl1pPr marL="0" indent="0" algn="l">
              <a:buNone/>
              <a:defRPr sz="2000" b="0" i="0">
                <a:solidFill>
                  <a:schemeClr val="bg1">
                    <a:lumMod val="75000"/>
                  </a:schemeClr>
                </a:solidFill>
                <a:latin typeface="Calibri"/>
                <a:ea typeface="Adobe Caslon Pro" charset="0"/>
                <a:cs typeface="Calibri"/>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Department</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938" y="4943652"/>
            <a:ext cx="2551651" cy="1001431"/>
          </a:xfrm>
          <a:prstGeom prst="rect">
            <a:avLst/>
          </a:prstGeom>
        </p:spPr>
      </p:pic>
      <p:sp>
        <p:nvSpPr>
          <p:cNvPr id="4" name="Date Placeholder 3"/>
          <p:cNvSpPr>
            <a:spLocks noGrp="1"/>
          </p:cNvSpPr>
          <p:nvPr>
            <p:ph type="dt" sz="half" idx="10"/>
          </p:nvPr>
        </p:nvSpPr>
        <p:spPr>
          <a:xfrm>
            <a:off x="3498379" y="5974303"/>
            <a:ext cx="4323654" cy="365125"/>
          </a:xfrm>
        </p:spPr>
        <p:txBody>
          <a:bodyPr anchor="ctr"/>
          <a:lstStyle>
            <a:lvl1pPr>
              <a:defRPr b="0" i="0">
                <a:solidFill>
                  <a:schemeClr val="bg1"/>
                </a:solidFill>
                <a:latin typeface="+mn-lt"/>
                <a:ea typeface="Adobe Caslon Pro" charset="0"/>
                <a:cs typeface="Adobe Caslon Pro" charset="0"/>
              </a:defRPr>
            </a:lvl1pPr>
          </a:lstStyle>
          <a:p>
            <a:r>
              <a:rPr lang="en-CA" dirty="0"/>
              <a:t>November 28, 2016</a:t>
            </a:r>
            <a:endParaRPr lang="en-US" dirty="0"/>
          </a:p>
        </p:txBody>
      </p:sp>
      <p:pic>
        <p:nvPicPr>
          <p:cNvPr id="8" name="Picture 7" descr="PhotoExport - 10329.jpg"/>
          <p:cNvPicPr>
            <a:picLocks noChangeAspect="1"/>
          </p:cNvPicPr>
          <p:nvPr userDrawn="1"/>
        </p:nvPicPr>
        <p:blipFill rotWithShape="1">
          <a:blip r:embed="rId3">
            <a:extLst>
              <a:ext uri="{28A0092B-C50C-407E-A947-70E740481C1C}">
                <a14:useLocalDpi xmlns:a14="http://schemas.microsoft.com/office/drawing/2010/main" val="0"/>
              </a:ext>
            </a:extLst>
          </a:blip>
          <a:srcRect t="29041" b="40312"/>
          <a:stretch/>
        </p:blipFill>
        <p:spPr>
          <a:xfrm>
            <a:off x="0" y="1"/>
            <a:ext cx="9144000" cy="4219222"/>
          </a:xfrm>
          <a:prstGeom prst="rect">
            <a:avLst/>
          </a:prstGeom>
        </p:spPr>
      </p:pic>
    </p:spTree>
    <p:extLst>
      <p:ext uri="{BB962C8B-B14F-4D97-AF65-F5344CB8AC3E}">
        <p14:creationId xmlns:p14="http://schemas.microsoft.com/office/powerpoint/2010/main" val="168867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884664"/>
            <a:ext cx="7886700" cy="806026"/>
          </a:xfrm>
          <a:prstGeom prst="rect">
            <a:avLst/>
          </a:prstGeom>
        </p:spPr>
        <p:txBody>
          <a:bodyPr>
            <a:normAutofit/>
          </a:bodyPr>
          <a:lstStyle>
            <a:lvl1pPr>
              <a:defRPr sz="4000" b="0" i="0">
                <a:solidFill>
                  <a:srgbClr val="00698F"/>
                </a:solidFill>
                <a:latin typeface="Calibri"/>
                <a:ea typeface="Adobe Caslon Pro" charset="0"/>
                <a:cs typeface="Calibri"/>
              </a:defRPr>
            </a:lvl1pPr>
          </a:lstStyle>
          <a:p>
            <a:r>
              <a:rPr lang="en-US" dirty="0"/>
              <a:t>Master title style</a:t>
            </a:r>
          </a:p>
        </p:txBody>
      </p:sp>
      <p:sp>
        <p:nvSpPr>
          <p:cNvPr id="3" name="Content Placeholder 2"/>
          <p:cNvSpPr>
            <a:spLocks noGrp="1"/>
          </p:cNvSpPr>
          <p:nvPr>
            <p:ph idx="1"/>
          </p:nvPr>
        </p:nvSpPr>
        <p:spPr>
          <a:xfrm>
            <a:off x="628650" y="1858537"/>
            <a:ext cx="7886700" cy="3962400"/>
          </a:xfrm>
        </p:spPr>
        <p:txBody>
          <a:bodyPr/>
          <a:lstStyle>
            <a:lvl1pPr>
              <a:defRPr b="0" i="0">
                <a:solidFill>
                  <a:schemeClr val="tx1"/>
                </a:solidFill>
                <a:latin typeface="+mn-lt"/>
                <a:ea typeface="Adobe Caslon Pro" charset="0"/>
                <a:cs typeface="Adobe Caslon Pro" charset="0"/>
              </a:defRPr>
            </a:lvl1pPr>
            <a:lvl2pPr>
              <a:defRPr b="0" i="0">
                <a:latin typeface="+mn-lt"/>
                <a:ea typeface="Adobe Caslon Pro" charset="0"/>
                <a:cs typeface="Adobe Caslon Pro" charset="0"/>
              </a:defRPr>
            </a:lvl2pPr>
            <a:lvl3pPr>
              <a:defRPr b="0" i="0">
                <a:solidFill>
                  <a:schemeClr val="tx1"/>
                </a:solidFill>
                <a:latin typeface="+mn-lt"/>
                <a:ea typeface="Adobe Caslon Pro" charset="0"/>
                <a:cs typeface="Adobe Caslon Pro" charset="0"/>
              </a:defRPr>
            </a:lvl3pPr>
            <a:lvl4pPr>
              <a:defRPr b="0" i="0">
                <a:latin typeface="+mn-lt"/>
                <a:ea typeface="Adobe Caslon Pro" charset="0"/>
                <a:cs typeface="Adobe Caslon Pro"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Footer Placeholder 4"/>
          <p:cNvSpPr>
            <a:spLocks noGrp="1"/>
          </p:cNvSpPr>
          <p:nvPr>
            <p:ph type="ftr" sz="quarter" idx="3"/>
          </p:nvPr>
        </p:nvSpPr>
        <p:spPr>
          <a:xfrm>
            <a:off x="5429249" y="326038"/>
            <a:ext cx="3469423" cy="365125"/>
          </a:xfrm>
          <a:prstGeom prst="rect">
            <a:avLst/>
          </a:prstGeom>
        </p:spPr>
        <p:txBody>
          <a:bodyPr vert="horz" lIns="91440" tIns="45720" rIns="91440" bIns="45720" rtlCol="0" anchor="ctr"/>
          <a:lstStyle>
            <a:lvl1pPr algn="r">
              <a:defRPr sz="1200" b="0" i="0">
                <a:solidFill>
                  <a:schemeClr val="bg1"/>
                </a:solidFill>
                <a:latin typeface="+mn-lt"/>
                <a:ea typeface="Adobe Caslon Pro" charset="0"/>
                <a:cs typeface="Adobe Caslon Pro" charset="0"/>
              </a:defRPr>
            </a:lvl1pPr>
          </a:lstStyle>
          <a:p>
            <a:r>
              <a:rPr lang="en-US" dirty="0"/>
              <a:t>Presentation Title | Section</a:t>
            </a:r>
          </a:p>
        </p:txBody>
      </p:sp>
      <p:sp>
        <p:nvSpPr>
          <p:cNvPr id="14" name="Oval 13"/>
          <p:cNvSpPr/>
          <p:nvPr userDrawn="1"/>
        </p:nvSpPr>
        <p:spPr>
          <a:xfrm>
            <a:off x="8489794" y="6334474"/>
            <a:ext cx="408878" cy="408878"/>
          </a:xfrm>
          <a:prstGeom prst="ellipse">
            <a:avLst/>
          </a:prstGeom>
          <a:solidFill>
            <a:srgbClr val="00698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0" i="0" dirty="0">
              <a:ln>
                <a:noFill/>
              </a:ln>
              <a:latin typeface="Adobe Caslon Pro" charset="0"/>
            </a:endParaRPr>
          </a:p>
        </p:txBody>
      </p:sp>
      <p:sp>
        <p:nvSpPr>
          <p:cNvPr id="4" name="Rectangle 3"/>
          <p:cNvSpPr/>
          <p:nvPr userDrawn="1"/>
        </p:nvSpPr>
        <p:spPr>
          <a:xfrm>
            <a:off x="8566312" y="6406550"/>
            <a:ext cx="365605" cy="276999"/>
          </a:xfrm>
          <a:prstGeom prst="rect">
            <a:avLst/>
          </a:prstGeom>
        </p:spPr>
        <p:txBody>
          <a:bodyPr wrap="none">
            <a:spAutoFit/>
          </a:bodyPr>
          <a:lstStyle/>
          <a:p>
            <a:fld id="{AB4B7641-AE9D-984C-8BAE-EEEC9A113DC3}" type="slidenum">
              <a:rPr lang="en-US" sz="1200" b="0" i="0" smtClean="0">
                <a:solidFill>
                  <a:schemeClr val="bg1"/>
                </a:solidFill>
                <a:latin typeface="Calibri"/>
                <a:ea typeface="Adobe Caslon Pro" charset="0"/>
                <a:cs typeface="Calibri"/>
              </a:rPr>
              <a:pPr/>
              <a:t>‹#›</a:t>
            </a:fld>
            <a:endParaRPr lang="en-US" sz="1200" b="0" i="0" dirty="0">
              <a:solidFill>
                <a:schemeClr val="bg1"/>
              </a:solidFill>
              <a:latin typeface="Calibri"/>
              <a:ea typeface="Adobe Caslon Pro" charset="0"/>
              <a:cs typeface="Calibri"/>
            </a:endParaRPr>
          </a:p>
        </p:txBody>
      </p:sp>
    </p:spTree>
    <p:extLst>
      <p:ext uri="{BB962C8B-B14F-4D97-AF65-F5344CB8AC3E}">
        <p14:creationId xmlns:p14="http://schemas.microsoft.com/office/powerpoint/2010/main" val="220172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884663"/>
            <a:ext cx="7886700" cy="806026"/>
          </a:xfrm>
          <a:prstGeom prst="rect">
            <a:avLst/>
          </a:prstGeom>
        </p:spPr>
        <p:txBody>
          <a:bodyPr>
            <a:normAutofit/>
          </a:bodyPr>
          <a:lstStyle>
            <a:lvl1pPr>
              <a:defRPr sz="4000" b="0" i="0">
                <a:solidFill>
                  <a:srgbClr val="00698F"/>
                </a:solidFill>
                <a:latin typeface="Calibri"/>
                <a:ea typeface="Adobe Caslon Pro" charset="0"/>
                <a:cs typeface="Calibri"/>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3958141"/>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b="0" i="0">
                <a:solidFill>
                  <a:schemeClr val="bg1">
                    <a:lumMod val="50000"/>
                  </a:schemeClr>
                </a:solidFill>
                <a:latin typeface="Calibri"/>
                <a:ea typeface="Adobe Caslon Pro" charset="0"/>
                <a:cs typeface="Calibri"/>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0" i="0">
                <a:latin typeface="Calibri"/>
                <a:ea typeface="Adobe Caslon Pro" charset="0"/>
                <a:cs typeface="Calibri"/>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0" i="0">
                <a:solidFill>
                  <a:schemeClr val="tx1"/>
                </a:solidFill>
                <a:latin typeface="Calibri"/>
                <a:ea typeface="Adobe Caslon Pro" charset="0"/>
                <a:cs typeface="Calibri"/>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0" i="0">
                <a:latin typeface="Calibri"/>
                <a:ea typeface="Adobe Caslon Pro" charset="0"/>
                <a:cs typeface="Calibri"/>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4629150" y="1825625"/>
            <a:ext cx="3886200" cy="3958141"/>
          </a:xfrm>
        </p:spPr>
        <p:txBody>
          <a:bodyPr/>
          <a:lstStyle>
            <a:lvl1pPr marL="228600" indent="-228600">
              <a:defRPr lang="en-US" sz="2800" b="0" i="0" kern="1200" dirty="0" smtClean="0">
                <a:solidFill>
                  <a:schemeClr val="bg1">
                    <a:lumMod val="50000"/>
                  </a:schemeClr>
                </a:solidFill>
                <a:latin typeface="Calibri"/>
                <a:ea typeface="Adobe Caslon Pro" charset="0"/>
                <a:cs typeface="Calibri"/>
              </a:defRPr>
            </a:lvl1pPr>
            <a:lvl2pPr marL="685800" indent="-228600">
              <a:defRPr lang="en-US" sz="2400" b="0" i="0" kern="1200" dirty="0" smtClean="0">
                <a:solidFill>
                  <a:schemeClr val="tx1"/>
                </a:solidFill>
                <a:latin typeface="Calibri"/>
                <a:ea typeface="Adobe Caslon Pro" charset="0"/>
                <a:cs typeface="Calibri"/>
              </a:defRPr>
            </a:lvl2pPr>
            <a:lvl3pPr marL="1143000" indent="-228600">
              <a:defRPr lang="en-US" sz="2000" b="0" i="0" kern="1200" dirty="0" smtClean="0">
                <a:solidFill>
                  <a:schemeClr val="tx1"/>
                </a:solidFill>
                <a:latin typeface="Calibri"/>
                <a:ea typeface="Adobe Caslon Pro" charset="0"/>
                <a:cs typeface="Calibri"/>
              </a:defRPr>
            </a:lvl3pPr>
            <a:lvl4pPr marL="1600200" indent="-228600">
              <a:defRPr lang="en-US" sz="1800" b="0" i="0" kern="1200" dirty="0" smtClean="0">
                <a:solidFill>
                  <a:schemeClr val="tx1"/>
                </a:solidFill>
                <a:latin typeface="Calibri"/>
                <a:ea typeface="Adobe Caslon Pro" charset="0"/>
                <a:cs typeface="Calibri"/>
              </a:defRPr>
            </a:lvl4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pPr>
            <a:r>
              <a:rPr lang="en-US" dirty="0"/>
              <a:t>Click to edit Master text styles</a:t>
            </a:r>
          </a:p>
          <a:p>
            <a:pPr marL="2286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pPr>
            <a:r>
              <a:rPr lang="en-US" dirty="0"/>
              <a:t>Second level</a:t>
            </a:r>
          </a:p>
          <a:p>
            <a:pPr marL="2286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pPr>
            <a:r>
              <a:rPr lang="en-US" dirty="0"/>
              <a:t>Third level</a:t>
            </a:r>
          </a:p>
          <a:p>
            <a:pPr marL="2286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pPr>
            <a:r>
              <a:rPr lang="en-US" dirty="0"/>
              <a:t>Fourth level</a:t>
            </a:r>
          </a:p>
        </p:txBody>
      </p:sp>
      <p:sp>
        <p:nvSpPr>
          <p:cNvPr id="11" name="Footer Placeholder 4"/>
          <p:cNvSpPr>
            <a:spLocks noGrp="1"/>
          </p:cNvSpPr>
          <p:nvPr>
            <p:ph type="ftr" sz="quarter" idx="3"/>
          </p:nvPr>
        </p:nvSpPr>
        <p:spPr>
          <a:xfrm>
            <a:off x="5429249" y="326038"/>
            <a:ext cx="3469423" cy="365125"/>
          </a:xfrm>
          <a:prstGeom prst="rect">
            <a:avLst/>
          </a:prstGeom>
        </p:spPr>
        <p:txBody>
          <a:bodyPr vert="horz" lIns="91440" tIns="45720" rIns="91440" bIns="45720" rtlCol="0" anchor="ctr"/>
          <a:lstStyle>
            <a:lvl1pPr algn="r">
              <a:defRPr sz="1200" b="0" i="0">
                <a:solidFill>
                  <a:schemeClr val="bg1"/>
                </a:solidFill>
                <a:latin typeface="+mn-lt"/>
                <a:ea typeface="Adobe Caslon Pro" charset="0"/>
                <a:cs typeface="Adobe Caslon Pro" charset="0"/>
              </a:defRPr>
            </a:lvl1pPr>
          </a:lstStyle>
          <a:p>
            <a:r>
              <a:rPr lang="en-US" dirty="0"/>
              <a:t>Presentation Title | Section</a:t>
            </a:r>
          </a:p>
        </p:txBody>
      </p:sp>
      <p:sp>
        <p:nvSpPr>
          <p:cNvPr id="12" name="Oval 11"/>
          <p:cNvSpPr/>
          <p:nvPr userDrawn="1"/>
        </p:nvSpPr>
        <p:spPr>
          <a:xfrm>
            <a:off x="8489794" y="6334474"/>
            <a:ext cx="408878" cy="408878"/>
          </a:xfrm>
          <a:prstGeom prst="ellipse">
            <a:avLst/>
          </a:prstGeom>
          <a:solidFill>
            <a:srgbClr val="00698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0" i="0" dirty="0">
              <a:ln>
                <a:noFill/>
              </a:ln>
              <a:latin typeface="Adobe Caslon Pro" charset="0"/>
            </a:endParaRPr>
          </a:p>
        </p:txBody>
      </p:sp>
      <p:sp>
        <p:nvSpPr>
          <p:cNvPr id="8" name="Rectangle 7"/>
          <p:cNvSpPr/>
          <p:nvPr userDrawn="1"/>
        </p:nvSpPr>
        <p:spPr>
          <a:xfrm>
            <a:off x="8566312" y="6406550"/>
            <a:ext cx="365605" cy="276999"/>
          </a:xfrm>
          <a:prstGeom prst="rect">
            <a:avLst/>
          </a:prstGeom>
        </p:spPr>
        <p:txBody>
          <a:bodyPr wrap="none">
            <a:spAutoFit/>
          </a:bodyPr>
          <a:lstStyle/>
          <a:p>
            <a:fld id="{AB4B7641-AE9D-984C-8BAE-EEEC9A113DC3}" type="slidenum">
              <a:rPr lang="en-US" sz="1200" b="0" i="0" smtClean="0">
                <a:solidFill>
                  <a:schemeClr val="bg1"/>
                </a:solidFill>
                <a:latin typeface="Calibri"/>
                <a:ea typeface="Adobe Caslon Pro" charset="0"/>
                <a:cs typeface="Calibri"/>
              </a:rPr>
              <a:pPr/>
              <a:t>‹#›</a:t>
            </a:fld>
            <a:endParaRPr lang="en-US" sz="1200" b="0" i="0" dirty="0">
              <a:solidFill>
                <a:schemeClr val="bg1"/>
              </a:solidFill>
              <a:latin typeface="Calibri"/>
              <a:ea typeface="Adobe Caslon Pro" charset="0"/>
              <a:cs typeface="Calibri"/>
            </a:endParaRPr>
          </a:p>
        </p:txBody>
      </p:sp>
    </p:spTree>
    <p:extLst>
      <p:ext uri="{BB962C8B-B14F-4D97-AF65-F5344CB8AC3E}">
        <p14:creationId xmlns:p14="http://schemas.microsoft.com/office/powerpoint/2010/main" val="1542987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884663"/>
            <a:ext cx="7886700" cy="806026"/>
          </a:xfrm>
          <a:prstGeom prst="rect">
            <a:avLst/>
          </a:prstGeom>
        </p:spPr>
        <p:txBody>
          <a:bodyPr>
            <a:normAutofit/>
          </a:bodyPr>
          <a:lstStyle>
            <a:lvl1pPr>
              <a:defRPr sz="4000" b="0" i="0">
                <a:solidFill>
                  <a:srgbClr val="00698F"/>
                </a:solidFill>
                <a:latin typeface="Calibri"/>
                <a:ea typeface="Adobe Caslon Pro" charset="0"/>
                <a:cs typeface="Calibri"/>
              </a:defRPr>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ctr">
            <a:normAutofit/>
          </a:bodyPr>
          <a:lstStyle>
            <a:lvl1pPr marL="0" indent="0">
              <a:buNone/>
              <a:defRPr sz="2000" b="0" i="0">
                <a:solidFill>
                  <a:schemeClr val="bg1">
                    <a:lumMod val="50000"/>
                  </a:schemeClr>
                </a:solidFill>
                <a:latin typeface="Calibri"/>
                <a:ea typeface="Adobe Caslon Pro" charset="0"/>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343508"/>
          </a:xfrm>
        </p:spPr>
        <p:txBody>
          <a:bodyPr/>
          <a:lstStyle>
            <a:lvl1pPr>
              <a:defRPr b="0" i="0">
                <a:latin typeface="Calibri"/>
                <a:ea typeface="Adobe Caslon Pro" charset="0"/>
                <a:cs typeface="Calibri"/>
              </a:defRPr>
            </a:lvl1pPr>
            <a:lvl2pPr>
              <a:defRPr b="0" i="0">
                <a:latin typeface="Calibri"/>
                <a:ea typeface="Adobe Caslon Pro" charset="0"/>
                <a:cs typeface="Calibri"/>
              </a:defRPr>
            </a:lvl2pPr>
            <a:lvl3pPr>
              <a:defRPr b="0" i="0">
                <a:latin typeface="Calibri"/>
                <a:ea typeface="Adobe Caslon Pro" charset="0"/>
                <a:cs typeface="Calibri"/>
              </a:defRPr>
            </a:lvl3pPr>
            <a:lvl4pPr>
              <a:defRPr b="0" i="0">
                <a:latin typeface="Calibri"/>
                <a:ea typeface="Adobe Caslon Pro" charset="0"/>
                <a:cs typeface="Calibri"/>
              </a:defRPr>
            </a:lvl4pPr>
            <a:lvl5pPr>
              <a:defRPr b="0" i="0">
                <a:latin typeface="Calibri"/>
                <a:ea typeface="Adobe Caslon Pro" charset="0"/>
                <a:cs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ctr">
            <a:normAutofit/>
          </a:bodyPr>
          <a:lstStyle>
            <a:lvl1pPr marL="0" indent="0">
              <a:buNone/>
              <a:defRPr sz="2000" b="0" i="0">
                <a:solidFill>
                  <a:schemeClr val="bg1">
                    <a:lumMod val="50000"/>
                  </a:schemeClr>
                </a:solidFill>
                <a:latin typeface="Calibri"/>
                <a:ea typeface="Adobe Caslon Pro" charset="0"/>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391" cy="3343508"/>
          </a:xfrm>
        </p:spPr>
        <p:txBody>
          <a:bodyPr/>
          <a:lstStyle>
            <a:lvl1pPr>
              <a:defRPr b="0" i="0">
                <a:latin typeface="Calibri"/>
                <a:ea typeface="Adobe Caslon Pro" charset="0"/>
                <a:cs typeface="Calibri"/>
              </a:defRPr>
            </a:lvl1pPr>
            <a:lvl2pPr>
              <a:defRPr b="0" i="0">
                <a:latin typeface="Calibri"/>
                <a:ea typeface="Adobe Caslon Pro" charset="0"/>
                <a:cs typeface="Calibri"/>
              </a:defRPr>
            </a:lvl2pPr>
            <a:lvl3pPr>
              <a:defRPr b="0" i="0">
                <a:latin typeface="Calibri"/>
                <a:ea typeface="Adobe Caslon Pro" charset="0"/>
                <a:cs typeface="Calibri"/>
              </a:defRPr>
            </a:lvl3pPr>
            <a:lvl4pPr>
              <a:defRPr b="0" i="0">
                <a:latin typeface="Calibri"/>
                <a:ea typeface="Adobe Caslon Pro" charset="0"/>
                <a:cs typeface="Calibri"/>
              </a:defRPr>
            </a:lvl4pPr>
            <a:lvl5pPr>
              <a:defRPr b="0" i="0">
                <a:latin typeface="Calibri"/>
                <a:ea typeface="Adobe Caslon Pro" charset="0"/>
                <a:cs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4"/>
          <p:cNvSpPr>
            <a:spLocks noGrp="1"/>
          </p:cNvSpPr>
          <p:nvPr>
            <p:ph type="ftr" sz="quarter" idx="13"/>
          </p:nvPr>
        </p:nvSpPr>
        <p:spPr>
          <a:xfrm>
            <a:off x="5429249" y="326038"/>
            <a:ext cx="3469423" cy="365125"/>
          </a:xfrm>
          <a:prstGeom prst="rect">
            <a:avLst/>
          </a:prstGeom>
        </p:spPr>
        <p:txBody>
          <a:bodyPr vert="horz" lIns="91440" tIns="45720" rIns="91440" bIns="45720" rtlCol="0" anchor="ctr"/>
          <a:lstStyle>
            <a:lvl1pPr algn="r">
              <a:defRPr sz="1200" b="0" i="0">
                <a:solidFill>
                  <a:schemeClr val="bg1"/>
                </a:solidFill>
                <a:latin typeface="Calibri"/>
                <a:ea typeface="Adobe Caslon Pro" charset="0"/>
                <a:cs typeface="Calibri"/>
              </a:defRPr>
            </a:lvl1pPr>
          </a:lstStyle>
          <a:p>
            <a:r>
              <a:rPr lang="en-US" dirty="0"/>
              <a:t>Presentation Title | Section</a:t>
            </a:r>
          </a:p>
        </p:txBody>
      </p:sp>
      <p:sp>
        <p:nvSpPr>
          <p:cNvPr id="14" name="Oval 13"/>
          <p:cNvSpPr/>
          <p:nvPr userDrawn="1"/>
        </p:nvSpPr>
        <p:spPr>
          <a:xfrm>
            <a:off x="8489794" y="6334474"/>
            <a:ext cx="408878" cy="408878"/>
          </a:xfrm>
          <a:prstGeom prst="ellipse">
            <a:avLst/>
          </a:prstGeom>
          <a:solidFill>
            <a:srgbClr val="00698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0" i="0" dirty="0">
              <a:ln>
                <a:noFill/>
              </a:ln>
              <a:latin typeface="Adobe Caslon Pro" charset="0"/>
            </a:endParaRPr>
          </a:p>
        </p:txBody>
      </p:sp>
      <p:sp>
        <p:nvSpPr>
          <p:cNvPr id="10" name="Rectangle 9"/>
          <p:cNvSpPr/>
          <p:nvPr userDrawn="1"/>
        </p:nvSpPr>
        <p:spPr>
          <a:xfrm>
            <a:off x="8566312" y="6406550"/>
            <a:ext cx="341760" cy="276999"/>
          </a:xfrm>
          <a:prstGeom prst="rect">
            <a:avLst/>
          </a:prstGeom>
        </p:spPr>
        <p:txBody>
          <a:bodyPr wrap="none">
            <a:spAutoFit/>
          </a:bodyPr>
          <a:lstStyle/>
          <a:p>
            <a:fld id="{AB4B7641-AE9D-984C-8BAE-EEEC9A113DC3}" type="slidenum">
              <a:rPr lang="en-US" sz="1200" b="1" i="0" smtClean="0">
                <a:solidFill>
                  <a:schemeClr val="bg1"/>
                </a:solidFill>
                <a:latin typeface="Adobe Caslon Pro" charset="0"/>
                <a:ea typeface="Adobe Caslon Pro" charset="0"/>
                <a:cs typeface="Adobe Caslon Pro" charset="0"/>
              </a:rPr>
              <a:pPr/>
              <a:t>‹#›</a:t>
            </a:fld>
            <a:endParaRPr lang="en-US" sz="1200" b="1" i="0" dirty="0">
              <a:solidFill>
                <a:schemeClr val="bg1"/>
              </a:solidFill>
              <a:latin typeface="Adobe Caslon Pro" charset="0"/>
              <a:ea typeface="Adobe Caslon Pro" charset="0"/>
              <a:cs typeface="Adobe Caslon Pro" charset="0"/>
            </a:endParaRPr>
          </a:p>
        </p:txBody>
      </p:sp>
    </p:spTree>
    <p:extLst>
      <p:ext uri="{BB962C8B-B14F-4D97-AF65-F5344CB8AC3E}">
        <p14:creationId xmlns:p14="http://schemas.microsoft.com/office/powerpoint/2010/main" val="2134211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2">
    <p:spTree>
      <p:nvGrpSpPr>
        <p:cNvPr id="1" name=""/>
        <p:cNvGrpSpPr/>
        <p:nvPr/>
      </p:nvGrpSpPr>
      <p:grpSpPr>
        <a:xfrm>
          <a:off x="0" y="0"/>
          <a:ext cx="0" cy="0"/>
          <a:chOff x="0" y="0"/>
          <a:chExt cx="0" cy="0"/>
        </a:xfrm>
      </p:grpSpPr>
      <p:sp>
        <p:nvSpPr>
          <p:cNvPr id="13" name="Rectangle 12"/>
          <p:cNvSpPr/>
          <p:nvPr userDrawn="1"/>
        </p:nvSpPr>
        <p:spPr>
          <a:xfrm>
            <a:off x="0" y="0"/>
            <a:ext cx="3308195" cy="6858000"/>
          </a:xfrm>
          <a:prstGeom prst="rect">
            <a:avLst/>
          </a:prstGeom>
          <a:solidFill>
            <a:srgbClr val="0069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dobe Caslon Pro" charset="0"/>
            </a:endParaRPr>
          </a:p>
        </p:txBody>
      </p:sp>
      <p:sp>
        <p:nvSpPr>
          <p:cNvPr id="2" name="Title 1"/>
          <p:cNvSpPr>
            <a:spLocks noGrp="1"/>
          </p:cNvSpPr>
          <p:nvPr>
            <p:ph type="title" hasCustomPrompt="1"/>
          </p:nvPr>
        </p:nvSpPr>
        <p:spPr>
          <a:xfrm>
            <a:off x="604852" y="3572377"/>
            <a:ext cx="2098491" cy="1600200"/>
          </a:xfrm>
          <a:prstGeom prst="rect">
            <a:avLst/>
          </a:prstGeom>
        </p:spPr>
        <p:txBody>
          <a:bodyPr anchor="ctr"/>
          <a:lstStyle>
            <a:lvl1pPr>
              <a:defRPr sz="2800" b="0" i="0">
                <a:solidFill>
                  <a:schemeClr val="bg1"/>
                </a:solidFill>
                <a:latin typeface="Calibri"/>
                <a:ea typeface="Adobe Caslon Pro" charset="0"/>
                <a:cs typeface="Calibri"/>
              </a:defRPr>
            </a:lvl1pPr>
          </a:lstStyle>
          <a:p>
            <a:r>
              <a:rPr lang="en-US" dirty="0"/>
              <a:t>Title</a:t>
            </a:r>
          </a:p>
        </p:txBody>
      </p:sp>
      <p:sp>
        <p:nvSpPr>
          <p:cNvPr id="4" name="Text Placeholder 3"/>
          <p:cNvSpPr>
            <a:spLocks noGrp="1"/>
          </p:cNvSpPr>
          <p:nvPr>
            <p:ph type="body" sz="half" idx="2"/>
          </p:nvPr>
        </p:nvSpPr>
        <p:spPr>
          <a:xfrm>
            <a:off x="604852" y="5172577"/>
            <a:ext cx="2098491" cy="1079539"/>
          </a:xfrm>
        </p:spPr>
        <p:txBody>
          <a:bodyPr>
            <a:normAutofit/>
          </a:bodyPr>
          <a:lstStyle>
            <a:lvl1pPr marL="0" indent="0">
              <a:buNone/>
              <a:defRPr sz="1400" b="0" i="0">
                <a:solidFill>
                  <a:schemeClr val="bg1">
                    <a:lumMod val="85000"/>
                  </a:schemeClr>
                </a:solidFill>
                <a:latin typeface="Calibri"/>
                <a:ea typeface="Adobe Caslon Pro" charset="0"/>
                <a:cs typeface="Calibri"/>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Oval 7"/>
          <p:cNvSpPr/>
          <p:nvPr userDrawn="1"/>
        </p:nvSpPr>
        <p:spPr>
          <a:xfrm>
            <a:off x="8489794" y="6252116"/>
            <a:ext cx="408878" cy="408878"/>
          </a:xfrm>
          <a:prstGeom prst="ellipse">
            <a:avLst/>
          </a:prstGeom>
          <a:solidFill>
            <a:srgbClr val="00698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0" i="0" dirty="0">
              <a:ln>
                <a:noFill/>
              </a:ln>
              <a:latin typeface="Adobe Caslon Pro" charset="0"/>
            </a:endParaRPr>
          </a:p>
        </p:txBody>
      </p:sp>
      <p:sp>
        <p:nvSpPr>
          <p:cNvPr id="9" name="Slide Number Placeholder 5"/>
          <p:cNvSpPr txBox="1">
            <a:spLocks/>
          </p:cNvSpPr>
          <p:nvPr userDrawn="1"/>
        </p:nvSpPr>
        <p:spPr>
          <a:xfrm>
            <a:off x="8489794" y="6280130"/>
            <a:ext cx="408878"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chemeClr val="bg1"/>
                </a:solidFill>
                <a:latin typeface="Adobe Caslon Pro" charset="0"/>
                <a:ea typeface="Adobe Caslon Pro" charset="0"/>
                <a:cs typeface="Adobe Caslon Pr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4B7641-AE9D-984C-8BAE-EEEC9A113DC3}" type="slidenum">
              <a:rPr lang="en-US" b="0" i="0" smtClean="0">
                <a:latin typeface="Calibri"/>
                <a:ea typeface="Adobe Caslon Pro" charset="0"/>
                <a:cs typeface="Calibri"/>
              </a:rPr>
              <a:pPr/>
              <a:t>‹#›</a:t>
            </a:fld>
            <a:endParaRPr lang="en-US" b="0" i="0" dirty="0">
              <a:latin typeface="Calibri"/>
              <a:ea typeface="Adobe Caslon Pro" charset="0"/>
              <a:cs typeface="Calibri"/>
            </a:endParaRPr>
          </a:p>
        </p:txBody>
      </p:sp>
      <p:sp>
        <p:nvSpPr>
          <p:cNvPr id="12" name="Footer Placeholder 4"/>
          <p:cNvSpPr>
            <a:spLocks noGrp="1"/>
          </p:cNvSpPr>
          <p:nvPr>
            <p:ph type="ftr" sz="quarter" idx="3"/>
          </p:nvPr>
        </p:nvSpPr>
        <p:spPr>
          <a:xfrm>
            <a:off x="5429249" y="326038"/>
            <a:ext cx="3469423" cy="365125"/>
          </a:xfrm>
          <a:prstGeom prst="rect">
            <a:avLst/>
          </a:prstGeom>
        </p:spPr>
        <p:txBody>
          <a:bodyPr vert="horz" lIns="91440" tIns="45720" rIns="91440" bIns="45720" rtlCol="0" anchor="ctr"/>
          <a:lstStyle>
            <a:lvl1pPr algn="r">
              <a:defRPr sz="1200" b="0" i="0">
                <a:solidFill>
                  <a:srgbClr val="00698F"/>
                </a:solidFill>
                <a:latin typeface="Calibri"/>
                <a:ea typeface="Adobe Caslon Pro" charset="0"/>
                <a:cs typeface="Calibri"/>
              </a:defRPr>
            </a:lvl1pPr>
          </a:lstStyle>
          <a:p>
            <a:r>
              <a:rPr lang="en-US" dirty="0"/>
              <a:t>Presentation Title | Section</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432" y="1601980"/>
            <a:ext cx="2269911" cy="890858"/>
          </a:xfrm>
          <a:prstGeom prst="rect">
            <a:avLst/>
          </a:prstGeom>
        </p:spPr>
      </p:pic>
      <p:sp>
        <p:nvSpPr>
          <p:cNvPr id="10" name="Content Placeholder 2"/>
          <p:cNvSpPr>
            <a:spLocks noGrp="1"/>
          </p:cNvSpPr>
          <p:nvPr>
            <p:ph idx="1"/>
          </p:nvPr>
        </p:nvSpPr>
        <p:spPr>
          <a:xfrm>
            <a:off x="3887391" y="982273"/>
            <a:ext cx="4629150" cy="4893455"/>
          </a:xfrm>
        </p:spPr>
        <p:txBody>
          <a:bodyPr/>
          <a:lstStyle>
            <a:lvl1pPr>
              <a:defRPr sz="3200" b="0" i="0" baseline="0">
                <a:solidFill>
                  <a:srgbClr val="00698F"/>
                </a:solidFill>
                <a:latin typeface="Calibri"/>
                <a:ea typeface="Adobe Caslon Pro" charset="0"/>
                <a:cs typeface="Calibri"/>
              </a:defRPr>
            </a:lvl1pPr>
            <a:lvl2pPr>
              <a:defRPr sz="2800" b="0" i="0">
                <a:latin typeface="Calibri"/>
                <a:ea typeface="Adobe Caslon Pro" charset="0"/>
                <a:cs typeface="Calibri"/>
              </a:defRPr>
            </a:lvl2pPr>
            <a:lvl3pPr>
              <a:defRPr sz="2400" b="0" i="0">
                <a:solidFill>
                  <a:schemeClr val="bg1">
                    <a:lumMod val="50000"/>
                  </a:schemeClr>
                </a:solidFill>
                <a:latin typeface="Calibri"/>
                <a:ea typeface="Adobe Caslon Pro" charset="0"/>
                <a:cs typeface="Calibri"/>
              </a:defRPr>
            </a:lvl3pPr>
            <a:lvl4pPr>
              <a:defRPr sz="2000" b="0" i="0">
                <a:latin typeface="Calibri"/>
                <a:ea typeface="Adobe Caslon Pro" charset="0"/>
                <a:cs typeface="Calibri"/>
              </a:defRPr>
            </a:lvl4pPr>
            <a:lvl5pPr>
              <a:defRPr sz="2000">
                <a:latin typeface="Adobe Caslon Pro" charset="0"/>
                <a:ea typeface="Adobe Caslon Pro" charset="0"/>
                <a:cs typeface="Adobe Caslon Pro"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83341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0" i="0">
                <a:solidFill>
                  <a:schemeClr val="tx1">
                    <a:tint val="75000"/>
                  </a:schemeClr>
                </a:solidFill>
                <a:latin typeface="Calibri"/>
                <a:ea typeface="Adobe Caslon Pro" charset="0"/>
                <a:cs typeface="Calibri"/>
              </a:defRPr>
            </a:lvl1pPr>
          </a:lstStyle>
          <a:p>
            <a:r>
              <a:rPr lang="en-CA" dirty="0"/>
              <a:t>Wednesday, August 10, 2016</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0" i="0">
                <a:solidFill>
                  <a:schemeClr val="tx1">
                    <a:tint val="75000"/>
                  </a:schemeClr>
                </a:solidFill>
                <a:latin typeface="Calibri"/>
                <a:ea typeface="Adobe Caslon Pro" charset="0"/>
                <a:cs typeface="Calibri"/>
              </a:defRPr>
            </a:lvl1pPr>
          </a:lstStyle>
          <a:p>
            <a:r>
              <a:rPr lang="en-US" dirty="0"/>
              <a:t>Presentation Title | Section</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0" i="0">
                <a:solidFill>
                  <a:schemeClr val="tx1">
                    <a:tint val="75000"/>
                  </a:schemeClr>
                </a:solidFill>
                <a:latin typeface="Calibri"/>
                <a:ea typeface="Adobe Caslon Pro" charset="0"/>
                <a:cs typeface="Calibri"/>
              </a:defRPr>
            </a:lvl1pPr>
          </a:lstStyle>
          <a:p>
            <a:fld id="{AB4B7641-AE9D-984C-8BAE-EEEC9A113DC3}" type="slidenum">
              <a:rPr lang="en-US" smtClean="0"/>
              <a:pPr/>
              <a:t>‹#›</a:t>
            </a:fld>
            <a:endParaRPr lang="en-US" dirty="0"/>
          </a:p>
        </p:txBody>
      </p:sp>
      <p:sp>
        <p:nvSpPr>
          <p:cNvPr id="7" name="Title Placeholder 6"/>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758032109"/>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4" r:id="rId3"/>
    <p:sldLayoutId id="2147483673" r:id="rId4"/>
    <p:sldLayoutId id="2147483675" r:id="rId5"/>
    <p:sldLayoutId id="2147483662" r:id="rId6"/>
    <p:sldLayoutId id="2147483664" r:id="rId7"/>
    <p:sldLayoutId id="2147483665" r:id="rId8"/>
    <p:sldLayoutId id="2147483670" r:id="rId9"/>
    <p:sldLayoutId id="2147483668" r:id="rId10"/>
    <p:sldLayoutId id="2147483669" r:id="rId11"/>
    <p:sldLayoutId id="2147483671" r:id="rId12"/>
    <p:sldLayoutId id="2147483676" r:id="rId13"/>
    <p:sldLayoutId id="2147483666" r:id="rId14"/>
  </p:sldLayoutIdLst>
  <p:hf sldNum="0" hdr="0" dt="0"/>
  <p:txStyles>
    <p:titleStyle>
      <a:lvl1pPr algn="l" defTabSz="914400" rtl="0" eaLnBrk="1" latinLnBrk="0" hangingPunct="1">
        <a:lnSpc>
          <a:spcPct val="90000"/>
        </a:lnSpc>
        <a:spcBef>
          <a:spcPct val="0"/>
        </a:spcBef>
        <a:buNone/>
        <a:defRPr sz="4400" b="0" i="0" kern="1200">
          <a:solidFill>
            <a:srgbClr val="00698F"/>
          </a:solidFill>
          <a:latin typeface="Calibri"/>
          <a:ea typeface="Adobe Caslon Pro" charset="0"/>
          <a:cs typeface="Calibri"/>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a:ea typeface="Adobe Caslon Pro" charset="0"/>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a:ea typeface="Adobe Caslon Pro" charset="0"/>
          <a:cs typeface="Calibri"/>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a:ea typeface="Adobe Caslon Pro" charset="0"/>
          <a:cs typeface="Calibri"/>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a:ea typeface="Adobe Caslon Pro" charset="0"/>
          <a:cs typeface="Calibri"/>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a:ea typeface="Adobe Caslon Pro" charset="0"/>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12.jp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www.thelocaloption.com/"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355266" y="437765"/>
            <a:ext cx="3678391" cy="3079630"/>
          </a:xfrm>
        </p:spPr>
        <p:txBody>
          <a:bodyPr>
            <a:normAutofit/>
          </a:bodyPr>
          <a:lstStyle/>
          <a:p>
            <a:r>
              <a:rPr lang="en-US" sz="3000" dirty="0"/>
              <a:t>New CRM &amp; Automated Business Directory</a:t>
            </a:r>
          </a:p>
        </p:txBody>
      </p:sp>
      <p:sp>
        <p:nvSpPr>
          <p:cNvPr id="4" name="Subtitle 3"/>
          <p:cNvSpPr>
            <a:spLocks noGrp="1"/>
          </p:cNvSpPr>
          <p:nvPr>
            <p:ph type="subTitle" idx="1"/>
          </p:nvPr>
        </p:nvSpPr>
        <p:spPr>
          <a:xfrm>
            <a:off x="4537115" y="3946287"/>
            <a:ext cx="4788735" cy="497043"/>
          </a:xfrm>
        </p:spPr>
        <p:txBody>
          <a:bodyPr>
            <a:normAutofit/>
          </a:bodyPr>
          <a:lstStyle/>
          <a:p>
            <a:r>
              <a:rPr lang="en-US" sz="1600" dirty="0"/>
              <a:t>February 8, 2024</a:t>
            </a:r>
          </a:p>
        </p:txBody>
      </p:sp>
      <p:sp>
        <p:nvSpPr>
          <p:cNvPr id="6" name="Rectangle 5"/>
          <p:cNvSpPr/>
          <p:nvPr/>
        </p:nvSpPr>
        <p:spPr>
          <a:xfrm>
            <a:off x="0" y="-1"/>
            <a:ext cx="3879647"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245796"/>
            <a:ext cx="3625542" cy="2330706"/>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7455" r="1872" b="18496"/>
          <a:stretch/>
        </p:blipFill>
        <p:spPr>
          <a:xfrm>
            <a:off x="-10538" y="4678690"/>
            <a:ext cx="3850590" cy="2179310"/>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4531" r="14901"/>
          <a:stretch/>
        </p:blipFill>
        <p:spPr>
          <a:xfrm>
            <a:off x="-4" y="-2909"/>
            <a:ext cx="3738764" cy="2113064"/>
          </a:xfrm>
          <a:prstGeom prst="rect">
            <a:avLst/>
          </a:prstGeom>
        </p:spPr>
      </p:pic>
      <p:sp>
        <p:nvSpPr>
          <p:cNvPr id="12" name="Rectangle 11"/>
          <p:cNvSpPr/>
          <p:nvPr/>
        </p:nvSpPr>
        <p:spPr>
          <a:xfrm>
            <a:off x="3625541" y="-74"/>
            <a:ext cx="140451" cy="6925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3" name="Rectangle 12"/>
          <p:cNvSpPr/>
          <p:nvPr/>
        </p:nvSpPr>
        <p:spPr>
          <a:xfrm flipH="1">
            <a:off x="3742383" y="1"/>
            <a:ext cx="348238" cy="6858000"/>
          </a:xfrm>
          <a:prstGeom prst="rect">
            <a:avLst/>
          </a:prstGeom>
          <a:solidFill>
            <a:srgbClr val="006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p:cNvCxnSpPr/>
          <p:nvPr/>
        </p:nvCxnSpPr>
        <p:spPr>
          <a:xfrm>
            <a:off x="4490507" y="3855175"/>
            <a:ext cx="0" cy="679268"/>
          </a:xfrm>
          <a:prstGeom prst="line">
            <a:avLst/>
          </a:prstGeom>
          <a:ln w="9525">
            <a:solidFill>
              <a:schemeClr val="bg1">
                <a:lumMod val="85000"/>
                <a:alpha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3823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3298867" y="3636003"/>
            <a:ext cx="5176478" cy="506842"/>
          </a:xfrm>
          <a:prstGeom prst="roundRect">
            <a:avLst/>
          </a:prstGeom>
          <a:solidFill>
            <a:schemeClr val="accent3">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Rounded Rectangle 25"/>
          <p:cNvSpPr/>
          <p:nvPr/>
        </p:nvSpPr>
        <p:spPr>
          <a:xfrm>
            <a:off x="3302645" y="2830652"/>
            <a:ext cx="5172700" cy="503107"/>
          </a:xfrm>
          <a:prstGeom prst="roundRect">
            <a:avLst/>
          </a:prstGeom>
          <a:solidFill>
            <a:schemeClr val="accent1">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Rounded Rectangle 26"/>
          <p:cNvSpPr/>
          <p:nvPr/>
        </p:nvSpPr>
        <p:spPr>
          <a:xfrm>
            <a:off x="3302644" y="4413080"/>
            <a:ext cx="5480407" cy="503107"/>
          </a:xfrm>
          <a:prstGeom prst="roundRect">
            <a:avLst/>
          </a:prstGeom>
          <a:solidFill>
            <a:schemeClr val="accent1">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Oval 21"/>
          <p:cNvSpPr/>
          <p:nvPr/>
        </p:nvSpPr>
        <p:spPr>
          <a:xfrm>
            <a:off x="1118695" y="2110620"/>
            <a:ext cx="1097280" cy="1097280"/>
          </a:xfrm>
          <a:prstGeom prst="ellipse">
            <a:avLst/>
          </a:prstGeom>
          <a:solidFill>
            <a:srgbClr val="95D600">
              <a:alpha val="69804"/>
            </a:srgbClr>
          </a:solidFill>
          <a:ln w="1270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latin typeface="Arial" panose="020B0604020202020204" pitchFamily="34" charset="0"/>
                <a:ea typeface="Calibri" panose="020F0502020204030204" pitchFamily="34" charset="0"/>
              </a:rPr>
              <a:t>CRM</a:t>
            </a:r>
            <a:endParaRPr lang="en-US" sz="2000" dirty="0"/>
          </a:p>
        </p:txBody>
      </p:sp>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Outcome</a:t>
            </a:r>
            <a:endParaRPr lang="en-CA" dirty="0">
              <a:latin typeface="Arial" panose="020B0604020202020204" pitchFamily="34" charset="0"/>
              <a:cs typeface="Arial" panose="020B0604020202020204" pitchFamily="34" charset="0"/>
            </a:endParaRPr>
          </a:p>
        </p:txBody>
      </p:sp>
      <p:sp>
        <p:nvSpPr>
          <p:cNvPr id="7" name="Content Placeholder 2"/>
          <p:cNvSpPr txBox="1">
            <a:spLocks/>
          </p:cNvSpPr>
          <p:nvPr/>
        </p:nvSpPr>
        <p:spPr>
          <a:xfrm>
            <a:off x="3319821" y="2695557"/>
            <a:ext cx="5463229" cy="28818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n-lt"/>
                <a:ea typeface="Adobe Caslon Pro" charset="0"/>
                <a:cs typeface="Adobe Caslon Pro"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Adobe Caslon Pro" charset="0"/>
                <a:cs typeface="Adobe Caslon Pro"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Adobe Caslon Pro" charset="0"/>
                <a:cs typeface="Adobe Caslon Pro"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Adobe Caslon Pro" charset="0"/>
                <a:cs typeface="Adobe Caslon Pro"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a:ea typeface="Adobe Caslon Pro" charset="0"/>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4950" indent="-234950">
              <a:lnSpc>
                <a:spcPct val="150000"/>
              </a:lnSpc>
            </a:pPr>
            <a:r>
              <a:rPr lang="en-US" b="1" dirty="0">
                <a:latin typeface="Arial" panose="020B0604020202020204" pitchFamily="34" charset="0"/>
                <a:cs typeface="Arial" panose="020B0604020202020204" pitchFamily="34" charset="0"/>
              </a:rPr>
              <a:t>6,153</a:t>
            </a:r>
            <a:r>
              <a:rPr lang="en-US" sz="2100" b="1" dirty="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active contacts (6,876 total)</a:t>
            </a:r>
          </a:p>
          <a:p>
            <a:pPr marL="234950" indent="-234950">
              <a:lnSpc>
                <a:spcPct val="150000"/>
              </a:lnSpc>
            </a:pPr>
            <a:r>
              <a:rPr lang="en-US" b="1" dirty="0">
                <a:latin typeface="Arial" panose="020B0604020202020204" pitchFamily="34" charset="0"/>
                <a:cs typeface="Arial" panose="020B0604020202020204" pitchFamily="34" charset="0"/>
              </a:rPr>
              <a:t>3,758</a:t>
            </a:r>
            <a:r>
              <a:rPr lang="en-US" sz="2100" b="1" dirty="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active companies (4,265 total) </a:t>
            </a:r>
          </a:p>
          <a:p>
            <a:pPr marL="234950" indent="-234950">
              <a:lnSpc>
                <a:spcPct val="150000"/>
              </a:lnSpc>
            </a:pPr>
            <a:r>
              <a:rPr lang="en-US" b="1" dirty="0">
                <a:latin typeface="Arial" panose="020B0604020202020204" pitchFamily="34" charset="0"/>
                <a:cs typeface="Arial" panose="020B0604020202020204" pitchFamily="34" charset="0"/>
              </a:rPr>
              <a:t>839</a:t>
            </a:r>
            <a:r>
              <a:rPr lang="en-US" sz="2100" b="1" dirty="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companies</a:t>
            </a:r>
            <a:r>
              <a:rPr lang="en-US" sz="2100" b="1" dirty="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in the Business Directory</a:t>
            </a:r>
          </a:p>
          <a:p>
            <a:pPr marL="0" indent="0">
              <a:lnSpc>
                <a:spcPct val="150000"/>
              </a:lnSpc>
            </a:pPr>
            <a:endParaRPr lang="en-US" sz="2100" dirty="0">
              <a:latin typeface="Arial" panose="020B0604020202020204" pitchFamily="34" charset="0"/>
              <a:cs typeface="Arial" panose="020B0604020202020204" pitchFamily="34" charset="0"/>
            </a:endParaRPr>
          </a:p>
          <a:p>
            <a:pPr>
              <a:lnSpc>
                <a:spcPct val="200000"/>
              </a:lnSpc>
            </a:pPr>
            <a:endParaRPr lang="en-US" sz="2100" dirty="0">
              <a:latin typeface="Arial" panose="020B0604020202020204" pitchFamily="34" charset="0"/>
              <a:cs typeface="Arial" panose="020B0604020202020204" pitchFamily="34" charset="0"/>
            </a:endParaRPr>
          </a:p>
          <a:p>
            <a:pPr>
              <a:lnSpc>
                <a:spcPct val="200000"/>
              </a:lnSpc>
            </a:pPr>
            <a:endParaRPr lang="en-US" sz="2100" dirty="0">
              <a:latin typeface="Arial" panose="020B0604020202020204" pitchFamily="34" charset="0"/>
              <a:cs typeface="Arial" panose="020B0604020202020204" pitchFamily="34" charset="0"/>
            </a:endParaRPr>
          </a:p>
        </p:txBody>
      </p:sp>
      <p:sp>
        <p:nvSpPr>
          <p:cNvPr id="8" name="Footer Placeholder 4"/>
          <p:cNvSpPr>
            <a:spLocks noGrp="1"/>
          </p:cNvSpPr>
          <p:nvPr>
            <p:ph type="ftr" sz="quarter" idx="3"/>
          </p:nvPr>
        </p:nvSpPr>
        <p:spPr>
          <a:xfrm>
            <a:off x="5045927" y="366061"/>
            <a:ext cx="3469423" cy="365125"/>
          </a:xfrm>
        </p:spPr>
        <p:txBody>
          <a:bodyPr/>
          <a:lstStyle/>
          <a:p>
            <a:r>
              <a:rPr lang="en-US" dirty="0"/>
              <a:t>New CRM &amp; Automated Business Directory</a:t>
            </a:r>
          </a:p>
        </p:txBody>
      </p:sp>
      <p:grpSp>
        <p:nvGrpSpPr>
          <p:cNvPr id="11" name="Group 10"/>
          <p:cNvGrpSpPr/>
          <p:nvPr/>
        </p:nvGrpSpPr>
        <p:grpSpPr>
          <a:xfrm>
            <a:off x="494584" y="3016286"/>
            <a:ext cx="2526448" cy="1924250"/>
            <a:chOff x="628650" y="3334528"/>
            <a:chExt cx="3490986" cy="2658883"/>
          </a:xfrm>
        </p:grpSpPr>
        <p:grpSp>
          <p:nvGrpSpPr>
            <p:cNvPr id="12" name="Google Shape;685;p55"/>
            <p:cNvGrpSpPr/>
            <p:nvPr/>
          </p:nvGrpSpPr>
          <p:grpSpPr>
            <a:xfrm>
              <a:off x="628650" y="3334528"/>
              <a:ext cx="3490986" cy="2658883"/>
              <a:chOff x="3804623" y="931514"/>
              <a:chExt cx="4311631" cy="3283920"/>
            </a:xfrm>
          </p:grpSpPr>
          <p:grpSp>
            <p:nvGrpSpPr>
              <p:cNvPr id="14" name="Google Shape;686;p55"/>
              <p:cNvGrpSpPr/>
              <p:nvPr/>
            </p:nvGrpSpPr>
            <p:grpSpPr>
              <a:xfrm>
                <a:off x="3804623" y="931514"/>
                <a:ext cx="4311631" cy="3283920"/>
                <a:chOff x="3420275" y="729475"/>
                <a:chExt cx="4831500" cy="3679875"/>
              </a:xfrm>
            </p:grpSpPr>
            <p:sp>
              <p:nvSpPr>
                <p:cNvPr id="16" name="Google Shape;687;p55"/>
                <p:cNvSpPr/>
                <p:nvPr/>
              </p:nvSpPr>
              <p:spPr>
                <a:xfrm>
                  <a:off x="3586250" y="883825"/>
                  <a:ext cx="4503600" cy="27462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88;p55"/>
                <p:cNvSpPr/>
                <p:nvPr/>
              </p:nvSpPr>
              <p:spPr>
                <a:xfrm>
                  <a:off x="5009044" y="3786200"/>
                  <a:ext cx="1649975" cy="623150"/>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chemeClr val="accent5"/>
                  </a:solidFill>
                  <a:prstDash val="solid"/>
                  <a:round/>
                  <a:headEnd type="none" w="med" len="med"/>
                  <a:tailEnd type="none" w="med" len="med"/>
                </a:ln>
              </p:spPr>
              <p:txBody>
                <a:bodyPr/>
                <a:lstStyle/>
                <a:p>
                  <a:endParaRPr lang="en-CA"/>
                </a:p>
              </p:txBody>
            </p:sp>
            <p:sp>
              <p:nvSpPr>
                <p:cNvPr id="18" name="Google Shape;689;p55"/>
                <p:cNvSpPr/>
                <p:nvPr/>
              </p:nvSpPr>
              <p:spPr>
                <a:xfrm>
                  <a:off x="3420275" y="729475"/>
                  <a:ext cx="4831500" cy="3056700"/>
                </a:xfrm>
                <a:prstGeom prst="roundRect">
                  <a:avLst>
                    <a:gd name="adj" fmla="val 3857"/>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90;p55"/>
                <p:cNvSpPr/>
                <p:nvPr/>
              </p:nvSpPr>
              <p:spPr>
                <a:xfrm>
                  <a:off x="3453125" y="762775"/>
                  <a:ext cx="4765800" cy="2990100"/>
                </a:xfrm>
                <a:prstGeom prst="roundRect">
                  <a:avLst>
                    <a:gd name="adj" fmla="val 3282"/>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5" name="Google Shape;691;p55"/>
              <p:cNvCxnSpPr/>
              <p:nvPr/>
            </p:nvCxnSpPr>
            <p:spPr>
              <a:xfrm>
                <a:off x="5238353" y="4162783"/>
                <a:ext cx="1451100" cy="0"/>
              </a:xfrm>
              <a:prstGeom prst="straightConnector1">
                <a:avLst/>
              </a:prstGeom>
              <a:noFill/>
              <a:ln w="19050" cap="flat" cmpd="sng">
                <a:solidFill>
                  <a:schemeClr val="accent5"/>
                </a:solidFill>
                <a:prstDash val="solid"/>
                <a:round/>
                <a:headEnd type="none" w="med" len="med"/>
                <a:tailEnd type="none" w="med" len="med"/>
              </a:ln>
            </p:spPr>
          </p:cxnSp>
        </p:grpSp>
        <p:pic>
          <p:nvPicPr>
            <p:cNvPr id="13" name="Picture 12"/>
            <p:cNvPicPr>
              <a:picLocks noChangeAspect="1"/>
            </p:cNvPicPr>
            <p:nvPr/>
          </p:nvPicPr>
          <p:blipFill rotWithShape="1">
            <a:blip r:embed="rId3"/>
            <a:srcRect r="10065"/>
            <a:stretch/>
          </p:blipFill>
          <p:spPr>
            <a:xfrm>
              <a:off x="746737" y="3472291"/>
              <a:ext cx="3255901" cy="1941225"/>
            </a:xfrm>
            <a:prstGeom prst="rect">
              <a:avLst/>
            </a:prstGeom>
          </p:spPr>
        </p:pic>
      </p:grpSp>
      <p:sp>
        <p:nvSpPr>
          <p:cNvPr id="29" name="Rectangle 28"/>
          <p:cNvSpPr/>
          <p:nvPr/>
        </p:nvSpPr>
        <p:spPr>
          <a:xfrm>
            <a:off x="3329820" y="2039475"/>
            <a:ext cx="3780650" cy="638380"/>
          </a:xfrm>
          <a:prstGeom prst="rect">
            <a:avLst/>
          </a:prstGeom>
        </p:spPr>
        <p:txBody>
          <a:bodyPr wrap="none">
            <a:spAutoFit/>
          </a:bodyPr>
          <a:lstStyle/>
          <a:p>
            <a:pPr>
              <a:lnSpc>
                <a:spcPct val="200000"/>
              </a:lnSpc>
            </a:pPr>
            <a:r>
              <a:rPr lang="en-US" sz="2100" b="1" dirty="0">
                <a:latin typeface="Arial" panose="020B0604020202020204" pitchFamily="34" charset="0"/>
                <a:cs typeface="Arial" panose="020B0604020202020204" pitchFamily="34" charset="0"/>
              </a:rPr>
              <a:t>Town’s </a:t>
            </a:r>
            <a:r>
              <a:rPr lang="en-US" sz="2100" b="1" dirty="0" err="1">
                <a:latin typeface="Arial" panose="020B0604020202020204" pitchFamily="34" charset="0"/>
                <a:cs typeface="Arial" panose="020B0604020202020204" pitchFamily="34" charset="0"/>
              </a:rPr>
              <a:t>Zoho</a:t>
            </a:r>
            <a:r>
              <a:rPr lang="en-US" sz="2100" b="1" dirty="0">
                <a:latin typeface="Arial" panose="020B0604020202020204" pitchFamily="34" charset="0"/>
                <a:cs typeface="Arial" panose="020B0604020202020204" pitchFamily="34" charset="0"/>
              </a:rPr>
              <a:t> CRM contains:</a:t>
            </a:r>
          </a:p>
        </p:txBody>
      </p:sp>
      <p:pic>
        <p:nvPicPr>
          <p:cNvPr id="20" name="Picture 19"/>
          <p:cNvPicPr>
            <a:picLocks noChangeAspect="1"/>
          </p:cNvPicPr>
          <p:nvPr/>
        </p:nvPicPr>
        <p:blipFill>
          <a:blip r:embed="rId4"/>
          <a:stretch>
            <a:fillRect/>
          </a:stretch>
        </p:blipFill>
        <p:spPr>
          <a:xfrm>
            <a:off x="1182777" y="5012275"/>
            <a:ext cx="1207716" cy="590288"/>
          </a:xfrm>
          <a:prstGeom prst="rect">
            <a:avLst/>
          </a:prstGeom>
        </p:spPr>
      </p:pic>
    </p:spTree>
    <p:extLst>
      <p:ext uri="{BB962C8B-B14F-4D97-AF65-F5344CB8AC3E}">
        <p14:creationId xmlns:p14="http://schemas.microsoft.com/office/powerpoint/2010/main" val="1449268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Oval 39"/>
          <p:cNvSpPr/>
          <p:nvPr/>
        </p:nvSpPr>
        <p:spPr>
          <a:xfrm>
            <a:off x="5845351" y="2608863"/>
            <a:ext cx="1097280" cy="1097280"/>
          </a:xfrm>
          <a:prstGeom prst="ellipse">
            <a:avLst/>
          </a:prstGeom>
          <a:solidFill>
            <a:srgbClr val="00B0F0"/>
          </a:solidFill>
          <a:ln w="127000">
            <a:solidFill>
              <a:schemeClr val="accent1">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latin typeface="Arial" panose="020B0604020202020204" pitchFamily="34" charset="0"/>
                <a:ea typeface="Calibri" panose="020F0502020204030204" pitchFamily="34" charset="0"/>
              </a:rPr>
              <a:t>BD</a:t>
            </a:r>
            <a:endParaRPr lang="en-US" sz="2000" dirty="0"/>
          </a:p>
        </p:txBody>
      </p:sp>
      <p:sp>
        <p:nvSpPr>
          <p:cNvPr id="13" name="Google Shape;1078;p73"/>
          <p:cNvSpPr/>
          <p:nvPr/>
        </p:nvSpPr>
        <p:spPr>
          <a:xfrm rot="2518786">
            <a:off x="4176019" y="3483893"/>
            <a:ext cx="991860" cy="872097"/>
          </a:xfrm>
          <a:custGeom>
            <a:avLst/>
            <a:gdLst/>
            <a:ahLst/>
            <a:cxnLst/>
            <a:rect l="l" t="t" r="r" b="b"/>
            <a:pathLst>
              <a:path w="1458" h="1328" extrusionOk="0">
                <a:moveTo>
                  <a:pt x="1047" y="1"/>
                </a:moveTo>
                <a:lnTo>
                  <a:pt x="1047" y="188"/>
                </a:lnTo>
                <a:cubicBezTo>
                  <a:pt x="484" y="289"/>
                  <a:pt x="51" y="758"/>
                  <a:pt x="1" y="1328"/>
                </a:cubicBezTo>
                <a:lnTo>
                  <a:pt x="477" y="1328"/>
                </a:lnTo>
                <a:cubicBezTo>
                  <a:pt x="527" y="1018"/>
                  <a:pt x="751" y="765"/>
                  <a:pt x="1047" y="679"/>
                </a:cubicBezTo>
                <a:lnTo>
                  <a:pt x="1047" y="845"/>
                </a:lnTo>
                <a:lnTo>
                  <a:pt x="1458" y="433"/>
                </a:lnTo>
                <a:lnTo>
                  <a:pt x="1047" y="1"/>
                </a:lnTo>
                <a:close/>
              </a:path>
            </a:pathLst>
          </a:custGeom>
          <a:solidFill>
            <a:srgbClr val="00698F"/>
          </a:solidFill>
          <a:ln w="476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Title 1"/>
          <p:cNvSpPr>
            <a:spLocks noGrp="1"/>
          </p:cNvSpPr>
          <p:nvPr>
            <p:ph type="title"/>
          </p:nvPr>
        </p:nvSpPr>
        <p:spPr>
          <a:xfrm>
            <a:off x="628650" y="894170"/>
            <a:ext cx="4006412" cy="806026"/>
          </a:xfrm>
        </p:spPr>
        <p:txBody>
          <a:bodyPr/>
          <a:lstStyle/>
          <a:p>
            <a:r>
              <a:rPr lang="en-US" dirty="0">
                <a:latin typeface="Arial" panose="020B0604020202020204" pitchFamily="34" charset="0"/>
                <a:cs typeface="Arial" panose="020B0604020202020204" pitchFamily="34" charset="0"/>
              </a:rPr>
              <a:t>Outcome</a:t>
            </a:r>
            <a:endParaRPr lang="en-CA" dirty="0">
              <a:latin typeface="Arial" panose="020B0604020202020204" pitchFamily="34" charset="0"/>
              <a:cs typeface="Arial" panose="020B0604020202020204" pitchFamily="34" charset="0"/>
            </a:endParaRPr>
          </a:p>
        </p:txBody>
      </p:sp>
      <p:sp>
        <p:nvSpPr>
          <p:cNvPr id="6" name="Rectangle 5"/>
          <p:cNvSpPr/>
          <p:nvPr/>
        </p:nvSpPr>
        <p:spPr>
          <a:xfrm>
            <a:off x="2394917" y="3098048"/>
            <a:ext cx="1072730" cy="307777"/>
          </a:xfrm>
          <a:prstGeom prst="rect">
            <a:avLst/>
          </a:prstGeom>
        </p:spPr>
        <p:txBody>
          <a:bodyPr wrap="none">
            <a:spAutoFit/>
          </a:bodyPr>
          <a:lstStyle/>
          <a:p>
            <a:r>
              <a:rPr lang="en-US" sz="1400" dirty="0">
                <a:latin typeface="Arial" panose="020B0604020202020204" pitchFamily="34" charset="0"/>
                <a:cs typeface="Arial" panose="020B0604020202020204" pitchFamily="34" charset="0"/>
              </a:rPr>
              <a:t>INTERNAL</a:t>
            </a:r>
            <a:endParaRPr lang="en-US" sz="1400" dirty="0"/>
          </a:p>
        </p:txBody>
      </p:sp>
      <p:sp>
        <p:nvSpPr>
          <p:cNvPr id="35" name="Rectangle 34"/>
          <p:cNvSpPr/>
          <p:nvPr/>
        </p:nvSpPr>
        <p:spPr>
          <a:xfrm>
            <a:off x="7262159" y="3089157"/>
            <a:ext cx="833883" cy="307777"/>
          </a:xfrm>
          <a:prstGeom prst="rect">
            <a:avLst/>
          </a:prstGeom>
        </p:spPr>
        <p:txBody>
          <a:bodyPr wrap="none">
            <a:spAutoFit/>
          </a:bodyPr>
          <a:lstStyle/>
          <a:p>
            <a:r>
              <a:rPr lang="en-US" sz="1400" dirty="0">
                <a:latin typeface="Arial" panose="020B0604020202020204" pitchFamily="34" charset="0"/>
                <a:cs typeface="Arial" panose="020B0604020202020204" pitchFamily="34" charset="0"/>
              </a:rPr>
              <a:t>PUBLIC</a:t>
            </a:r>
            <a:endParaRPr lang="en-US" sz="1400" dirty="0"/>
          </a:p>
        </p:txBody>
      </p:sp>
      <p:sp>
        <p:nvSpPr>
          <p:cNvPr id="42" name="Footer Placeholder 4"/>
          <p:cNvSpPr>
            <a:spLocks noGrp="1"/>
          </p:cNvSpPr>
          <p:nvPr>
            <p:ph type="ftr" sz="quarter" idx="3"/>
          </p:nvPr>
        </p:nvSpPr>
        <p:spPr>
          <a:xfrm>
            <a:off x="5045927" y="366061"/>
            <a:ext cx="3469423" cy="365125"/>
          </a:xfrm>
        </p:spPr>
        <p:txBody>
          <a:bodyPr/>
          <a:lstStyle/>
          <a:p>
            <a:r>
              <a:rPr lang="en-US" dirty="0"/>
              <a:t>New CRM &amp; Automated Business Directory</a:t>
            </a:r>
          </a:p>
        </p:txBody>
      </p:sp>
      <p:sp>
        <p:nvSpPr>
          <p:cNvPr id="2" name="Rectangle 1"/>
          <p:cNvSpPr/>
          <p:nvPr/>
        </p:nvSpPr>
        <p:spPr>
          <a:xfrm>
            <a:off x="637620" y="1688329"/>
            <a:ext cx="7903265" cy="1692771"/>
          </a:xfrm>
          <a:prstGeom prst="rect">
            <a:avLst/>
          </a:prstGeom>
        </p:spPr>
        <p:txBody>
          <a:bodyPr wrap="square">
            <a:spAutoFit/>
          </a:bodyPr>
          <a:lstStyle/>
          <a:p>
            <a:pPr marL="342900" indent="-342900">
              <a:buFont typeface="Arial" panose="020B0604020202020204" pitchFamily="34" charset="0"/>
              <a:buChar char="•"/>
            </a:pPr>
            <a:r>
              <a:rPr lang="en-US" sz="2100" b="1" dirty="0">
                <a:latin typeface="Arial" panose="020B0604020202020204" pitchFamily="34" charset="0"/>
                <a:cs typeface="Arial" panose="020B0604020202020204" pitchFamily="34" charset="0"/>
              </a:rPr>
              <a:t>Intelligent automation: </a:t>
            </a:r>
            <a:r>
              <a:rPr lang="en-US" sz="2400" dirty="0"/>
              <a:t>2-way </a:t>
            </a:r>
            <a:r>
              <a:rPr lang="en-US" sz="2100" dirty="0">
                <a:latin typeface="Arial" panose="020B0604020202020204" pitchFamily="34" charset="0"/>
                <a:cs typeface="Arial" panose="020B0604020202020204" pitchFamily="34" charset="0"/>
              </a:rPr>
              <a:t>communication</a:t>
            </a:r>
            <a:r>
              <a:rPr lang="en-US" sz="2400" dirty="0"/>
              <a:t> between the CRM and BD</a:t>
            </a:r>
          </a:p>
          <a:p>
            <a:pPr marL="342900" indent="-342900">
              <a:buFont typeface="Arial" panose="020B0604020202020204" pitchFamily="34" charset="0"/>
              <a:buChar char="•"/>
            </a:pPr>
            <a:endParaRPr lang="en-US" sz="2400" dirty="0"/>
          </a:p>
          <a:p>
            <a:br>
              <a:rPr lang="en-US" sz="2400" b="1" dirty="0"/>
            </a:br>
            <a:endParaRPr lang="en-US" sz="800" b="1" dirty="0"/>
          </a:p>
        </p:txBody>
      </p:sp>
      <p:sp>
        <p:nvSpPr>
          <p:cNvPr id="36" name="Google Shape;1078;p73"/>
          <p:cNvSpPr/>
          <p:nvPr/>
        </p:nvSpPr>
        <p:spPr>
          <a:xfrm rot="12922601">
            <a:off x="4016242" y="4176563"/>
            <a:ext cx="991860" cy="872097"/>
          </a:xfrm>
          <a:custGeom>
            <a:avLst/>
            <a:gdLst/>
            <a:ahLst/>
            <a:cxnLst/>
            <a:rect l="l" t="t" r="r" b="b"/>
            <a:pathLst>
              <a:path w="1458" h="1328" extrusionOk="0">
                <a:moveTo>
                  <a:pt x="1047" y="1"/>
                </a:moveTo>
                <a:lnTo>
                  <a:pt x="1047" y="188"/>
                </a:lnTo>
                <a:cubicBezTo>
                  <a:pt x="484" y="289"/>
                  <a:pt x="51" y="758"/>
                  <a:pt x="1" y="1328"/>
                </a:cubicBezTo>
                <a:lnTo>
                  <a:pt x="477" y="1328"/>
                </a:lnTo>
                <a:cubicBezTo>
                  <a:pt x="527" y="1018"/>
                  <a:pt x="751" y="765"/>
                  <a:pt x="1047" y="679"/>
                </a:cubicBezTo>
                <a:lnTo>
                  <a:pt x="1047" y="845"/>
                </a:lnTo>
                <a:lnTo>
                  <a:pt x="1458" y="433"/>
                </a:lnTo>
                <a:lnTo>
                  <a:pt x="1047" y="1"/>
                </a:lnTo>
                <a:close/>
              </a:path>
            </a:pathLst>
          </a:custGeom>
          <a:solidFill>
            <a:srgbClr val="00698F"/>
          </a:solidFill>
          <a:ln w="476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685;p55"/>
          <p:cNvGrpSpPr/>
          <p:nvPr/>
        </p:nvGrpSpPr>
        <p:grpSpPr>
          <a:xfrm>
            <a:off x="5593781" y="3536441"/>
            <a:ext cx="2549129" cy="1941525"/>
            <a:chOff x="3804623" y="931514"/>
            <a:chExt cx="4311631" cy="3283920"/>
          </a:xfrm>
        </p:grpSpPr>
        <p:grpSp>
          <p:nvGrpSpPr>
            <p:cNvPr id="16" name="Google Shape;686;p55"/>
            <p:cNvGrpSpPr/>
            <p:nvPr/>
          </p:nvGrpSpPr>
          <p:grpSpPr>
            <a:xfrm>
              <a:off x="3804623" y="931514"/>
              <a:ext cx="4311631" cy="3283920"/>
              <a:chOff x="3420275" y="729475"/>
              <a:chExt cx="4831500" cy="3679875"/>
            </a:xfrm>
          </p:grpSpPr>
          <p:sp>
            <p:nvSpPr>
              <p:cNvPr id="18" name="Google Shape;687;p55"/>
              <p:cNvSpPr/>
              <p:nvPr/>
            </p:nvSpPr>
            <p:spPr>
              <a:xfrm>
                <a:off x="3586250" y="883825"/>
                <a:ext cx="4503600" cy="27462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88;p55"/>
              <p:cNvSpPr/>
              <p:nvPr/>
            </p:nvSpPr>
            <p:spPr>
              <a:xfrm>
                <a:off x="5009044" y="3786200"/>
                <a:ext cx="1649975" cy="623150"/>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chemeClr val="accent5"/>
                </a:solidFill>
                <a:prstDash val="solid"/>
                <a:round/>
                <a:headEnd type="none" w="med" len="med"/>
                <a:tailEnd type="none" w="med" len="med"/>
              </a:ln>
            </p:spPr>
            <p:txBody>
              <a:bodyPr/>
              <a:lstStyle/>
              <a:p>
                <a:endParaRPr lang="en-CA"/>
              </a:p>
            </p:txBody>
          </p:sp>
          <p:sp>
            <p:nvSpPr>
              <p:cNvPr id="20" name="Google Shape;689;p55"/>
              <p:cNvSpPr/>
              <p:nvPr/>
            </p:nvSpPr>
            <p:spPr>
              <a:xfrm>
                <a:off x="3420275" y="729475"/>
                <a:ext cx="4831500" cy="3056700"/>
              </a:xfrm>
              <a:prstGeom prst="roundRect">
                <a:avLst>
                  <a:gd name="adj" fmla="val 3857"/>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90;p55"/>
              <p:cNvSpPr/>
              <p:nvPr/>
            </p:nvSpPr>
            <p:spPr>
              <a:xfrm>
                <a:off x="3454050" y="768466"/>
                <a:ext cx="4765800" cy="2990100"/>
              </a:xfrm>
              <a:prstGeom prst="roundRect">
                <a:avLst>
                  <a:gd name="adj" fmla="val 3282"/>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7" name="Google Shape;691;p55"/>
            <p:cNvCxnSpPr/>
            <p:nvPr/>
          </p:nvCxnSpPr>
          <p:spPr>
            <a:xfrm>
              <a:off x="5238353" y="4162783"/>
              <a:ext cx="1451100" cy="0"/>
            </a:xfrm>
            <a:prstGeom prst="straightConnector1">
              <a:avLst/>
            </a:prstGeom>
            <a:noFill/>
            <a:ln w="19050" cap="flat" cmpd="sng">
              <a:solidFill>
                <a:schemeClr val="accent5"/>
              </a:solidFill>
              <a:prstDash val="solid"/>
              <a:round/>
              <a:headEnd type="none" w="med" len="med"/>
              <a:tailEnd type="none" w="med" len="med"/>
            </a:ln>
          </p:spPr>
        </p:cxnSp>
      </p:grpSp>
      <p:sp>
        <p:nvSpPr>
          <p:cNvPr id="45" name="Oval 44"/>
          <p:cNvSpPr/>
          <p:nvPr/>
        </p:nvSpPr>
        <p:spPr>
          <a:xfrm>
            <a:off x="1073420" y="2597943"/>
            <a:ext cx="1097280" cy="1097280"/>
          </a:xfrm>
          <a:prstGeom prst="ellipse">
            <a:avLst/>
          </a:prstGeom>
          <a:solidFill>
            <a:srgbClr val="95D600">
              <a:alpha val="69804"/>
            </a:srgbClr>
          </a:solidFill>
          <a:ln w="1270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latin typeface="Arial" panose="020B0604020202020204" pitchFamily="34" charset="0"/>
                <a:ea typeface="Calibri" panose="020F0502020204030204" pitchFamily="34" charset="0"/>
              </a:rPr>
              <a:t>CRM</a:t>
            </a:r>
            <a:endParaRPr lang="en-US" sz="2000" dirty="0"/>
          </a:p>
        </p:txBody>
      </p:sp>
      <p:grpSp>
        <p:nvGrpSpPr>
          <p:cNvPr id="46" name="Group 45"/>
          <p:cNvGrpSpPr/>
          <p:nvPr/>
        </p:nvGrpSpPr>
        <p:grpSpPr>
          <a:xfrm>
            <a:off x="968036" y="3553326"/>
            <a:ext cx="2526448" cy="1924250"/>
            <a:chOff x="628650" y="3334528"/>
            <a:chExt cx="3490986" cy="2658883"/>
          </a:xfrm>
        </p:grpSpPr>
        <p:grpSp>
          <p:nvGrpSpPr>
            <p:cNvPr id="47" name="Google Shape;685;p55"/>
            <p:cNvGrpSpPr/>
            <p:nvPr/>
          </p:nvGrpSpPr>
          <p:grpSpPr>
            <a:xfrm>
              <a:off x="628650" y="3334528"/>
              <a:ext cx="3490986" cy="2658883"/>
              <a:chOff x="3804623" y="931514"/>
              <a:chExt cx="4311631" cy="3283920"/>
            </a:xfrm>
          </p:grpSpPr>
          <p:grpSp>
            <p:nvGrpSpPr>
              <p:cNvPr id="49" name="Google Shape;686;p55"/>
              <p:cNvGrpSpPr/>
              <p:nvPr/>
            </p:nvGrpSpPr>
            <p:grpSpPr>
              <a:xfrm>
                <a:off x="3804623" y="931514"/>
                <a:ext cx="4311631" cy="3283920"/>
                <a:chOff x="3420275" y="729475"/>
                <a:chExt cx="4831500" cy="3679875"/>
              </a:xfrm>
            </p:grpSpPr>
            <p:sp>
              <p:nvSpPr>
                <p:cNvPr id="51" name="Google Shape;687;p55"/>
                <p:cNvSpPr/>
                <p:nvPr/>
              </p:nvSpPr>
              <p:spPr>
                <a:xfrm>
                  <a:off x="3586250" y="883825"/>
                  <a:ext cx="4503600" cy="27462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88;p55"/>
                <p:cNvSpPr/>
                <p:nvPr/>
              </p:nvSpPr>
              <p:spPr>
                <a:xfrm>
                  <a:off x="5009044" y="3786200"/>
                  <a:ext cx="1649975" cy="623150"/>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chemeClr val="accent5"/>
                  </a:solidFill>
                  <a:prstDash val="solid"/>
                  <a:round/>
                  <a:headEnd type="none" w="med" len="med"/>
                  <a:tailEnd type="none" w="med" len="med"/>
                </a:ln>
              </p:spPr>
              <p:txBody>
                <a:bodyPr/>
                <a:lstStyle/>
                <a:p>
                  <a:endParaRPr lang="en-CA"/>
                </a:p>
              </p:txBody>
            </p:sp>
            <p:sp>
              <p:nvSpPr>
                <p:cNvPr id="53" name="Google Shape;689;p55"/>
                <p:cNvSpPr/>
                <p:nvPr/>
              </p:nvSpPr>
              <p:spPr>
                <a:xfrm>
                  <a:off x="3420275" y="729475"/>
                  <a:ext cx="4831500" cy="3056700"/>
                </a:xfrm>
                <a:prstGeom prst="roundRect">
                  <a:avLst>
                    <a:gd name="adj" fmla="val 3857"/>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90;p55"/>
                <p:cNvSpPr/>
                <p:nvPr/>
              </p:nvSpPr>
              <p:spPr>
                <a:xfrm>
                  <a:off x="3453125" y="762775"/>
                  <a:ext cx="4765800" cy="2990100"/>
                </a:xfrm>
                <a:prstGeom prst="roundRect">
                  <a:avLst>
                    <a:gd name="adj" fmla="val 3282"/>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0" name="Google Shape;691;p55"/>
              <p:cNvCxnSpPr/>
              <p:nvPr/>
            </p:nvCxnSpPr>
            <p:spPr>
              <a:xfrm>
                <a:off x="5238353" y="4162783"/>
                <a:ext cx="1451100" cy="0"/>
              </a:xfrm>
              <a:prstGeom prst="straightConnector1">
                <a:avLst/>
              </a:prstGeom>
              <a:noFill/>
              <a:ln w="19050" cap="flat" cmpd="sng">
                <a:solidFill>
                  <a:schemeClr val="accent5"/>
                </a:solidFill>
                <a:prstDash val="solid"/>
                <a:round/>
                <a:headEnd type="none" w="med" len="med"/>
                <a:tailEnd type="none" w="med" len="med"/>
              </a:ln>
            </p:spPr>
          </p:cxnSp>
        </p:grpSp>
        <p:pic>
          <p:nvPicPr>
            <p:cNvPr id="48" name="Picture 47"/>
            <p:cNvPicPr>
              <a:picLocks noChangeAspect="1"/>
            </p:cNvPicPr>
            <p:nvPr/>
          </p:nvPicPr>
          <p:blipFill rotWithShape="1">
            <a:blip r:embed="rId3"/>
            <a:srcRect r="10065"/>
            <a:stretch/>
          </p:blipFill>
          <p:spPr>
            <a:xfrm>
              <a:off x="746737" y="3472291"/>
              <a:ext cx="3255901" cy="1941225"/>
            </a:xfrm>
            <a:prstGeom prst="rect">
              <a:avLst/>
            </a:prstGeom>
          </p:spPr>
        </p:pic>
      </p:gr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1820"/>
          <a:stretch/>
        </p:blipFill>
        <p:spPr>
          <a:xfrm>
            <a:off x="5813405" y="3631266"/>
            <a:ext cx="2127081" cy="1426636"/>
          </a:xfrm>
          <a:prstGeom prst="rect">
            <a:avLst/>
          </a:prstGeom>
        </p:spPr>
      </p:pic>
      <p:pic>
        <p:nvPicPr>
          <p:cNvPr id="29" name="Picture 28"/>
          <p:cNvPicPr>
            <a:picLocks noChangeAspect="1"/>
          </p:cNvPicPr>
          <p:nvPr/>
        </p:nvPicPr>
        <p:blipFill>
          <a:blip r:embed="rId5"/>
          <a:stretch>
            <a:fillRect/>
          </a:stretch>
        </p:blipFill>
        <p:spPr>
          <a:xfrm>
            <a:off x="1622060" y="5477966"/>
            <a:ext cx="1207716" cy="590288"/>
          </a:xfrm>
          <a:prstGeom prst="rect">
            <a:avLst/>
          </a:prstGeom>
        </p:spPr>
      </p:pic>
      <p:sp>
        <p:nvSpPr>
          <p:cNvPr id="4" name="Rectangle 3"/>
          <p:cNvSpPr/>
          <p:nvPr/>
        </p:nvSpPr>
        <p:spPr>
          <a:xfrm>
            <a:off x="5206872" y="5622799"/>
            <a:ext cx="3340145" cy="338554"/>
          </a:xfrm>
          <a:prstGeom prst="rect">
            <a:avLst/>
          </a:prstGeom>
        </p:spPr>
        <p:txBody>
          <a:bodyPr wrap="none">
            <a:spAutoFit/>
          </a:bodyPr>
          <a:lstStyle/>
          <a:p>
            <a:r>
              <a:rPr lang="en-US" sz="1600" b="1" dirty="0">
                <a:latin typeface="Arial" panose="020B0604020202020204" pitchFamily="34" charset="0"/>
                <a:cs typeface="Arial" panose="020B0604020202020204" pitchFamily="34" charset="0"/>
              </a:rPr>
              <a:t>businessdirectory.tillsonburg.ca</a:t>
            </a:r>
            <a:endParaRPr lang="en-US" sz="1600" dirty="0"/>
          </a:p>
        </p:txBody>
      </p:sp>
    </p:spTree>
    <p:extLst>
      <p:ext uri="{BB962C8B-B14F-4D97-AF65-F5344CB8AC3E}">
        <p14:creationId xmlns:p14="http://schemas.microsoft.com/office/powerpoint/2010/main" val="3297107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rotWithShape="1">
          <a:blip r:embed="rId3">
            <a:extLst>
              <a:ext uri="{28A0092B-C50C-407E-A947-70E740481C1C}">
                <a14:useLocalDpi xmlns:a14="http://schemas.microsoft.com/office/drawing/2010/main" val="0"/>
              </a:ext>
            </a:extLst>
          </a:blip>
          <a:srcRect b="-6870"/>
          <a:stretch/>
        </p:blipFill>
        <p:spPr>
          <a:xfrm>
            <a:off x="-83576" y="741698"/>
            <a:ext cx="9311147" cy="6396937"/>
          </a:xfrm>
          <a:prstGeom prst="rect">
            <a:avLst/>
          </a:prstGeom>
        </p:spPr>
      </p:pic>
      <p:sp>
        <p:nvSpPr>
          <p:cNvPr id="51" name="Rectangle 50"/>
          <p:cNvSpPr/>
          <p:nvPr/>
        </p:nvSpPr>
        <p:spPr>
          <a:xfrm>
            <a:off x="-630936" y="741698"/>
            <a:ext cx="11741387" cy="5975915"/>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4881618" y="731186"/>
            <a:ext cx="4262382" cy="5986424"/>
          </a:xfrm>
          <a:prstGeom prst="rect">
            <a:avLst/>
          </a:prstGeom>
          <a:solidFill>
            <a:schemeClr val="bg1">
              <a:lumMod val="65000"/>
              <a:alpha val="7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921780"/>
            <a:ext cx="7886700" cy="806026"/>
          </a:xfrm>
        </p:spPr>
        <p:txBody>
          <a:bodyPr/>
          <a:lstStyle/>
          <a:p>
            <a:r>
              <a:rPr lang="en-US" dirty="0">
                <a:latin typeface="Arial" panose="020B0604020202020204" pitchFamily="34" charset="0"/>
                <a:cs typeface="Arial" panose="020B0604020202020204" pitchFamily="34" charset="0"/>
              </a:rPr>
              <a:t>Outcome</a:t>
            </a:r>
            <a:endParaRPr lang="en-CA" dirty="0">
              <a:latin typeface="Arial" panose="020B0604020202020204" pitchFamily="34" charset="0"/>
              <a:cs typeface="Arial" panose="020B0604020202020204" pitchFamily="34" charset="0"/>
            </a:endParaRPr>
          </a:p>
        </p:txBody>
      </p:sp>
      <p:sp>
        <p:nvSpPr>
          <p:cNvPr id="8" name="Footer Placeholder 4"/>
          <p:cNvSpPr>
            <a:spLocks noGrp="1"/>
          </p:cNvSpPr>
          <p:nvPr>
            <p:ph type="ftr" sz="quarter" idx="3"/>
          </p:nvPr>
        </p:nvSpPr>
        <p:spPr>
          <a:xfrm>
            <a:off x="5045927" y="366061"/>
            <a:ext cx="3469423" cy="365125"/>
          </a:xfrm>
        </p:spPr>
        <p:txBody>
          <a:bodyPr/>
          <a:lstStyle/>
          <a:p>
            <a:r>
              <a:rPr lang="en-US" dirty="0"/>
              <a:t>New CRM &amp; Automated Business Directory</a:t>
            </a:r>
          </a:p>
        </p:txBody>
      </p:sp>
      <p:sp>
        <p:nvSpPr>
          <p:cNvPr id="40" name="Oval 39"/>
          <p:cNvSpPr/>
          <p:nvPr/>
        </p:nvSpPr>
        <p:spPr>
          <a:xfrm>
            <a:off x="6418973" y="2268745"/>
            <a:ext cx="1371600" cy="1371600"/>
          </a:xfrm>
          <a:prstGeom prst="ellipse">
            <a:avLst/>
          </a:prstGeom>
          <a:solidFill>
            <a:srgbClr val="00B0F0"/>
          </a:solidFill>
          <a:ln w="127000">
            <a:solidFill>
              <a:schemeClr val="accent1">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a:latin typeface="Arial" panose="020B0604020202020204" pitchFamily="34" charset="0"/>
                <a:ea typeface="Calibri" panose="020F0502020204030204" pitchFamily="34" charset="0"/>
              </a:rPr>
              <a:t>BD</a:t>
            </a:r>
            <a:endParaRPr lang="en-US" sz="2400" dirty="0"/>
          </a:p>
        </p:txBody>
      </p:sp>
      <p:grpSp>
        <p:nvGrpSpPr>
          <p:cNvPr id="42" name="Google Shape;685;p55"/>
          <p:cNvGrpSpPr/>
          <p:nvPr/>
        </p:nvGrpSpPr>
        <p:grpSpPr>
          <a:xfrm>
            <a:off x="5831261" y="3433472"/>
            <a:ext cx="2549129" cy="1941525"/>
            <a:chOff x="3804623" y="931514"/>
            <a:chExt cx="4311631" cy="3283920"/>
          </a:xfrm>
        </p:grpSpPr>
        <p:grpSp>
          <p:nvGrpSpPr>
            <p:cNvPr id="43" name="Google Shape;686;p55"/>
            <p:cNvGrpSpPr/>
            <p:nvPr/>
          </p:nvGrpSpPr>
          <p:grpSpPr>
            <a:xfrm>
              <a:off x="3804623" y="931514"/>
              <a:ext cx="4311631" cy="3283920"/>
              <a:chOff x="3420275" y="729475"/>
              <a:chExt cx="4831500" cy="3679875"/>
            </a:xfrm>
          </p:grpSpPr>
          <p:sp>
            <p:nvSpPr>
              <p:cNvPr id="45" name="Google Shape;687;p55"/>
              <p:cNvSpPr/>
              <p:nvPr/>
            </p:nvSpPr>
            <p:spPr>
              <a:xfrm>
                <a:off x="3586250" y="883825"/>
                <a:ext cx="4503600" cy="27462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88;p55"/>
              <p:cNvSpPr/>
              <p:nvPr/>
            </p:nvSpPr>
            <p:spPr>
              <a:xfrm>
                <a:off x="5009044" y="3786200"/>
                <a:ext cx="1649975" cy="623150"/>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chemeClr val="accent5"/>
                </a:solidFill>
                <a:prstDash val="solid"/>
                <a:round/>
                <a:headEnd type="none" w="med" len="med"/>
                <a:tailEnd type="none" w="med" len="med"/>
              </a:ln>
            </p:spPr>
            <p:txBody>
              <a:bodyPr/>
              <a:lstStyle/>
              <a:p>
                <a:endParaRPr lang="en-CA"/>
              </a:p>
            </p:txBody>
          </p:sp>
          <p:sp>
            <p:nvSpPr>
              <p:cNvPr id="47" name="Google Shape;689;p55"/>
              <p:cNvSpPr/>
              <p:nvPr/>
            </p:nvSpPr>
            <p:spPr>
              <a:xfrm>
                <a:off x="3420275" y="729475"/>
                <a:ext cx="4831500" cy="3056700"/>
              </a:xfrm>
              <a:prstGeom prst="roundRect">
                <a:avLst>
                  <a:gd name="adj" fmla="val 3857"/>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90;p55"/>
              <p:cNvSpPr/>
              <p:nvPr/>
            </p:nvSpPr>
            <p:spPr>
              <a:xfrm>
                <a:off x="3454050" y="768466"/>
                <a:ext cx="4765800" cy="2990100"/>
              </a:xfrm>
              <a:prstGeom prst="roundRect">
                <a:avLst>
                  <a:gd name="adj" fmla="val 3282"/>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4" name="Google Shape;691;p55"/>
            <p:cNvCxnSpPr/>
            <p:nvPr/>
          </p:nvCxnSpPr>
          <p:spPr>
            <a:xfrm>
              <a:off x="5238353" y="4162783"/>
              <a:ext cx="1451100" cy="0"/>
            </a:xfrm>
            <a:prstGeom prst="straightConnector1">
              <a:avLst/>
            </a:prstGeom>
            <a:noFill/>
            <a:ln w="19050" cap="flat" cmpd="sng">
              <a:solidFill>
                <a:schemeClr val="accent5"/>
              </a:solidFill>
              <a:prstDash val="solid"/>
              <a:round/>
              <a:headEnd type="none" w="med" len="med"/>
              <a:tailEnd type="none" w="med" len="med"/>
            </a:ln>
          </p:spPr>
        </p:cxnSp>
      </p:grpSp>
      <p:pic>
        <p:nvPicPr>
          <p:cNvPr id="53" name="Picture 52"/>
          <p:cNvPicPr>
            <a:picLocks noChangeAspect="1"/>
          </p:cNvPicPr>
          <p:nvPr/>
        </p:nvPicPr>
        <p:blipFill rotWithShape="1">
          <a:blip r:embed="rId4">
            <a:extLst>
              <a:ext uri="{28A0092B-C50C-407E-A947-70E740481C1C}">
                <a14:useLocalDpi xmlns:a14="http://schemas.microsoft.com/office/drawing/2010/main" val="0"/>
              </a:ext>
            </a:extLst>
          </a:blip>
          <a:srcRect r="1820"/>
          <a:stretch/>
        </p:blipFill>
        <p:spPr>
          <a:xfrm>
            <a:off x="6041232" y="3528668"/>
            <a:ext cx="2127081" cy="1426636"/>
          </a:xfrm>
          <a:prstGeom prst="rect">
            <a:avLst/>
          </a:prstGeom>
        </p:spPr>
      </p:pic>
      <p:sp>
        <p:nvSpPr>
          <p:cNvPr id="4" name="Rectangle 3"/>
          <p:cNvSpPr/>
          <p:nvPr/>
        </p:nvSpPr>
        <p:spPr>
          <a:xfrm>
            <a:off x="624958" y="1834880"/>
            <a:ext cx="3682751" cy="738664"/>
          </a:xfrm>
          <a:prstGeom prst="rect">
            <a:avLst/>
          </a:prstGeom>
        </p:spPr>
        <p:txBody>
          <a:bodyPr wrap="square">
            <a:spAutoFit/>
          </a:bodyPr>
          <a:lstStyle/>
          <a:p>
            <a:r>
              <a:rPr lang="en-US" sz="2100" b="1" dirty="0">
                <a:latin typeface="Arial" panose="020B0604020202020204" pitchFamily="34" charset="0"/>
                <a:cs typeface="Arial" panose="020B0604020202020204" pitchFamily="34" charset="0"/>
              </a:rPr>
              <a:t>Automated updates</a:t>
            </a:r>
            <a:br>
              <a:rPr lang="en-US" sz="2100" b="1" dirty="0">
                <a:latin typeface="Arial" panose="020B0604020202020204" pitchFamily="34" charset="0"/>
                <a:cs typeface="Arial" panose="020B0604020202020204" pitchFamily="34" charset="0"/>
              </a:rPr>
            </a:br>
            <a:endParaRPr lang="en-US" sz="2100" dirty="0">
              <a:latin typeface="Arial" panose="020B0604020202020204" pitchFamily="34" charset="0"/>
              <a:cs typeface="Arial" panose="020B0604020202020204" pitchFamily="34" charset="0"/>
            </a:endParaRPr>
          </a:p>
        </p:txBody>
      </p:sp>
      <p:sp>
        <p:nvSpPr>
          <p:cNvPr id="19" name="Rectangle 18"/>
          <p:cNvSpPr/>
          <p:nvPr/>
        </p:nvSpPr>
        <p:spPr>
          <a:xfrm>
            <a:off x="609050" y="2613801"/>
            <a:ext cx="3768183" cy="3323987"/>
          </a:xfrm>
          <a:prstGeom prst="rect">
            <a:avLst/>
          </a:prstGeom>
        </p:spPr>
        <p:txBody>
          <a:bodyPr wrap="square">
            <a:spAutoFit/>
          </a:bodyPr>
          <a:lstStyle/>
          <a:p>
            <a:pPr marL="228600" indent="-228600">
              <a:buFont typeface="Arial" panose="020B0604020202020204" pitchFamily="34" charset="0"/>
              <a:buChar char="•"/>
            </a:pPr>
            <a:r>
              <a:rPr lang="en-US" sz="2100" dirty="0">
                <a:latin typeface="Arial" panose="020B0604020202020204" pitchFamily="34" charset="0"/>
                <a:cs typeface="Arial" panose="020B0604020202020204" pitchFamily="34" charset="0"/>
              </a:rPr>
              <a:t>Changes to public Business Directory within 24 </a:t>
            </a:r>
            <a:r>
              <a:rPr lang="en-US" sz="2100" dirty="0" err="1">
                <a:latin typeface="Arial" panose="020B0604020202020204" pitchFamily="34" charset="0"/>
                <a:cs typeface="Arial" panose="020B0604020202020204" pitchFamily="34" charset="0"/>
              </a:rPr>
              <a:t>hrs</a:t>
            </a:r>
            <a:br>
              <a:rPr lang="en-US" sz="2100" dirty="0">
                <a:latin typeface="Arial" panose="020B0604020202020204" pitchFamily="34" charset="0"/>
                <a:cs typeface="Arial" panose="020B0604020202020204" pitchFamily="34" charset="0"/>
              </a:rPr>
            </a:br>
            <a:endParaRPr lang="en-US" sz="2100" dirty="0">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en-US" sz="2100" dirty="0">
                <a:latin typeface="Arial" panose="020B0604020202020204" pitchFamily="34" charset="0"/>
                <a:cs typeface="Arial" panose="020B0604020202020204" pitchFamily="34" charset="0"/>
              </a:rPr>
              <a:t>Businesses can update their online listing, or add a new business, at any time </a:t>
            </a:r>
          </a:p>
          <a:p>
            <a:pPr marL="685800" lvl="1" indent="-228600">
              <a:buFont typeface="Arial" panose="020B0604020202020204" pitchFamily="34" charset="0"/>
              <a:buChar char="•"/>
            </a:pPr>
            <a:r>
              <a:rPr lang="en-US" sz="2100" dirty="0">
                <a:latin typeface="Arial" panose="020B0604020202020204" pitchFamily="34" charset="0"/>
                <a:cs typeface="Arial" panose="020B0604020202020204" pitchFamily="34" charset="0"/>
              </a:rPr>
              <a:t>Online submissions are “parked” for Town staff to review and approve before publishing</a:t>
            </a:r>
          </a:p>
        </p:txBody>
      </p:sp>
    </p:spTree>
    <p:extLst>
      <p:ext uri="{BB962C8B-B14F-4D97-AF65-F5344CB8AC3E}">
        <p14:creationId xmlns:p14="http://schemas.microsoft.com/office/powerpoint/2010/main" val="4076192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Outcome</a:t>
            </a:r>
            <a:endParaRPr lang="en-CA" dirty="0">
              <a:latin typeface="Arial" panose="020B0604020202020204" pitchFamily="34" charset="0"/>
              <a:cs typeface="Arial" panose="020B0604020202020204" pitchFamily="34" charset="0"/>
            </a:endParaRPr>
          </a:p>
        </p:txBody>
      </p:sp>
      <p:sp>
        <p:nvSpPr>
          <p:cNvPr id="8" name="Footer Placeholder 4"/>
          <p:cNvSpPr>
            <a:spLocks noGrp="1"/>
          </p:cNvSpPr>
          <p:nvPr>
            <p:ph type="ftr" sz="quarter" idx="3"/>
          </p:nvPr>
        </p:nvSpPr>
        <p:spPr>
          <a:xfrm>
            <a:off x="5045927" y="366061"/>
            <a:ext cx="3469423" cy="365125"/>
          </a:xfrm>
        </p:spPr>
        <p:txBody>
          <a:bodyPr/>
          <a:lstStyle/>
          <a:p>
            <a:r>
              <a:rPr lang="en-US" dirty="0"/>
              <a:t>New CRM &amp; Automated Business Directory</a:t>
            </a:r>
          </a:p>
        </p:txBody>
      </p:sp>
      <p:grpSp>
        <p:nvGrpSpPr>
          <p:cNvPr id="4" name="Group 3"/>
          <p:cNvGrpSpPr/>
          <p:nvPr/>
        </p:nvGrpSpPr>
        <p:grpSpPr>
          <a:xfrm>
            <a:off x="3297285" y="1527937"/>
            <a:ext cx="5486263" cy="5375164"/>
            <a:chOff x="3297285" y="1840170"/>
            <a:chExt cx="5486263" cy="5375164"/>
          </a:xfrm>
        </p:grpSpPr>
        <p:sp>
          <p:nvSpPr>
            <p:cNvPr id="53" name="Rounded Rectangle 52"/>
            <p:cNvSpPr/>
            <p:nvPr/>
          </p:nvSpPr>
          <p:spPr>
            <a:xfrm>
              <a:off x="6392912" y="2668920"/>
              <a:ext cx="2379368" cy="402669"/>
            </a:xfrm>
            <a:prstGeom prst="roundRect">
              <a:avLst/>
            </a:prstGeom>
            <a:solidFill>
              <a:schemeClr val="accent3">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4" name="Rounded Rectangle 53"/>
            <p:cNvSpPr/>
            <p:nvPr/>
          </p:nvSpPr>
          <p:spPr>
            <a:xfrm>
              <a:off x="6404181" y="3379649"/>
              <a:ext cx="2379367" cy="803077"/>
            </a:xfrm>
            <a:prstGeom prst="roundRect">
              <a:avLst/>
            </a:prstGeom>
            <a:solidFill>
              <a:schemeClr val="accent1">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0" name="Rounded Rectangle 49"/>
            <p:cNvSpPr/>
            <p:nvPr/>
          </p:nvSpPr>
          <p:spPr>
            <a:xfrm>
              <a:off x="3297285" y="3856103"/>
              <a:ext cx="2708787" cy="398934"/>
            </a:xfrm>
            <a:prstGeom prst="roundRect">
              <a:avLst/>
            </a:prstGeom>
            <a:solidFill>
              <a:schemeClr val="accent1">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1" name="Rounded Rectangle 50"/>
            <p:cNvSpPr/>
            <p:nvPr/>
          </p:nvSpPr>
          <p:spPr>
            <a:xfrm>
              <a:off x="3329811" y="4460853"/>
              <a:ext cx="2684786" cy="402669"/>
            </a:xfrm>
            <a:prstGeom prst="roundRect">
              <a:avLst/>
            </a:prstGeom>
            <a:solidFill>
              <a:schemeClr val="accent3">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2" name="Rounded Rectangle 51"/>
            <p:cNvSpPr/>
            <p:nvPr/>
          </p:nvSpPr>
          <p:spPr>
            <a:xfrm>
              <a:off x="3332555" y="5024415"/>
              <a:ext cx="2708787" cy="398934"/>
            </a:xfrm>
            <a:prstGeom prst="roundRect">
              <a:avLst/>
            </a:prstGeom>
            <a:solidFill>
              <a:schemeClr val="accent1">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 name="Rounded Rectangle 19"/>
            <p:cNvSpPr/>
            <p:nvPr/>
          </p:nvSpPr>
          <p:spPr>
            <a:xfrm>
              <a:off x="3332555" y="3260679"/>
              <a:ext cx="2684786" cy="402669"/>
            </a:xfrm>
            <a:prstGeom prst="roundRect">
              <a:avLst/>
            </a:prstGeom>
            <a:solidFill>
              <a:schemeClr val="accent3">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 name="Rounded Rectangle 2"/>
            <p:cNvSpPr/>
            <p:nvPr/>
          </p:nvSpPr>
          <p:spPr>
            <a:xfrm>
              <a:off x="3308554" y="2667704"/>
              <a:ext cx="2708787" cy="398934"/>
            </a:xfrm>
            <a:prstGeom prst="roundRect">
              <a:avLst/>
            </a:prstGeom>
            <a:solidFill>
              <a:schemeClr val="accent1">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5" name="Content Placeholder 2"/>
            <p:cNvSpPr txBox="1">
              <a:spLocks/>
            </p:cNvSpPr>
            <p:nvPr/>
          </p:nvSpPr>
          <p:spPr>
            <a:xfrm>
              <a:off x="6392912" y="2667704"/>
              <a:ext cx="2277079" cy="45476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n-lt"/>
                  <a:ea typeface="Adobe Caslon Pro" charset="0"/>
                  <a:cs typeface="Adobe Caslon Pro"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Adobe Caslon Pro" charset="0"/>
                  <a:cs typeface="Adobe Caslon Pro"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Adobe Caslon Pro" charset="0"/>
                  <a:cs typeface="Adobe Caslon Pro"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Adobe Caslon Pro" charset="0"/>
                  <a:cs typeface="Adobe Caslon Pro"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a:ea typeface="Adobe Caslon Pro" charset="0"/>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4488" indent="-344488">
                <a:lnSpc>
                  <a:spcPct val="100000"/>
                </a:lnSpc>
                <a:buFont typeface="Wingdings" panose="05000000000000000000" pitchFamily="2" charset="2"/>
                <a:buChar char="ü"/>
              </a:pPr>
              <a:r>
                <a:rPr lang="en-US" sz="2100" b="1" dirty="0">
                  <a:latin typeface="Arial" panose="020B0604020202020204" pitchFamily="34" charset="0"/>
                  <a:cs typeface="Arial" panose="020B0604020202020204" pitchFamily="34" charset="0"/>
                </a:rPr>
                <a:t>Engagements</a:t>
              </a:r>
              <a:br>
                <a:rPr lang="en-US" sz="2100" b="1" dirty="0">
                  <a:latin typeface="Arial" panose="020B0604020202020204" pitchFamily="34" charset="0"/>
                  <a:cs typeface="Arial" panose="020B0604020202020204" pitchFamily="34" charset="0"/>
                </a:rPr>
              </a:br>
              <a:endParaRPr lang="en-US" sz="2100" dirty="0">
                <a:latin typeface="Arial" panose="020B0604020202020204" pitchFamily="34" charset="0"/>
                <a:cs typeface="Arial" panose="020B0604020202020204" pitchFamily="34" charset="0"/>
              </a:endParaRPr>
            </a:p>
            <a:p>
              <a:pPr marL="344488" indent="-344488">
                <a:lnSpc>
                  <a:spcPct val="100000"/>
                </a:lnSpc>
                <a:buFont typeface="Wingdings" panose="05000000000000000000" pitchFamily="2" charset="2"/>
                <a:buChar char="ü"/>
              </a:pPr>
              <a:r>
                <a:rPr lang="en-US" sz="2100" b="1" dirty="0">
                  <a:latin typeface="Arial" panose="020B0604020202020204" pitchFamily="34" charset="0"/>
                  <a:cs typeface="Arial" panose="020B0604020202020204" pitchFamily="34" charset="0"/>
                </a:rPr>
                <a:t>Investment Deals</a:t>
              </a:r>
            </a:p>
            <a:p>
              <a:pPr marL="0" indent="0">
                <a:lnSpc>
                  <a:spcPct val="200000"/>
                </a:lnSpc>
              </a:pPr>
              <a:endParaRPr lang="en-US" sz="2100" dirty="0">
                <a:latin typeface="Arial" panose="020B0604020202020204" pitchFamily="34" charset="0"/>
                <a:cs typeface="Arial" panose="020B0604020202020204" pitchFamily="34" charset="0"/>
              </a:endParaRPr>
            </a:p>
            <a:p>
              <a:pPr>
                <a:lnSpc>
                  <a:spcPct val="200000"/>
                </a:lnSpc>
              </a:pPr>
              <a:endParaRPr lang="en-US" sz="2100" dirty="0">
                <a:latin typeface="Arial" panose="020B0604020202020204" pitchFamily="34" charset="0"/>
                <a:cs typeface="Arial" panose="020B0604020202020204" pitchFamily="34" charset="0"/>
              </a:endParaRPr>
            </a:p>
            <a:p>
              <a:pPr>
                <a:lnSpc>
                  <a:spcPct val="200000"/>
                </a:lnSpc>
              </a:pPr>
              <a:endParaRPr lang="en-US" sz="2100" dirty="0">
                <a:latin typeface="Arial" panose="020B0604020202020204" pitchFamily="34" charset="0"/>
                <a:cs typeface="Arial" panose="020B0604020202020204" pitchFamily="34" charset="0"/>
              </a:endParaRPr>
            </a:p>
          </p:txBody>
        </p:sp>
        <p:sp>
          <p:nvSpPr>
            <p:cNvPr id="5" name="Rectangle 4"/>
            <p:cNvSpPr/>
            <p:nvPr/>
          </p:nvSpPr>
          <p:spPr>
            <a:xfrm>
              <a:off x="6356034" y="1840170"/>
              <a:ext cx="1844070" cy="738664"/>
            </a:xfrm>
            <a:prstGeom prst="rect">
              <a:avLst/>
            </a:prstGeom>
          </p:spPr>
          <p:txBody>
            <a:bodyPr wrap="square">
              <a:spAutoFit/>
            </a:bodyPr>
            <a:lstStyle/>
            <a:p>
              <a:pPr>
                <a:lnSpc>
                  <a:spcPct val="200000"/>
                </a:lnSpc>
              </a:pPr>
              <a:r>
                <a:rPr lang="en-US" sz="2100" b="1" dirty="0">
                  <a:latin typeface="Arial" panose="020B0604020202020204" pitchFamily="34" charset="0"/>
                  <a:cs typeface="Arial" panose="020B0604020202020204" pitchFamily="34" charset="0"/>
                </a:rPr>
                <a:t>Tracking:</a:t>
              </a:r>
            </a:p>
          </p:txBody>
        </p:sp>
        <p:sp>
          <p:nvSpPr>
            <p:cNvPr id="39" name="Rectangle 38"/>
            <p:cNvSpPr/>
            <p:nvPr/>
          </p:nvSpPr>
          <p:spPr>
            <a:xfrm>
              <a:off x="3308554" y="2065951"/>
              <a:ext cx="1667444" cy="415498"/>
            </a:xfrm>
            <a:prstGeom prst="rect">
              <a:avLst/>
            </a:prstGeom>
          </p:spPr>
          <p:txBody>
            <a:bodyPr wrap="none">
              <a:spAutoFit/>
            </a:bodyPr>
            <a:lstStyle/>
            <a:p>
              <a:r>
                <a:rPr lang="en-US" sz="2100" b="1" dirty="0">
                  <a:latin typeface="Arial" panose="020B0604020202020204" pitchFamily="34" charset="0"/>
                  <a:cs typeface="Arial" panose="020B0604020202020204" pitchFamily="34" charset="0"/>
                </a:rPr>
                <a:t>Integration:</a:t>
              </a:r>
            </a:p>
          </p:txBody>
        </p:sp>
      </p:grpSp>
      <p:sp>
        <p:nvSpPr>
          <p:cNvPr id="55" name="Oval 54"/>
          <p:cNvSpPr/>
          <p:nvPr/>
        </p:nvSpPr>
        <p:spPr>
          <a:xfrm>
            <a:off x="1118695" y="2447502"/>
            <a:ext cx="1097280" cy="1097280"/>
          </a:xfrm>
          <a:prstGeom prst="ellipse">
            <a:avLst/>
          </a:prstGeom>
          <a:solidFill>
            <a:srgbClr val="95D600">
              <a:alpha val="69804"/>
            </a:srgbClr>
          </a:solidFill>
          <a:ln w="1270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latin typeface="Arial" panose="020B0604020202020204" pitchFamily="34" charset="0"/>
                <a:ea typeface="Calibri" panose="020F0502020204030204" pitchFamily="34" charset="0"/>
              </a:rPr>
              <a:t>CRM</a:t>
            </a:r>
            <a:endParaRPr lang="en-US" sz="2000" dirty="0"/>
          </a:p>
        </p:txBody>
      </p:sp>
      <p:grpSp>
        <p:nvGrpSpPr>
          <p:cNvPr id="56" name="Group 55"/>
          <p:cNvGrpSpPr/>
          <p:nvPr/>
        </p:nvGrpSpPr>
        <p:grpSpPr>
          <a:xfrm>
            <a:off x="494584" y="3353168"/>
            <a:ext cx="2526448" cy="1924250"/>
            <a:chOff x="628650" y="3334528"/>
            <a:chExt cx="3490986" cy="2658883"/>
          </a:xfrm>
        </p:grpSpPr>
        <p:grpSp>
          <p:nvGrpSpPr>
            <p:cNvPr id="57" name="Google Shape;685;p55"/>
            <p:cNvGrpSpPr/>
            <p:nvPr/>
          </p:nvGrpSpPr>
          <p:grpSpPr>
            <a:xfrm>
              <a:off x="628650" y="3334528"/>
              <a:ext cx="3490986" cy="2658883"/>
              <a:chOff x="3804623" y="931514"/>
              <a:chExt cx="4311631" cy="3283920"/>
            </a:xfrm>
          </p:grpSpPr>
          <p:grpSp>
            <p:nvGrpSpPr>
              <p:cNvPr id="59" name="Google Shape;686;p55"/>
              <p:cNvGrpSpPr/>
              <p:nvPr/>
            </p:nvGrpSpPr>
            <p:grpSpPr>
              <a:xfrm>
                <a:off x="3804623" y="931514"/>
                <a:ext cx="4311631" cy="3283920"/>
                <a:chOff x="3420275" y="729475"/>
                <a:chExt cx="4831500" cy="3679875"/>
              </a:xfrm>
            </p:grpSpPr>
            <p:sp>
              <p:nvSpPr>
                <p:cNvPr id="61" name="Google Shape;687;p55"/>
                <p:cNvSpPr/>
                <p:nvPr/>
              </p:nvSpPr>
              <p:spPr>
                <a:xfrm>
                  <a:off x="3586250" y="883825"/>
                  <a:ext cx="4503600" cy="27462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88;p55"/>
                <p:cNvSpPr/>
                <p:nvPr/>
              </p:nvSpPr>
              <p:spPr>
                <a:xfrm>
                  <a:off x="5009044" y="3786200"/>
                  <a:ext cx="1649975" cy="623150"/>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chemeClr val="accent5"/>
                  </a:solidFill>
                  <a:prstDash val="solid"/>
                  <a:round/>
                  <a:headEnd type="none" w="med" len="med"/>
                  <a:tailEnd type="none" w="med" len="med"/>
                </a:ln>
              </p:spPr>
              <p:txBody>
                <a:bodyPr/>
                <a:lstStyle/>
                <a:p>
                  <a:endParaRPr lang="en-CA"/>
                </a:p>
              </p:txBody>
            </p:sp>
            <p:sp>
              <p:nvSpPr>
                <p:cNvPr id="63" name="Google Shape;689;p55"/>
                <p:cNvSpPr/>
                <p:nvPr/>
              </p:nvSpPr>
              <p:spPr>
                <a:xfrm>
                  <a:off x="3420275" y="729475"/>
                  <a:ext cx="4831500" cy="3056700"/>
                </a:xfrm>
                <a:prstGeom prst="roundRect">
                  <a:avLst>
                    <a:gd name="adj" fmla="val 3857"/>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90;p55"/>
                <p:cNvSpPr/>
                <p:nvPr/>
              </p:nvSpPr>
              <p:spPr>
                <a:xfrm>
                  <a:off x="3453125" y="762775"/>
                  <a:ext cx="4765800" cy="2990100"/>
                </a:xfrm>
                <a:prstGeom prst="roundRect">
                  <a:avLst>
                    <a:gd name="adj" fmla="val 3282"/>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60" name="Google Shape;691;p55"/>
              <p:cNvCxnSpPr/>
              <p:nvPr/>
            </p:nvCxnSpPr>
            <p:spPr>
              <a:xfrm>
                <a:off x="5238353" y="4162783"/>
                <a:ext cx="1451100" cy="0"/>
              </a:xfrm>
              <a:prstGeom prst="straightConnector1">
                <a:avLst/>
              </a:prstGeom>
              <a:noFill/>
              <a:ln w="19050" cap="flat" cmpd="sng">
                <a:solidFill>
                  <a:schemeClr val="accent5"/>
                </a:solidFill>
                <a:prstDash val="solid"/>
                <a:round/>
                <a:headEnd type="none" w="med" len="med"/>
                <a:tailEnd type="none" w="med" len="med"/>
              </a:ln>
            </p:spPr>
          </p:cxnSp>
        </p:grpSp>
        <p:pic>
          <p:nvPicPr>
            <p:cNvPr id="58" name="Picture 57"/>
            <p:cNvPicPr>
              <a:picLocks noChangeAspect="1"/>
            </p:cNvPicPr>
            <p:nvPr/>
          </p:nvPicPr>
          <p:blipFill rotWithShape="1">
            <a:blip r:embed="rId3"/>
            <a:srcRect r="10065"/>
            <a:stretch/>
          </p:blipFill>
          <p:spPr>
            <a:xfrm>
              <a:off x="746737" y="3472291"/>
              <a:ext cx="3255901" cy="1941225"/>
            </a:xfrm>
            <a:prstGeom prst="rect">
              <a:avLst/>
            </a:prstGeom>
          </p:spPr>
        </p:pic>
      </p:grpSp>
      <p:pic>
        <p:nvPicPr>
          <p:cNvPr id="25" name="Picture 24"/>
          <p:cNvPicPr>
            <a:picLocks noChangeAspect="1"/>
          </p:cNvPicPr>
          <p:nvPr/>
        </p:nvPicPr>
        <p:blipFill>
          <a:blip r:embed="rId4"/>
          <a:stretch>
            <a:fillRect/>
          </a:stretch>
        </p:blipFill>
        <p:spPr>
          <a:xfrm>
            <a:off x="1182777" y="5349157"/>
            <a:ext cx="1207716" cy="590288"/>
          </a:xfrm>
          <a:prstGeom prst="rect">
            <a:avLst/>
          </a:prstGeom>
        </p:spPr>
      </p:pic>
      <p:sp>
        <p:nvSpPr>
          <p:cNvPr id="7" name="Content Placeholder 2"/>
          <p:cNvSpPr txBox="1">
            <a:spLocks/>
          </p:cNvSpPr>
          <p:nvPr/>
        </p:nvSpPr>
        <p:spPr>
          <a:xfrm>
            <a:off x="3323199" y="2355471"/>
            <a:ext cx="2655684" cy="45476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n-lt"/>
                <a:ea typeface="Adobe Caslon Pro" charset="0"/>
                <a:cs typeface="Adobe Caslon Pro"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Adobe Caslon Pro" charset="0"/>
                <a:cs typeface="Adobe Caslon Pro"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Adobe Caslon Pro" charset="0"/>
                <a:cs typeface="Adobe Caslon Pro"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Adobe Caslon Pro" charset="0"/>
                <a:cs typeface="Adobe Caslon Pro"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a:ea typeface="Adobe Caslon Pro" charset="0"/>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2100"/>
              </a:spcBef>
              <a:buFont typeface="Wingdings" panose="05000000000000000000" pitchFamily="2" charset="2"/>
              <a:buChar char="ü"/>
            </a:pPr>
            <a:r>
              <a:rPr lang="en-US" sz="2100" b="1" dirty="0">
                <a:latin typeface="Arial" panose="020B0604020202020204" pitchFamily="34" charset="0"/>
                <a:cs typeface="Arial" panose="020B0604020202020204" pitchFamily="34" charset="0"/>
              </a:rPr>
              <a:t>Email Campaigns</a:t>
            </a:r>
          </a:p>
          <a:p>
            <a:pPr>
              <a:lnSpc>
                <a:spcPct val="100000"/>
              </a:lnSpc>
              <a:spcBef>
                <a:spcPts val="2100"/>
              </a:spcBef>
              <a:buFont typeface="Wingdings" panose="05000000000000000000" pitchFamily="2" charset="2"/>
              <a:buChar char="ü"/>
            </a:pPr>
            <a:r>
              <a:rPr lang="en-US" sz="2100" b="1" dirty="0">
                <a:latin typeface="Arial" panose="020B0604020202020204" pitchFamily="34" charset="0"/>
                <a:cs typeface="Arial" panose="020B0604020202020204" pitchFamily="34" charset="0"/>
              </a:rPr>
              <a:t>Outlook Email</a:t>
            </a:r>
            <a:endParaRPr lang="en-US" sz="2100" dirty="0">
              <a:latin typeface="Arial" panose="020B0604020202020204" pitchFamily="34" charset="0"/>
              <a:cs typeface="Arial" panose="020B0604020202020204" pitchFamily="34" charset="0"/>
            </a:endParaRPr>
          </a:p>
          <a:p>
            <a:pPr>
              <a:lnSpc>
                <a:spcPct val="100000"/>
              </a:lnSpc>
              <a:spcBef>
                <a:spcPts val="2100"/>
              </a:spcBef>
              <a:buFont typeface="Wingdings" panose="05000000000000000000" pitchFamily="2" charset="2"/>
              <a:buChar char="ü"/>
            </a:pPr>
            <a:r>
              <a:rPr lang="en-US" sz="2100" b="1" dirty="0">
                <a:solidFill>
                  <a:srgbClr val="FF0000"/>
                </a:solidFill>
                <a:latin typeface="Arial" panose="020B0604020202020204" pitchFamily="34" charset="0"/>
                <a:cs typeface="Arial" panose="020B0604020202020204" pitchFamily="34" charset="0"/>
              </a:rPr>
              <a:t>Surveys</a:t>
            </a:r>
          </a:p>
          <a:p>
            <a:pPr>
              <a:lnSpc>
                <a:spcPct val="100000"/>
              </a:lnSpc>
              <a:spcBef>
                <a:spcPts val="2100"/>
              </a:spcBef>
              <a:buFont typeface="Wingdings" panose="05000000000000000000" pitchFamily="2" charset="2"/>
              <a:buChar char="ü"/>
            </a:pPr>
            <a:r>
              <a:rPr lang="en-US" sz="2100" b="1" dirty="0">
                <a:latin typeface="Arial" panose="020B0604020202020204" pitchFamily="34" charset="0"/>
                <a:cs typeface="Arial" panose="020B0604020202020204" pitchFamily="34" charset="0"/>
              </a:rPr>
              <a:t>Social media</a:t>
            </a:r>
          </a:p>
          <a:p>
            <a:pPr>
              <a:lnSpc>
                <a:spcPct val="100000"/>
              </a:lnSpc>
              <a:spcBef>
                <a:spcPts val="2100"/>
              </a:spcBef>
              <a:buFont typeface="Wingdings" panose="05000000000000000000" pitchFamily="2" charset="2"/>
              <a:buChar char="ü"/>
            </a:pPr>
            <a:r>
              <a:rPr lang="en-US" sz="2100" b="1" dirty="0">
                <a:latin typeface="Arial" panose="020B0604020202020204" pitchFamily="34" charset="0"/>
                <a:cs typeface="Arial" panose="020B0604020202020204" pitchFamily="34" charset="0"/>
              </a:rPr>
              <a:t>Web forms</a:t>
            </a:r>
            <a:endParaRPr lang="en-US" sz="2100" dirty="0">
              <a:latin typeface="Arial" panose="020B0604020202020204" pitchFamily="34" charset="0"/>
              <a:cs typeface="Arial" panose="020B0604020202020204" pitchFamily="34" charset="0"/>
            </a:endParaRPr>
          </a:p>
          <a:p>
            <a:pPr>
              <a:lnSpc>
                <a:spcPct val="100000"/>
              </a:lnSpc>
              <a:spcBef>
                <a:spcPts val="2100"/>
              </a:spcBef>
              <a:buFont typeface="Wingdings" panose="05000000000000000000" pitchFamily="2" charset="2"/>
              <a:buChar char="ü"/>
            </a:pPr>
            <a:endParaRPr lang="en-US" sz="2100" dirty="0">
              <a:latin typeface="Arial" panose="020B0604020202020204" pitchFamily="34" charset="0"/>
              <a:cs typeface="Arial" panose="020B0604020202020204" pitchFamily="34" charset="0"/>
            </a:endParaRPr>
          </a:p>
          <a:p>
            <a:pPr marL="0" indent="0">
              <a:lnSpc>
                <a:spcPct val="100000"/>
              </a:lnSpc>
              <a:spcBef>
                <a:spcPts val="0"/>
              </a:spcBef>
            </a:pPr>
            <a:endParaRPr lang="en-US" sz="2100" dirty="0">
              <a:latin typeface="Arial" panose="020B0604020202020204" pitchFamily="34" charset="0"/>
              <a:cs typeface="Arial" panose="020B0604020202020204" pitchFamily="34" charset="0"/>
            </a:endParaRPr>
          </a:p>
          <a:p>
            <a:pPr>
              <a:lnSpc>
                <a:spcPct val="100000"/>
              </a:lnSpc>
              <a:spcBef>
                <a:spcPts val="0"/>
              </a:spcBef>
            </a:pPr>
            <a:endParaRPr lang="en-US" sz="2100" dirty="0">
              <a:latin typeface="Arial" panose="020B0604020202020204" pitchFamily="34" charset="0"/>
              <a:cs typeface="Arial" panose="020B0604020202020204" pitchFamily="34" charset="0"/>
            </a:endParaRPr>
          </a:p>
          <a:p>
            <a:pPr>
              <a:lnSpc>
                <a:spcPct val="100000"/>
              </a:lnSpc>
              <a:spcBef>
                <a:spcPts val="0"/>
              </a:spcBef>
            </a:pPr>
            <a:endParaRPr lang="en-US" sz="2100" dirty="0">
              <a:latin typeface="Arial" panose="020B0604020202020204" pitchFamily="34" charset="0"/>
              <a:cs typeface="Arial" panose="020B0604020202020204" pitchFamily="34" charset="0"/>
            </a:endParaRPr>
          </a:p>
        </p:txBody>
      </p:sp>
      <p:grpSp>
        <p:nvGrpSpPr>
          <p:cNvPr id="27" name="Group 26"/>
          <p:cNvGrpSpPr/>
          <p:nvPr/>
        </p:nvGrpSpPr>
        <p:grpSpPr>
          <a:xfrm>
            <a:off x="3352876" y="5404834"/>
            <a:ext cx="4382429" cy="547805"/>
            <a:chOff x="3668751" y="5513880"/>
            <a:chExt cx="4382429" cy="547805"/>
          </a:xfrm>
        </p:grpSpPr>
        <p:sp>
          <p:nvSpPr>
            <p:cNvPr id="28" name="Rounded Rectangle 27"/>
            <p:cNvSpPr/>
            <p:nvPr/>
          </p:nvSpPr>
          <p:spPr>
            <a:xfrm>
              <a:off x="3668751" y="5513880"/>
              <a:ext cx="4382429" cy="54780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3966601" y="5544014"/>
              <a:ext cx="3874274" cy="509136"/>
              <a:chOff x="1382241" y="5048209"/>
              <a:chExt cx="5966826" cy="922663"/>
            </a:xfrm>
          </p:grpSpPr>
          <p:pic>
            <p:nvPicPr>
              <p:cNvPr id="30" name="Picture 29"/>
              <p:cNvPicPr>
                <a:picLocks noChangeAspect="1"/>
              </p:cNvPicPr>
              <p:nvPr/>
            </p:nvPicPr>
            <p:blipFill rotWithShape="1">
              <a:blip r:embed="rId5"/>
              <a:srcRect l="2792" r="3420" b="89432"/>
              <a:stretch/>
            </p:blipFill>
            <p:spPr>
              <a:xfrm>
                <a:off x="1382241" y="5103799"/>
                <a:ext cx="909995" cy="818865"/>
              </a:xfrm>
              <a:prstGeom prst="rect">
                <a:avLst/>
              </a:prstGeom>
            </p:spPr>
          </p:pic>
          <p:pic>
            <p:nvPicPr>
              <p:cNvPr id="31" name="Picture 30"/>
              <p:cNvPicPr>
                <a:picLocks noChangeAspect="1"/>
              </p:cNvPicPr>
              <p:nvPr/>
            </p:nvPicPr>
            <p:blipFill rotWithShape="1">
              <a:blip r:embed="rId5"/>
              <a:srcRect l="-1839" t="10798" r="3452" b="78247"/>
              <a:stretch/>
            </p:blipFill>
            <p:spPr>
              <a:xfrm>
                <a:off x="2363042" y="5072677"/>
                <a:ext cx="951570" cy="846197"/>
              </a:xfrm>
              <a:prstGeom prst="rect">
                <a:avLst/>
              </a:prstGeom>
            </p:spPr>
          </p:pic>
          <p:pic>
            <p:nvPicPr>
              <p:cNvPr id="32" name="Picture 31"/>
              <p:cNvPicPr>
                <a:picLocks noChangeAspect="1"/>
              </p:cNvPicPr>
              <p:nvPr/>
            </p:nvPicPr>
            <p:blipFill rotWithShape="1">
              <a:blip r:embed="rId5"/>
              <a:srcRect l="1" t="20329" r="4235" b="67720"/>
              <a:stretch/>
            </p:blipFill>
            <p:spPr>
              <a:xfrm>
                <a:off x="3435132" y="5048209"/>
                <a:ext cx="871266" cy="868376"/>
              </a:xfrm>
              <a:prstGeom prst="rect">
                <a:avLst/>
              </a:prstGeom>
            </p:spPr>
          </p:pic>
          <p:pic>
            <p:nvPicPr>
              <p:cNvPr id="33" name="Picture 32"/>
              <p:cNvPicPr>
                <a:picLocks noChangeAspect="1"/>
              </p:cNvPicPr>
              <p:nvPr/>
            </p:nvPicPr>
            <p:blipFill rotWithShape="1">
              <a:blip r:embed="rId5"/>
              <a:srcRect l="-181" t="33186" r="3217" b="56655"/>
              <a:stretch/>
            </p:blipFill>
            <p:spPr>
              <a:xfrm>
                <a:off x="4361019" y="5096187"/>
                <a:ext cx="1035072" cy="866053"/>
              </a:xfrm>
              <a:prstGeom prst="rect">
                <a:avLst/>
              </a:prstGeom>
            </p:spPr>
          </p:pic>
          <p:pic>
            <p:nvPicPr>
              <p:cNvPr id="34" name="Picture 33"/>
              <p:cNvPicPr>
                <a:picLocks noChangeAspect="1"/>
              </p:cNvPicPr>
              <p:nvPr/>
            </p:nvPicPr>
            <p:blipFill rotWithShape="1">
              <a:blip r:embed="rId5"/>
              <a:srcRect l="-16564" t="43163" r="5003" b="45084"/>
              <a:stretch/>
            </p:blipFill>
            <p:spPr>
              <a:xfrm>
                <a:off x="5308223" y="5049080"/>
                <a:ext cx="1042844" cy="877345"/>
              </a:xfrm>
              <a:prstGeom prst="rect">
                <a:avLst/>
              </a:prstGeom>
            </p:spPr>
          </p:pic>
          <p:pic>
            <p:nvPicPr>
              <p:cNvPr id="36" name="Picture 35"/>
              <p:cNvPicPr>
                <a:picLocks noChangeAspect="1"/>
              </p:cNvPicPr>
              <p:nvPr/>
            </p:nvPicPr>
            <p:blipFill rotWithShape="1">
              <a:blip r:embed="rId5"/>
              <a:srcRect l="1" t="75003" r="4365" b="10373"/>
              <a:stretch/>
            </p:blipFill>
            <p:spPr>
              <a:xfrm>
                <a:off x="6528590" y="5060727"/>
                <a:ext cx="820477" cy="910145"/>
              </a:xfrm>
              <a:prstGeom prst="rect">
                <a:avLst/>
              </a:prstGeom>
            </p:spPr>
          </p:pic>
        </p:grpSp>
      </p:grpSp>
    </p:spTree>
    <p:extLst>
      <p:ext uri="{BB962C8B-B14F-4D97-AF65-F5344CB8AC3E}">
        <p14:creationId xmlns:p14="http://schemas.microsoft.com/office/powerpoint/2010/main" val="1389230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 y="3834494"/>
            <a:ext cx="9144000" cy="30834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628650" y="884664"/>
            <a:ext cx="7886700" cy="806026"/>
          </a:xfrm>
        </p:spPr>
        <p:txBody>
          <a:bodyPr/>
          <a:lstStyle/>
          <a:p>
            <a:r>
              <a:rPr lang="en-US" dirty="0">
                <a:latin typeface="Arial" panose="020B0604020202020204" pitchFamily="34" charset="0"/>
                <a:cs typeface="Arial" panose="020B0604020202020204" pitchFamily="34" charset="0"/>
              </a:rPr>
              <a:t>Outcome</a:t>
            </a:r>
            <a:endParaRPr lang="en-CA"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6870"/>
          <a:stretch/>
        </p:blipFill>
        <p:spPr>
          <a:xfrm>
            <a:off x="-83576" y="741698"/>
            <a:ext cx="9311147" cy="6396937"/>
          </a:xfrm>
          <a:prstGeom prst="rect">
            <a:avLst/>
          </a:prstGeom>
        </p:spPr>
      </p:pic>
      <p:sp>
        <p:nvSpPr>
          <p:cNvPr id="16" name="Footer Placeholder 4"/>
          <p:cNvSpPr>
            <a:spLocks noGrp="1"/>
          </p:cNvSpPr>
          <p:nvPr>
            <p:ph type="ftr" sz="quarter" idx="3"/>
          </p:nvPr>
        </p:nvSpPr>
        <p:spPr>
          <a:xfrm>
            <a:off x="5045927" y="366061"/>
            <a:ext cx="3469423" cy="365125"/>
          </a:xfrm>
        </p:spPr>
        <p:txBody>
          <a:bodyPr/>
          <a:lstStyle/>
          <a:p>
            <a:r>
              <a:rPr lang="en-US" dirty="0"/>
              <a:t>New CRM &amp; Automated Business Directory</a:t>
            </a:r>
          </a:p>
        </p:txBody>
      </p:sp>
      <p:sp>
        <p:nvSpPr>
          <p:cNvPr id="5" name="Rectangle 4"/>
          <p:cNvSpPr/>
          <p:nvPr/>
        </p:nvSpPr>
        <p:spPr>
          <a:xfrm>
            <a:off x="-471948" y="741695"/>
            <a:ext cx="11582400" cy="597591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168209" y="731186"/>
            <a:ext cx="4975792" cy="5986424"/>
          </a:xfrm>
          <a:prstGeom prst="rect">
            <a:avLst/>
          </a:prstGeom>
          <a:solidFill>
            <a:schemeClr val="bg1">
              <a:lumMod val="65000"/>
              <a:alpha val="7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6707099"/>
            <a:ext cx="9144000" cy="184676"/>
          </a:xfrm>
          <a:prstGeom prst="rect">
            <a:avLst/>
          </a:prstGeom>
          <a:solidFill>
            <a:srgbClr val="85D2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 name="Rectangle 10"/>
          <p:cNvSpPr/>
          <p:nvPr/>
        </p:nvSpPr>
        <p:spPr>
          <a:xfrm>
            <a:off x="628650" y="1829156"/>
            <a:ext cx="4572000" cy="3513782"/>
          </a:xfrm>
          <a:prstGeom prst="rect">
            <a:avLst/>
          </a:prstGeom>
        </p:spPr>
        <p:txBody>
          <a:bodyPr>
            <a:spAutoFit/>
          </a:bodyPr>
          <a:lstStyle/>
          <a:p>
            <a:pPr>
              <a:spcAft>
                <a:spcPts val="500"/>
              </a:spcAft>
            </a:pPr>
            <a:r>
              <a:rPr lang="en-CA" sz="2100" b="1" dirty="0">
                <a:latin typeface="Arial" panose="020B0604020202020204" pitchFamily="34" charset="0"/>
                <a:ea typeface="Calibri" panose="020F0502020204030204" pitchFamily="34" charset="0"/>
                <a:cs typeface="Arial" panose="020B0604020202020204" pitchFamily="34" charset="0"/>
              </a:rPr>
              <a:t>BD Landing Page </a:t>
            </a:r>
          </a:p>
          <a:p>
            <a:pPr>
              <a:spcAft>
                <a:spcPts val="500"/>
              </a:spcAft>
            </a:pPr>
            <a:endParaRPr lang="en-CA" sz="2100" b="1" dirty="0">
              <a:latin typeface="Arial" panose="020B0604020202020204" pitchFamily="34" charset="0"/>
              <a:ea typeface="Calibri" panose="020F0502020204030204" pitchFamily="34" charset="0"/>
              <a:cs typeface="Arial" panose="020B0604020202020204" pitchFamily="34" charset="0"/>
            </a:endParaRPr>
          </a:p>
          <a:p>
            <a:pPr marL="233363" indent="-233363">
              <a:spcAft>
                <a:spcPts val="500"/>
              </a:spcAft>
              <a:buFont typeface="Arial" panose="020B0604020202020204" pitchFamily="34" charset="0"/>
              <a:buChar char="•"/>
            </a:pPr>
            <a:r>
              <a:rPr lang="en-CA" sz="2100" dirty="0">
                <a:latin typeface="Arial" panose="020B0604020202020204" pitchFamily="34" charset="0"/>
                <a:cs typeface="Arial" panose="020B0604020202020204" pitchFamily="34" charset="0"/>
              </a:rPr>
              <a:t>Search by:</a:t>
            </a:r>
          </a:p>
          <a:p>
            <a:pPr marL="461963" lvl="1" indent="-234950">
              <a:spcAft>
                <a:spcPts val="500"/>
              </a:spcAft>
              <a:buFont typeface="Arial" panose="020B0604020202020204" pitchFamily="34" charset="0"/>
              <a:buChar char="•"/>
            </a:pPr>
            <a:r>
              <a:rPr lang="en-CA" sz="2100" dirty="0">
                <a:latin typeface="Arial" panose="020B0604020202020204" pitchFamily="34" charset="0"/>
                <a:cs typeface="Arial" panose="020B0604020202020204" pitchFamily="34" charset="0"/>
              </a:rPr>
              <a:t>Company Name</a:t>
            </a:r>
          </a:p>
          <a:p>
            <a:pPr marL="461963" lvl="1" indent="-234950">
              <a:spcAft>
                <a:spcPts val="500"/>
              </a:spcAft>
              <a:buFont typeface="Arial" panose="020B0604020202020204" pitchFamily="34" charset="0"/>
              <a:buChar char="•"/>
            </a:pPr>
            <a:r>
              <a:rPr lang="en-CA" sz="2100" dirty="0">
                <a:latin typeface="Arial" panose="020B0604020202020204" pitchFamily="34" charset="0"/>
                <a:cs typeface="Arial" panose="020B0604020202020204" pitchFamily="34" charset="0"/>
              </a:rPr>
              <a:t>Keywords(s)</a:t>
            </a:r>
          </a:p>
          <a:p>
            <a:pPr marL="457200" lvl="2" indent="-223838">
              <a:spcAft>
                <a:spcPts val="500"/>
              </a:spcAft>
              <a:buFont typeface="Arial" panose="020B0604020202020204" pitchFamily="34" charset="0"/>
              <a:buChar char="•"/>
            </a:pPr>
            <a:r>
              <a:rPr lang="en-CA" sz="2100" dirty="0">
                <a:latin typeface="Arial" panose="020B0604020202020204" pitchFamily="34" charset="0"/>
                <a:cs typeface="Arial" panose="020B0604020202020204" pitchFamily="34" charset="0"/>
              </a:rPr>
              <a:t>Sector</a:t>
            </a:r>
          </a:p>
          <a:p>
            <a:pPr marL="457200" lvl="2" indent="-223838">
              <a:spcAft>
                <a:spcPts val="500"/>
              </a:spcAft>
              <a:buFont typeface="Arial" panose="020B0604020202020204" pitchFamily="34" charset="0"/>
              <a:buChar char="•"/>
            </a:pPr>
            <a:r>
              <a:rPr lang="en-CA" sz="2100" dirty="0">
                <a:latin typeface="Arial" panose="020B0604020202020204" pitchFamily="34" charset="0"/>
                <a:cs typeface="Arial" panose="020B0604020202020204" pitchFamily="34" charset="0"/>
              </a:rPr>
              <a:t>Cluster</a:t>
            </a:r>
          </a:p>
          <a:p>
            <a:pPr marL="457200" lvl="2" indent="-223838">
              <a:spcAft>
                <a:spcPts val="500"/>
              </a:spcAft>
              <a:buFont typeface="Arial" panose="020B0604020202020204" pitchFamily="34" charset="0"/>
              <a:buChar char="•"/>
            </a:pPr>
            <a:r>
              <a:rPr lang="en-CA" sz="2100" dirty="0">
                <a:latin typeface="Arial" panose="020B0604020202020204" pitchFamily="34" charset="0"/>
                <a:cs typeface="Arial" panose="020B0604020202020204" pitchFamily="34" charset="0"/>
              </a:rPr>
              <a:t>Business Services</a:t>
            </a:r>
          </a:p>
          <a:p>
            <a:pPr marL="342900" indent="-342900">
              <a:spcAft>
                <a:spcPts val="500"/>
              </a:spcAft>
              <a:buFont typeface="Arial" panose="020B0604020202020204" pitchFamily="34" charset="0"/>
              <a:buChar char="•"/>
            </a:pPr>
            <a:endParaRPr lang="en-CA" sz="21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4365516" y="1044641"/>
            <a:ext cx="4500282" cy="2498293"/>
          </a:xfrm>
          <a:prstGeom prst="rect">
            <a:avLst/>
          </a:prstGeom>
        </p:spPr>
      </p:pic>
      <p:sp>
        <p:nvSpPr>
          <p:cNvPr id="23" name="5-Point Star 22"/>
          <p:cNvSpPr/>
          <p:nvPr/>
        </p:nvSpPr>
        <p:spPr>
          <a:xfrm>
            <a:off x="6467560" y="2617071"/>
            <a:ext cx="148097" cy="146568"/>
          </a:xfrm>
          <a:prstGeom prst="star5">
            <a:avLst/>
          </a:prstGeom>
          <a:gradFill>
            <a:gsLst>
              <a:gs pos="0">
                <a:srgbClr val="FF0000"/>
              </a:gs>
              <a:gs pos="100000">
                <a:srgbClr val="86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628650" y="925362"/>
            <a:ext cx="7886700" cy="8060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0" i="0" kern="1200">
                <a:solidFill>
                  <a:srgbClr val="00698F"/>
                </a:solidFill>
                <a:latin typeface="Calibri"/>
                <a:ea typeface="Adobe Caslon Pro" charset="0"/>
                <a:cs typeface="Calibri"/>
              </a:defRPr>
            </a:lvl1pPr>
          </a:lstStyle>
          <a:p>
            <a:r>
              <a:rPr lang="en-US" dirty="0">
                <a:latin typeface="Arial" panose="020B0604020202020204" pitchFamily="34" charset="0"/>
                <a:cs typeface="Arial" panose="020B0604020202020204" pitchFamily="34" charset="0"/>
              </a:rPr>
              <a:t>Outcome</a:t>
            </a:r>
            <a:endParaRPr lang="en-CA" dirty="0">
              <a:latin typeface="Arial" panose="020B0604020202020204" pitchFamily="34" charset="0"/>
              <a:cs typeface="Arial" panose="020B0604020202020204" pitchFamily="34" charset="0"/>
            </a:endParaRPr>
          </a:p>
        </p:txBody>
      </p:sp>
      <p:sp>
        <p:nvSpPr>
          <p:cNvPr id="15" name="5-Point Star 14"/>
          <p:cNvSpPr/>
          <p:nvPr/>
        </p:nvSpPr>
        <p:spPr>
          <a:xfrm>
            <a:off x="4517883" y="2616024"/>
            <a:ext cx="148097" cy="146568"/>
          </a:xfrm>
          <a:prstGeom prst="star5">
            <a:avLst/>
          </a:prstGeom>
          <a:gradFill>
            <a:gsLst>
              <a:gs pos="0">
                <a:srgbClr val="FF0000"/>
              </a:gs>
              <a:gs pos="100000">
                <a:srgbClr val="86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rotWithShape="1">
          <a:blip r:embed="rId5"/>
          <a:srcRect r="23158"/>
          <a:stretch/>
        </p:blipFill>
        <p:spPr>
          <a:xfrm>
            <a:off x="4272609" y="3453877"/>
            <a:ext cx="2281862" cy="1976143"/>
          </a:xfrm>
          <a:prstGeom prst="rect">
            <a:avLst/>
          </a:prstGeom>
          <a:ln>
            <a:noFill/>
          </a:ln>
          <a:effectLst>
            <a:outerShdw blurRad="292100" dist="139700" dir="2700000" algn="tl" rotWithShape="0">
              <a:srgbClr val="333333">
                <a:alpha val="65000"/>
              </a:srgbClr>
            </a:outerShdw>
          </a:effectLst>
        </p:spPr>
      </p:pic>
      <p:sp>
        <p:nvSpPr>
          <p:cNvPr id="19" name="5-Point Star 18"/>
          <p:cNvSpPr/>
          <p:nvPr/>
        </p:nvSpPr>
        <p:spPr>
          <a:xfrm>
            <a:off x="6482479" y="2166909"/>
            <a:ext cx="148097" cy="146568"/>
          </a:xfrm>
          <a:prstGeom prst="star5">
            <a:avLst/>
          </a:prstGeom>
          <a:gradFill>
            <a:gsLst>
              <a:gs pos="0">
                <a:srgbClr val="FF0000"/>
              </a:gs>
              <a:gs pos="100000">
                <a:srgbClr val="86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6"/>
          <a:stretch>
            <a:fillRect/>
          </a:stretch>
        </p:blipFill>
        <p:spPr>
          <a:xfrm>
            <a:off x="5860831" y="4568554"/>
            <a:ext cx="2981528" cy="2073496"/>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rotWithShape="1">
          <a:blip r:embed="rId7"/>
          <a:srcRect r="36039"/>
          <a:stretch/>
        </p:blipFill>
        <p:spPr>
          <a:xfrm>
            <a:off x="7064601" y="2874990"/>
            <a:ext cx="1884774" cy="2320229"/>
          </a:xfrm>
          <a:prstGeom prst="rect">
            <a:avLst/>
          </a:prstGeom>
          <a:ln>
            <a:noFill/>
          </a:ln>
          <a:effectLst>
            <a:outerShdw blurRad="292100" dist="139700" dir="2700000" algn="tl" rotWithShape="0">
              <a:srgbClr val="333333">
                <a:alpha val="65000"/>
              </a:srgbClr>
            </a:outerShdw>
          </a:effectLst>
        </p:spPr>
      </p:pic>
      <p:sp>
        <p:nvSpPr>
          <p:cNvPr id="21" name="5-Point Star 20"/>
          <p:cNvSpPr/>
          <p:nvPr/>
        </p:nvSpPr>
        <p:spPr>
          <a:xfrm>
            <a:off x="4522186" y="1736647"/>
            <a:ext cx="148097" cy="146568"/>
          </a:xfrm>
          <a:prstGeom prst="star5">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4516028" y="2121715"/>
            <a:ext cx="148097" cy="146568"/>
          </a:xfrm>
          <a:prstGeom prst="star5">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6237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168209" y="731186"/>
            <a:ext cx="4975792" cy="6126814"/>
          </a:xfrm>
          <a:prstGeom prst="rect">
            <a:avLst/>
          </a:prstGeom>
          <a:solidFill>
            <a:schemeClr val="bg1">
              <a:lumMod val="65000"/>
              <a:alpha val="7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628650" y="884664"/>
            <a:ext cx="7886700" cy="806026"/>
          </a:xfrm>
        </p:spPr>
        <p:txBody>
          <a:bodyPr/>
          <a:lstStyle/>
          <a:p>
            <a:r>
              <a:rPr lang="en-US" dirty="0">
                <a:latin typeface="Arial" panose="020B0604020202020204" pitchFamily="34" charset="0"/>
                <a:cs typeface="Arial" panose="020B0604020202020204" pitchFamily="34" charset="0"/>
              </a:rPr>
              <a:t>Outcome</a:t>
            </a:r>
            <a:endParaRPr lang="en-CA" dirty="0">
              <a:latin typeface="Arial" panose="020B0604020202020204" pitchFamily="34" charset="0"/>
              <a:cs typeface="Arial" panose="020B0604020202020204" pitchFamily="34" charset="0"/>
            </a:endParaRPr>
          </a:p>
        </p:txBody>
      </p:sp>
      <p:sp>
        <p:nvSpPr>
          <p:cNvPr id="16" name="Footer Placeholder 4"/>
          <p:cNvSpPr>
            <a:spLocks noGrp="1"/>
          </p:cNvSpPr>
          <p:nvPr>
            <p:ph type="ftr" sz="quarter" idx="3"/>
          </p:nvPr>
        </p:nvSpPr>
        <p:spPr>
          <a:xfrm>
            <a:off x="5045927" y="366061"/>
            <a:ext cx="3469423" cy="365125"/>
          </a:xfrm>
        </p:spPr>
        <p:txBody>
          <a:bodyPr/>
          <a:lstStyle/>
          <a:p>
            <a:r>
              <a:rPr lang="en-US" dirty="0"/>
              <a:t>New CRM &amp; Automated Business Directory</a:t>
            </a:r>
          </a:p>
        </p:txBody>
      </p:sp>
      <p:sp>
        <p:nvSpPr>
          <p:cNvPr id="12" name="Rectangle 11"/>
          <p:cNvSpPr/>
          <p:nvPr/>
        </p:nvSpPr>
        <p:spPr>
          <a:xfrm>
            <a:off x="0" y="731186"/>
            <a:ext cx="4168209" cy="6126813"/>
          </a:xfrm>
          <a:prstGeom prst="rect">
            <a:avLst/>
          </a:prstGeom>
          <a:solidFill>
            <a:schemeClr val="bg1">
              <a:lumMod val="65000"/>
              <a:alpha val="7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3"/>
          <a:srcRect b="13466"/>
          <a:stretch/>
        </p:blipFill>
        <p:spPr>
          <a:xfrm>
            <a:off x="14604" y="1530270"/>
            <a:ext cx="4139001" cy="3203540"/>
          </a:xfrm>
          <a:prstGeom prst="rect">
            <a:avLst/>
          </a:prstGeom>
          <a:ln>
            <a:noFill/>
          </a:ln>
          <a:effectLst/>
        </p:spPr>
      </p:pic>
      <p:sp>
        <p:nvSpPr>
          <p:cNvPr id="17" name="Title 1"/>
          <p:cNvSpPr txBox="1">
            <a:spLocks/>
          </p:cNvSpPr>
          <p:nvPr/>
        </p:nvSpPr>
        <p:spPr>
          <a:xfrm>
            <a:off x="628650" y="884663"/>
            <a:ext cx="7886700" cy="8060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0" i="0" kern="1200">
                <a:solidFill>
                  <a:srgbClr val="00698F"/>
                </a:solidFill>
                <a:latin typeface="Calibri"/>
                <a:ea typeface="Adobe Caslon Pro" charset="0"/>
                <a:cs typeface="Calibri"/>
              </a:defRPr>
            </a:lvl1pPr>
          </a:lstStyle>
          <a:p>
            <a:r>
              <a:rPr lang="en-US" dirty="0">
                <a:latin typeface="Arial" panose="020B0604020202020204" pitchFamily="34" charset="0"/>
                <a:cs typeface="Arial" panose="020B0604020202020204" pitchFamily="34" charset="0"/>
              </a:rPr>
              <a:t>Outcome – Search Results</a:t>
            </a:r>
            <a:endParaRPr lang="en-CA" dirty="0">
              <a:latin typeface="Arial" panose="020B0604020202020204" pitchFamily="34" charset="0"/>
              <a:cs typeface="Arial" panose="020B0604020202020204" pitchFamily="34" charset="0"/>
            </a:endParaRPr>
          </a:p>
        </p:txBody>
      </p:sp>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r="1820"/>
          <a:stretch/>
        </p:blipFill>
        <p:spPr>
          <a:xfrm>
            <a:off x="2950981" y="2734773"/>
            <a:ext cx="6193019" cy="4153667"/>
          </a:xfrm>
          <a:prstGeom prst="rect">
            <a:avLst/>
          </a:prstGeom>
        </p:spPr>
      </p:pic>
    </p:spTree>
    <p:extLst>
      <p:ext uri="{BB962C8B-B14F-4D97-AF65-F5344CB8AC3E}">
        <p14:creationId xmlns:p14="http://schemas.microsoft.com/office/powerpoint/2010/main" val="1239219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105469" y="741695"/>
            <a:ext cx="12215921" cy="59759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6707099"/>
            <a:ext cx="9144000" cy="184676"/>
          </a:xfrm>
          <a:prstGeom prst="rect">
            <a:avLst/>
          </a:prstGeom>
          <a:solidFill>
            <a:srgbClr val="85D2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itle 1"/>
          <p:cNvSpPr>
            <a:spLocks noGrp="1"/>
          </p:cNvSpPr>
          <p:nvPr>
            <p:ph type="title"/>
          </p:nvPr>
        </p:nvSpPr>
        <p:spPr>
          <a:xfrm>
            <a:off x="628650" y="884664"/>
            <a:ext cx="7886700" cy="806026"/>
          </a:xfrm>
        </p:spPr>
        <p:txBody>
          <a:bodyPr/>
          <a:lstStyle/>
          <a:p>
            <a:r>
              <a:rPr lang="en-US" dirty="0">
                <a:latin typeface="Arial" panose="020B0604020202020204" pitchFamily="34" charset="0"/>
                <a:cs typeface="Arial" panose="020B0604020202020204" pitchFamily="34" charset="0"/>
              </a:rPr>
              <a:t>Business Directory Update</a:t>
            </a:r>
            <a:endParaRPr lang="en-CA" dirty="0">
              <a:latin typeface="Arial" panose="020B0604020202020204" pitchFamily="34" charset="0"/>
              <a:cs typeface="Arial" panose="020B0604020202020204" pitchFamily="34" charset="0"/>
            </a:endParaRPr>
          </a:p>
        </p:txBody>
      </p:sp>
      <p:sp>
        <p:nvSpPr>
          <p:cNvPr id="2" name="Rectangle 1"/>
          <p:cNvSpPr/>
          <p:nvPr/>
        </p:nvSpPr>
        <p:spPr>
          <a:xfrm>
            <a:off x="628649" y="1835815"/>
            <a:ext cx="4817111" cy="4521751"/>
          </a:xfrm>
          <a:prstGeom prst="rect">
            <a:avLst/>
          </a:prstGeom>
        </p:spPr>
        <p:txBody>
          <a:bodyPr wrap="square">
            <a:spAutoFit/>
          </a:bodyPr>
          <a:lstStyle/>
          <a:p>
            <a:pPr>
              <a:spcAft>
                <a:spcPts val="500"/>
              </a:spcAft>
            </a:pPr>
            <a:r>
              <a:rPr lang="en-CA" sz="2100" b="1" dirty="0">
                <a:solidFill>
                  <a:srgbClr val="00698F"/>
                </a:solidFill>
                <a:latin typeface="Arial" panose="020B0604020202020204" pitchFamily="34" charset="0"/>
                <a:ea typeface="Calibri" panose="020F0502020204030204" pitchFamily="34" charset="0"/>
                <a:cs typeface="Arial" panose="020B0604020202020204" pitchFamily="34" charset="0"/>
              </a:rPr>
              <a:t>(Q4 2023) </a:t>
            </a:r>
            <a:r>
              <a:rPr lang="en-CA" sz="2100" b="1" dirty="0">
                <a:latin typeface="Arial" panose="020B0604020202020204" pitchFamily="34" charset="0"/>
                <a:ea typeface="Calibri" panose="020F0502020204030204" pitchFamily="34" charset="0"/>
                <a:cs typeface="Arial" panose="020B0604020202020204" pitchFamily="34" charset="0"/>
              </a:rPr>
              <a:t>Business Directory updates made via an online Business Survey</a:t>
            </a:r>
          </a:p>
          <a:p>
            <a:pPr marL="228600" indent="-228600">
              <a:spcAft>
                <a:spcPts val="500"/>
              </a:spcAft>
            </a:pPr>
            <a:endParaRPr lang="en-CA" sz="900" dirty="0">
              <a:latin typeface="Arial" panose="020B0604020202020204" pitchFamily="34" charset="0"/>
              <a:ea typeface="Calibri" panose="020F0502020204030204" pitchFamily="34" charset="0"/>
              <a:cs typeface="Arial" panose="020B0604020202020204" pitchFamily="34" charset="0"/>
            </a:endParaRPr>
          </a:p>
          <a:p>
            <a:pPr marL="228600" lvl="1" indent="-228600">
              <a:spcAft>
                <a:spcPts val="500"/>
              </a:spcAft>
              <a:buFont typeface="Arial" panose="020B0604020202020204" pitchFamily="34" charset="0"/>
              <a:buChar char="•"/>
            </a:pPr>
            <a:r>
              <a:rPr lang="en-CA" sz="2100" dirty="0">
                <a:latin typeface="Arial" panose="020B0604020202020204" pitchFamily="34" charset="0"/>
                <a:ea typeface="Calibri" panose="020F0502020204030204" pitchFamily="34" charset="0"/>
                <a:cs typeface="Arial" panose="020B0604020202020204" pitchFamily="34" charset="0"/>
              </a:rPr>
              <a:t>Business Directory contacts were emailed a link to the pre-populated Business Survey form</a:t>
            </a:r>
            <a:br>
              <a:rPr lang="en-CA" sz="2100" dirty="0">
                <a:latin typeface="Arial" panose="020B0604020202020204" pitchFamily="34" charset="0"/>
                <a:ea typeface="Calibri" panose="020F0502020204030204" pitchFamily="34" charset="0"/>
                <a:cs typeface="Arial" panose="020B0604020202020204" pitchFamily="34" charset="0"/>
              </a:rPr>
            </a:br>
            <a:endParaRPr lang="en-CA" sz="900" dirty="0">
              <a:latin typeface="Arial" panose="020B0604020202020204" pitchFamily="34" charset="0"/>
              <a:ea typeface="Calibri" panose="020F0502020204030204" pitchFamily="34" charset="0"/>
              <a:cs typeface="Arial" panose="020B0604020202020204" pitchFamily="34" charset="0"/>
            </a:endParaRPr>
          </a:p>
          <a:p>
            <a:pPr marL="228600" lvl="1" indent="-228600">
              <a:spcAft>
                <a:spcPts val="500"/>
              </a:spcAft>
              <a:buFont typeface="Arial" panose="020B0604020202020204" pitchFamily="34" charset="0"/>
              <a:buChar char="•"/>
            </a:pPr>
            <a:r>
              <a:rPr lang="en-CA" sz="2100" dirty="0">
                <a:latin typeface="Arial" panose="020B0604020202020204" pitchFamily="34" charset="0"/>
                <a:ea typeface="Calibri" panose="020F0502020204030204" pitchFamily="34" charset="0"/>
                <a:cs typeface="Arial" panose="020B0604020202020204" pitchFamily="34" charset="0"/>
              </a:rPr>
              <a:t>Completing the Business Survey updates the online BD listing</a:t>
            </a:r>
            <a:br>
              <a:rPr lang="en-CA" sz="2100" dirty="0">
                <a:latin typeface="Arial" panose="020B0604020202020204" pitchFamily="34" charset="0"/>
                <a:ea typeface="Calibri" panose="020F0502020204030204" pitchFamily="34" charset="0"/>
                <a:cs typeface="Arial" panose="020B0604020202020204" pitchFamily="34" charset="0"/>
              </a:rPr>
            </a:br>
            <a:r>
              <a:rPr lang="en-CA" sz="900" dirty="0">
                <a:latin typeface="Arial" panose="020B0604020202020204" pitchFamily="34" charset="0"/>
                <a:ea typeface="Calibri" panose="020F0502020204030204" pitchFamily="34" charset="0"/>
                <a:cs typeface="Arial" panose="020B0604020202020204" pitchFamily="34" charset="0"/>
              </a:rPr>
              <a:t> </a:t>
            </a:r>
          </a:p>
          <a:p>
            <a:pPr marL="228600" lvl="1" indent="-228600">
              <a:spcAft>
                <a:spcPts val="500"/>
              </a:spcAft>
              <a:buFont typeface="Arial" panose="020B0604020202020204" pitchFamily="34" charset="0"/>
              <a:buChar char="•"/>
            </a:pPr>
            <a:r>
              <a:rPr lang="en-CA" sz="2100" dirty="0">
                <a:latin typeface="Arial" panose="020B0604020202020204" pitchFamily="34" charset="0"/>
                <a:ea typeface="Calibri" panose="020F0502020204030204" pitchFamily="34" charset="0"/>
                <a:cs typeface="Arial" panose="020B0604020202020204" pitchFamily="34" charset="0"/>
              </a:rPr>
              <a:t>Multiple email reminders</a:t>
            </a:r>
            <a:br>
              <a:rPr lang="en-CA" sz="2100" dirty="0">
                <a:latin typeface="Arial" panose="020B0604020202020204" pitchFamily="34" charset="0"/>
                <a:ea typeface="Calibri" panose="020F0502020204030204" pitchFamily="34" charset="0"/>
                <a:cs typeface="Arial" panose="020B0604020202020204" pitchFamily="34" charset="0"/>
              </a:rPr>
            </a:br>
            <a:endParaRPr lang="en-CA" sz="900" dirty="0">
              <a:latin typeface="Arial" panose="020B0604020202020204" pitchFamily="34" charset="0"/>
              <a:ea typeface="Calibri" panose="020F0502020204030204" pitchFamily="34" charset="0"/>
              <a:cs typeface="Arial" panose="020B0604020202020204" pitchFamily="34" charset="0"/>
            </a:endParaRPr>
          </a:p>
          <a:p>
            <a:pPr marL="228600" lvl="1" indent="-228600">
              <a:spcAft>
                <a:spcPts val="500"/>
              </a:spcAft>
              <a:buFont typeface="Arial" panose="020B0604020202020204" pitchFamily="34" charset="0"/>
              <a:buChar char="•"/>
            </a:pPr>
            <a:r>
              <a:rPr lang="en-CA" sz="2100" dirty="0">
                <a:latin typeface="Arial" panose="020B0604020202020204" pitchFamily="34" charset="0"/>
                <a:ea typeface="Calibri" panose="020F0502020204030204" pitchFamily="34" charset="0"/>
                <a:cs typeface="Arial" panose="020B0604020202020204" pitchFamily="34" charset="0"/>
              </a:rPr>
              <a:t>Prize offered ($100 gift card) to complete the survey by the deadline</a:t>
            </a:r>
          </a:p>
        </p:txBody>
      </p:sp>
      <p:sp>
        <p:nvSpPr>
          <p:cNvPr id="16" name="Footer Placeholder 4"/>
          <p:cNvSpPr>
            <a:spLocks noGrp="1"/>
          </p:cNvSpPr>
          <p:nvPr>
            <p:ph type="ftr" sz="quarter" idx="3"/>
          </p:nvPr>
        </p:nvSpPr>
        <p:spPr>
          <a:xfrm>
            <a:off x="5045927" y="366061"/>
            <a:ext cx="3469423" cy="365125"/>
          </a:xfrm>
        </p:spPr>
        <p:txBody>
          <a:bodyPr/>
          <a:lstStyle/>
          <a:p>
            <a:r>
              <a:rPr lang="en-US" dirty="0"/>
              <a:t>New CRM &amp; Automated Business Directory</a:t>
            </a:r>
          </a:p>
        </p:txBody>
      </p:sp>
      <p:pic>
        <p:nvPicPr>
          <p:cNvPr id="4" name="Picture 3"/>
          <p:cNvPicPr>
            <a:picLocks noChangeAspect="1"/>
          </p:cNvPicPr>
          <p:nvPr/>
        </p:nvPicPr>
        <p:blipFill>
          <a:blip r:embed="rId3"/>
          <a:stretch>
            <a:fillRect/>
          </a:stretch>
        </p:blipFill>
        <p:spPr>
          <a:xfrm>
            <a:off x="5814433" y="1790701"/>
            <a:ext cx="2730889" cy="4381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80275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4923" y="756638"/>
            <a:ext cx="9294669" cy="6101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168208" y="731186"/>
            <a:ext cx="5091537" cy="5986424"/>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4924" y="6684826"/>
            <a:ext cx="9294669" cy="173174"/>
          </a:xfrm>
          <a:prstGeom prst="rect">
            <a:avLst/>
          </a:prstGeom>
          <a:solidFill>
            <a:srgbClr val="85D2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31503" y="2320228"/>
            <a:ext cx="9157456" cy="4364598"/>
            <a:chOff x="8424" y="1731753"/>
            <a:chExt cx="9157456" cy="4364598"/>
          </a:xfrm>
        </p:grpSpPr>
        <p:cxnSp>
          <p:nvCxnSpPr>
            <p:cNvPr id="29" name="Straight Connector 28"/>
            <p:cNvCxnSpPr/>
            <p:nvPr/>
          </p:nvCxnSpPr>
          <p:spPr>
            <a:xfrm>
              <a:off x="8424" y="6070946"/>
              <a:ext cx="9144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8424" y="1731753"/>
              <a:ext cx="9157456" cy="4364598"/>
              <a:chOff x="-5032" y="1708877"/>
              <a:chExt cx="9157456" cy="4364598"/>
            </a:xfrm>
          </p:grpSpPr>
          <p:sp>
            <p:nvSpPr>
              <p:cNvPr id="9" name="Isosceles Triangle 8"/>
              <p:cNvSpPr/>
              <p:nvPr/>
            </p:nvSpPr>
            <p:spPr>
              <a:xfrm>
                <a:off x="1317417" y="1708877"/>
                <a:ext cx="3256156" cy="4364598"/>
              </a:xfrm>
              <a:prstGeom prst="triangle">
                <a:avLst/>
              </a:prstGeom>
              <a:gradFill flip="none" rotWithShape="1">
                <a:gsLst>
                  <a:gs pos="0">
                    <a:schemeClr val="accent1">
                      <a:lumMod val="5000"/>
                      <a:lumOff val="95000"/>
                    </a:schemeClr>
                  </a:gs>
                  <a:gs pos="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180746" y="2624716"/>
                <a:ext cx="1615229" cy="584775"/>
              </a:xfrm>
              <a:prstGeom prst="rect">
                <a:avLst/>
              </a:prstGeom>
            </p:spPr>
            <p:txBody>
              <a:bodyPr wrap="square">
                <a:spAutoFit/>
              </a:bodyPr>
              <a:lstStyle/>
              <a:p>
                <a:pPr algn="ctr"/>
                <a:r>
                  <a:rPr lang="en-US" sz="1600" b="1" dirty="0">
                    <a:latin typeface="Arial" panose="020B0604020202020204" pitchFamily="34" charset="0"/>
                    <a:cs typeface="Arial" panose="020B0604020202020204" pitchFamily="34" charset="0"/>
                  </a:rPr>
                  <a:t>TEST</a:t>
                </a:r>
                <a:br>
                  <a:rPr lang="en-US" sz="1600" b="1"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15 accounts</a:t>
                </a:r>
              </a:p>
            </p:txBody>
          </p:sp>
          <p:sp>
            <p:nvSpPr>
              <p:cNvPr id="6" name="Rectangle 5"/>
              <p:cNvSpPr/>
              <p:nvPr/>
            </p:nvSpPr>
            <p:spPr>
              <a:xfrm>
                <a:off x="2036643" y="3908476"/>
                <a:ext cx="1817703" cy="584775"/>
              </a:xfrm>
              <a:prstGeom prst="rect">
                <a:avLst/>
              </a:prstGeom>
            </p:spPr>
            <p:txBody>
              <a:bodyPr wrap="square">
                <a:spAutoFit/>
              </a:bodyPr>
              <a:lstStyle/>
              <a:p>
                <a:pPr algn="ctr"/>
                <a:r>
                  <a:rPr lang="en-US" sz="1600" b="1" dirty="0">
                    <a:latin typeface="Arial" panose="020B0604020202020204" pitchFamily="34" charset="0"/>
                    <a:cs typeface="Arial" panose="020B0604020202020204" pitchFamily="34" charset="0"/>
                  </a:rPr>
                  <a:t>INITIAL LAUNCH</a:t>
                </a:r>
              </a:p>
              <a:p>
                <a:pPr algn="ctr"/>
                <a:r>
                  <a:rPr lang="en-US" sz="1600" dirty="0">
                    <a:latin typeface="Arial" panose="020B0604020202020204" pitchFamily="34" charset="0"/>
                    <a:cs typeface="Arial" panose="020B0604020202020204" pitchFamily="34" charset="0"/>
                  </a:rPr>
                  <a:t>• 351 accounts</a:t>
                </a:r>
              </a:p>
            </p:txBody>
          </p:sp>
          <p:sp>
            <p:nvSpPr>
              <p:cNvPr id="10" name="Rectangle 9"/>
              <p:cNvSpPr/>
              <p:nvPr/>
            </p:nvSpPr>
            <p:spPr>
              <a:xfrm>
                <a:off x="4458882" y="3831640"/>
                <a:ext cx="4650328" cy="630942"/>
              </a:xfrm>
              <a:prstGeom prst="rect">
                <a:avLst/>
              </a:prstGeom>
            </p:spPr>
            <p:txBody>
              <a:bodyPr wrap="square">
                <a:spAutoFit/>
              </a:bodyPr>
              <a:lstStyle/>
              <a:p>
                <a:pPr>
                  <a:lnSpc>
                    <a:spcPts val="2100"/>
                  </a:lnSpc>
                </a:pPr>
                <a:r>
                  <a:rPr lang="en-US" sz="1600" dirty="0">
                    <a:latin typeface="Arial" panose="020B0604020202020204" pitchFamily="34" charset="0"/>
                    <a:cs typeface="Arial" panose="020B0604020202020204" pitchFamily="34" charset="0"/>
                  </a:rPr>
                  <a:t>• Emailed survey (3x) to 351 account contacts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100 surveys completed (28% response rate)</a:t>
                </a:r>
              </a:p>
            </p:txBody>
          </p:sp>
          <p:sp>
            <p:nvSpPr>
              <p:cNvPr id="7" name="Rectangle 6"/>
              <p:cNvSpPr/>
              <p:nvPr/>
            </p:nvSpPr>
            <p:spPr>
              <a:xfrm>
                <a:off x="1508837" y="5067410"/>
                <a:ext cx="2790844" cy="830997"/>
              </a:xfrm>
              <a:prstGeom prst="rect">
                <a:avLst/>
              </a:prstGeom>
            </p:spPr>
            <p:txBody>
              <a:bodyPr wrap="square">
                <a:spAutoFit/>
              </a:bodyPr>
              <a:lstStyle/>
              <a:p>
                <a:pPr algn="ctr"/>
                <a:r>
                  <a:rPr lang="en-US" sz="1600" b="1" dirty="0">
                    <a:latin typeface="Arial" panose="020B0604020202020204" pitchFamily="34" charset="0"/>
                    <a:cs typeface="Arial" panose="020B0604020202020204" pitchFamily="34" charset="0"/>
                  </a:rPr>
                  <a:t>LAUNCH</a:t>
                </a:r>
              </a:p>
              <a:p>
                <a:pPr algn="ctr"/>
                <a:r>
                  <a:rPr lang="en-US" sz="1600" dirty="0">
                    <a:latin typeface="Arial" panose="020B0604020202020204" pitchFamily="34" charset="0"/>
                    <a:cs typeface="Arial" panose="020B0604020202020204" pitchFamily="34" charset="0"/>
                  </a:rPr>
                  <a:t>• Target the balance of accounts (488)</a:t>
                </a:r>
              </a:p>
            </p:txBody>
          </p:sp>
          <p:sp>
            <p:nvSpPr>
              <p:cNvPr id="14" name="Rectangle 13"/>
              <p:cNvSpPr/>
              <p:nvPr/>
            </p:nvSpPr>
            <p:spPr>
              <a:xfrm>
                <a:off x="4501682" y="5087368"/>
                <a:ext cx="4406790" cy="630942"/>
              </a:xfrm>
              <a:prstGeom prst="rect">
                <a:avLst/>
              </a:prstGeom>
            </p:spPr>
            <p:txBody>
              <a:bodyPr wrap="square">
                <a:spAutoFit/>
              </a:bodyPr>
              <a:lstStyle/>
              <a:p>
                <a:pPr>
                  <a:lnSpc>
                    <a:spcPts val="2100"/>
                  </a:lnSpc>
                </a:pPr>
                <a:r>
                  <a:rPr lang="en-US" sz="1600" dirty="0">
                    <a:latin typeface="Arial" panose="020B0604020202020204" pitchFamily="34" charset="0"/>
                    <a:cs typeface="Arial" panose="020B0604020202020204" pitchFamily="34" charset="0"/>
                  </a:rPr>
                  <a:t>• Launch marketing campaign / PR to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promote BD to business community</a:t>
                </a:r>
              </a:p>
            </p:txBody>
          </p:sp>
          <p:grpSp>
            <p:nvGrpSpPr>
              <p:cNvPr id="22" name="Group 21"/>
              <p:cNvGrpSpPr/>
              <p:nvPr/>
            </p:nvGrpSpPr>
            <p:grpSpPr>
              <a:xfrm>
                <a:off x="512039" y="2637093"/>
                <a:ext cx="748662" cy="3106652"/>
                <a:chOff x="-2503909" y="2729617"/>
                <a:chExt cx="748662" cy="3106652"/>
              </a:xfrm>
            </p:grpSpPr>
            <p:sp>
              <p:nvSpPr>
                <p:cNvPr id="15" name="Rectangle 14"/>
                <p:cNvSpPr/>
                <p:nvPr/>
              </p:nvSpPr>
              <p:spPr>
                <a:xfrm>
                  <a:off x="-2447194" y="2729617"/>
                  <a:ext cx="635233" cy="584775"/>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Q3 2023</a:t>
                  </a:r>
                </a:p>
              </p:txBody>
            </p:sp>
            <p:sp>
              <p:nvSpPr>
                <p:cNvPr id="16" name="Rectangle 15"/>
                <p:cNvSpPr/>
                <p:nvPr/>
              </p:nvSpPr>
              <p:spPr>
                <a:xfrm>
                  <a:off x="-2503909" y="3983372"/>
                  <a:ext cx="748662" cy="584775"/>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Q4 2023</a:t>
                  </a:r>
                </a:p>
              </p:txBody>
            </p:sp>
            <p:sp>
              <p:nvSpPr>
                <p:cNvPr id="18" name="Rectangle 17"/>
                <p:cNvSpPr/>
                <p:nvPr/>
              </p:nvSpPr>
              <p:spPr>
                <a:xfrm>
                  <a:off x="-2475637" y="5251494"/>
                  <a:ext cx="643377" cy="584775"/>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Q1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2024</a:t>
                  </a:r>
                </a:p>
              </p:txBody>
            </p:sp>
          </p:grpSp>
          <p:sp>
            <p:nvSpPr>
              <p:cNvPr id="20" name="Rectangle 19"/>
              <p:cNvSpPr/>
              <p:nvPr/>
            </p:nvSpPr>
            <p:spPr>
              <a:xfrm>
                <a:off x="4458882" y="2783581"/>
                <a:ext cx="4174368"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 Business Survey sent to 15 test accounts</a:t>
                </a:r>
              </a:p>
            </p:txBody>
          </p:sp>
          <p:cxnSp>
            <p:nvCxnSpPr>
              <p:cNvPr id="26" name="Straight Connector 25"/>
              <p:cNvCxnSpPr/>
              <p:nvPr/>
            </p:nvCxnSpPr>
            <p:spPr>
              <a:xfrm>
                <a:off x="8424" y="3491973"/>
                <a:ext cx="9144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032" y="4805651"/>
                <a:ext cx="9144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sp>
        <p:nvSpPr>
          <p:cNvPr id="11" name="Rectangle 10"/>
          <p:cNvSpPr/>
          <p:nvPr/>
        </p:nvSpPr>
        <p:spPr>
          <a:xfrm>
            <a:off x="1899379" y="1993547"/>
            <a:ext cx="5282235" cy="338554"/>
          </a:xfrm>
          <a:prstGeom prst="rect">
            <a:avLst/>
          </a:prstGeom>
          <a:solidFill>
            <a:schemeClr val="accent3">
              <a:lumMod val="40000"/>
              <a:lumOff val="60000"/>
            </a:schemeClr>
          </a:solidFill>
        </p:spPr>
        <p:txBody>
          <a:bodyPr wrap="square">
            <a:spAutoFit/>
          </a:bodyPr>
          <a:lstStyle/>
          <a:p>
            <a:r>
              <a:rPr lang="en-US" sz="1600" b="1" dirty="0">
                <a:latin typeface="Arial" panose="020B0604020202020204" pitchFamily="34" charset="0"/>
                <a:cs typeface="Arial" panose="020B0604020202020204" pitchFamily="34" charset="0"/>
              </a:rPr>
              <a:t>839 accounts (companies) in the Business Directory</a:t>
            </a:r>
          </a:p>
        </p:txBody>
      </p:sp>
      <p:sp>
        <p:nvSpPr>
          <p:cNvPr id="30" name="Title 1"/>
          <p:cNvSpPr>
            <a:spLocks noGrp="1"/>
          </p:cNvSpPr>
          <p:nvPr>
            <p:ph type="title"/>
          </p:nvPr>
        </p:nvSpPr>
        <p:spPr>
          <a:xfrm>
            <a:off x="628650" y="884664"/>
            <a:ext cx="7886700" cy="806026"/>
          </a:xfrm>
        </p:spPr>
        <p:txBody>
          <a:bodyPr/>
          <a:lstStyle/>
          <a:p>
            <a:r>
              <a:rPr lang="en-US" dirty="0">
                <a:latin typeface="Arial" panose="020B0604020202020204" pitchFamily="34" charset="0"/>
                <a:cs typeface="Arial" panose="020B0604020202020204" pitchFamily="34" charset="0"/>
              </a:rPr>
              <a:t>Survey Response</a:t>
            </a:r>
            <a:endParaRPr lang="en-CA" dirty="0">
              <a:latin typeface="Arial" panose="020B0604020202020204" pitchFamily="34" charset="0"/>
              <a:cs typeface="Arial" panose="020B0604020202020204" pitchFamily="34" charset="0"/>
            </a:endParaRPr>
          </a:p>
        </p:txBody>
      </p:sp>
      <p:sp>
        <p:nvSpPr>
          <p:cNvPr id="28" name="Footer Placeholder 4"/>
          <p:cNvSpPr>
            <a:spLocks noGrp="1"/>
          </p:cNvSpPr>
          <p:nvPr>
            <p:ph type="ftr" sz="quarter" idx="3"/>
          </p:nvPr>
        </p:nvSpPr>
        <p:spPr>
          <a:xfrm>
            <a:off x="5045927" y="366061"/>
            <a:ext cx="3469423" cy="365125"/>
          </a:xfrm>
        </p:spPr>
        <p:txBody>
          <a:bodyPr/>
          <a:lstStyle/>
          <a:p>
            <a:r>
              <a:rPr lang="en-US" dirty="0"/>
              <a:t>New CRM &amp; Automated Business Directory</a:t>
            </a:r>
          </a:p>
        </p:txBody>
      </p:sp>
    </p:spTree>
    <p:extLst>
      <p:ext uri="{BB962C8B-B14F-4D97-AF65-F5344CB8AC3E}">
        <p14:creationId xmlns:p14="http://schemas.microsoft.com/office/powerpoint/2010/main" val="544068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 name="Footer Placeholder 4"/>
          <p:cNvSpPr>
            <a:spLocks noGrp="1"/>
          </p:cNvSpPr>
          <p:nvPr>
            <p:ph type="ftr" sz="quarter" idx="3"/>
          </p:nvPr>
        </p:nvSpPr>
        <p:spPr>
          <a:xfrm>
            <a:off x="5045927" y="366061"/>
            <a:ext cx="3469423" cy="365125"/>
          </a:xfrm>
        </p:spPr>
        <p:txBody>
          <a:bodyPr/>
          <a:lstStyle/>
          <a:p>
            <a:r>
              <a:rPr lang="en-US" dirty="0"/>
              <a:t>New CRM &amp; Automated Business Directory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50" y="285378"/>
            <a:ext cx="7200900" cy="61722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0" y="6707099"/>
            <a:ext cx="9144000" cy="184676"/>
          </a:xfrm>
          <a:prstGeom prst="rect">
            <a:avLst/>
          </a:prstGeom>
          <a:solidFill>
            <a:srgbClr val="85D2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2426832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1"/>
          <p:cNvSpPr>
            <a:spLocks noGrp="1"/>
          </p:cNvSpPr>
          <p:nvPr>
            <p:ph type="title"/>
          </p:nvPr>
        </p:nvSpPr>
        <p:spPr>
          <a:xfrm>
            <a:off x="628650" y="740286"/>
            <a:ext cx="7886700" cy="806026"/>
          </a:xfrm>
        </p:spPr>
        <p:txBody>
          <a:bodyPr/>
          <a:lstStyle/>
          <a:p>
            <a:r>
              <a:rPr lang="en-US" dirty="0">
                <a:latin typeface="Arial" panose="020B0604020202020204" pitchFamily="34" charset="0"/>
                <a:cs typeface="Arial" panose="020B0604020202020204" pitchFamily="34" charset="0"/>
              </a:rPr>
              <a:t>Next Steps</a:t>
            </a:r>
            <a:endParaRPr lang="en-CA" dirty="0">
              <a:latin typeface="Arial" panose="020B0604020202020204" pitchFamily="34" charset="0"/>
              <a:cs typeface="Arial" panose="020B0604020202020204" pitchFamily="34" charset="0"/>
            </a:endParaRPr>
          </a:p>
        </p:txBody>
      </p:sp>
      <p:sp>
        <p:nvSpPr>
          <p:cNvPr id="23" name="Footer Placeholder 4"/>
          <p:cNvSpPr>
            <a:spLocks noGrp="1"/>
          </p:cNvSpPr>
          <p:nvPr>
            <p:ph type="ftr" sz="quarter" idx="3"/>
          </p:nvPr>
        </p:nvSpPr>
        <p:spPr>
          <a:xfrm>
            <a:off x="5045927" y="366061"/>
            <a:ext cx="3469423" cy="365125"/>
          </a:xfrm>
        </p:spPr>
        <p:txBody>
          <a:bodyPr/>
          <a:lstStyle/>
          <a:p>
            <a:r>
              <a:rPr lang="en-US" dirty="0"/>
              <a:t>New CRM &amp; Automated Business Directory</a:t>
            </a:r>
          </a:p>
        </p:txBody>
      </p:sp>
      <p:sp>
        <p:nvSpPr>
          <p:cNvPr id="2" name="Rectangle 1"/>
          <p:cNvSpPr/>
          <p:nvPr/>
        </p:nvSpPr>
        <p:spPr>
          <a:xfrm>
            <a:off x="628650" y="1545201"/>
            <a:ext cx="8064499" cy="4862870"/>
          </a:xfrm>
          <a:prstGeom prst="rect">
            <a:avLst/>
          </a:prstGeom>
        </p:spPr>
        <p:txBody>
          <a:bodyPr wrap="square">
            <a:spAutoFit/>
          </a:bodyPr>
          <a:lstStyle/>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Business Directory:</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Continue to build out customizations </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Launch marketing campaign to promote the Business Directory to </a:t>
            </a:r>
            <a:r>
              <a:rPr lang="en-US" sz="2400" dirty="0">
                <a:solidFill>
                  <a:srgbClr val="00698F"/>
                </a:solidFill>
                <a:latin typeface="Arial" panose="020B0604020202020204" pitchFamily="34" charset="0"/>
                <a:cs typeface="Arial" panose="020B0604020202020204" pitchFamily="34" charset="0"/>
              </a:rPr>
              <a:t>all businesses</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Public awareness marketing campaign</a:t>
            </a:r>
          </a:p>
          <a:p>
            <a:pPr marL="800100" lvl="1" indent="-342900">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Customer Relationship Management:</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Continue to enhance/develop automations</a:t>
            </a:r>
          </a:p>
          <a:p>
            <a:pPr marL="1257300" lvl="2"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Real-time use of database </a:t>
            </a:r>
          </a:p>
          <a:p>
            <a:pPr marL="1257300" lvl="2"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Find balance of automation/personal touch</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Explore integrations with partner agencies (SOMA)</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Enhance partner use of CRM (SOMA)</a:t>
            </a:r>
          </a:p>
          <a:p>
            <a:pPr marL="800100" lvl="1" indent="-342900">
              <a:buFont typeface="Arial" panose="020B0604020202020204" pitchFamily="34" charset="0"/>
              <a:buChar char="•"/>
            </a:pP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6632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628650" y="754277"/>
            <a:ext cx="7772400" cy="1066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0" i="0" kern="1200">
                <a:solidFill>
                  <a:srgbClr val="00698F"/>
                </a:solidFill>
                <a:latin typeface="Calibri"/>
                <a:ea typeface="Adobe Caslon Pro" charset="0"/>
                <a:cs typeface="Calibri"/>
              </a:defRPr>
            </a:lvl1pPr>
          </a:lstStyle>
          <a:p>
            <a:r>
              <a:rPr lang="en-US" altLang="en-US" dirty="0">
                <a:latin typeface="Arial" panose="020B0604020202020204" pitchFamily="34" charset="0"/>
                <a:cs typeface="Arial" panose="020B0604020202020204" pitchFamily="34" charset="0"/>
              </a:rPr>
              <a:t>Outline</a:t>
            </a:r>
          </a:p>
        </p:txBody>
      </p:sp>
      <p:sp>
        <p:nvSpPr>
          <p:cNvPr id="6" name="Rectangle 3"/>
          <p:cNvSpPr txBox="1">
            <a:spLocks noChangeArrowheads="1"/>
          </p:cNvSpPr>
          <p:nvPr/>
        </p:nvSpPr>
        <p:spPr>
          <a:xfrm>
            <a:off x="648707" y="1717176"/>
            <a:ext cx="7752343" cy="42264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n-lt"/>
                <a:ea typeface="Adobe Caslon Pro" charset="0"/>
                <a:cs typeface="Adobe Caslon Pro"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Adobe Caslon Pro" charset="0"/>
                <a:cs typeface="Adobe Caslon Pro"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Adobe Caslon Pro" charset="0"/>
                <a:cs typeface="Adobe Caslon Pro"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Adobe Caslon Pro" charset="0"/>
                <a:cs typeface="Adobe Caslon Pro"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a:ea typeface="Adobe Caslon Pro" charset="0"/>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600"/>
              </a:lnSpc>
              <a:spcBef>
                <a:spcPts val="0"/>
              </a:spcBef>
              <a:spcAft>
                <a:spcPts val="600"/>
              </a:spcAft>
            </a:pPr>
            <a:r>
              <a:rPr lang="en-US" altLang="en-US" sz="2400" dirty="0">
                <a:latin typeface="Arial" panose="020B0604020202020204" pitchFamily="34" charset="0"/>
                <a:cs typeface="Arial" panose="020B0604020202020204" pitchFamily="34" charset="0"/>
              </a:rPr>
              <a:t>Business Retention in an Automated World</a:t>
            </a:r>
          </a:p>
          <a:p>
            <a:pPr>
              <a:lnSpc>
                <a:spcPts val="2600"/>
              </a:lnSpc>
              <a:spcBef>
                <a:spcPts val="0"/>
              </a:spcBef>
              <a:spcAft>
                <a:spcPts val="600"/>
              </a:spcAft>
            </a:pPr>
            <a:r>
              <a:rPr lang="en-US" altLang="en-US" sz="2400" dirty="0">
                <a:latin typeface="Arial" panose="020B0604020202020204" pitchFamily="34" charset="0"/>
                <a:cs typeface="Arial" panose="020B0604020202020204" pitchFamily="34" charset="0"/>
              </a:rPr>
              <a:t>Previous CRM </a:t>
            </a:r>
          </a:p>
          <a:p>
            <a:pPr>
              <a:lnSpc>
                <a:spcPts val="2600"/>
              </a:lnSpc>
              <a:spcBef>
                <a:spcPts val="0"/>
              </a:spcBef>
              <a:spcAft>
                <a:spcPts val="600"/>
              </a:spcAft>
            </a:pPr>
            <a:r>
              <a:rPr lang="en-US" sz="2400" dirty="0">
                <a:latin typeface="Arial" panose="020B0604020202020204" pitchFamily="34" charset="0"/>
                <a:cs typeface="Arial" panose="020B0604020202020204" pitchFamily="34" charset="0"/>
              </a:rPr>
              <a:t>Project Deliverables</a:t>
            </a:r>
          </a:p>
          <a:p>
            <a:pPr>
              <a:lnSpc>
                <a:spcPts val="2600"/>
              </a:lnSpc>
              <a:spcBef>
                <a:spcPts val="0"/>
              </a:spcBef>
              <a:spcAft>
                <a:spcPts val="600"/>
              </a:spcAft>
            </a:pPr>
            <a:r>
              <a:rPr lang="en-US" altLang="en-US" sz="2400" dirty="0">
                <a:latin typeface="Arial" panose="020B0604020202020204" pitchFamily="34" charset="0"/>
                <a:cs typeface="Arial" panose="020B0604020202020204" pitchFamily="34" charset="0"/>
              </a:rPr>
              <a:t>Process</a:t>
            </a:r>
          </a:p>
          <a:p>
            <a:pPr>
              <a:lnSpc>
                <a:spcPts val="2600"/>
              </a:lnSpc>
              <a:spcBef>
                <a:spcPts val="0"/>
              </a:spcBef>
              <a:spcAft>
                <a:spcPts val="600"/>
              </a:spcAft>
            </a:pPr>
            <a:r>
              <a:rPr lang="en-US" altLang="en-US" sz="2400" dirty="0">
                <a:latin typeface="Arial" panose="020B0604020202020204" pitchFamily="34" charset="0"/>
                <a:cs typeface="Arial" panose="020B0604020202020204" pitchFamily="34" charset="0"/>
              </a:rPr>
              <a:t>Outcomes</a:t>
            </a:r>
          </a:p>
          <a:p>
            <a:pPr>
              <a:lnSpc>
                <a:spcPts val="2600"/>
              </a:lnSpc>
              <a:spcBef>
                <a:spcPts val="0"/>
              </a:spcBef>
              <a:spcAft>
                <a:spcPts val="600"/>
              </a:spcAft>
            </a:pPr>
            <a:r>
              <a:rPr lang="en-US" altLang="en-US" sz="2400" dirty="0">
                <a:latin typeface="Arial" panose="020B0604020202020204" pitchFamily="34" charset="0"/>
                <a:cs typeface="Arial" panose="020B0604020202020204" pitchFamily="34" charset="0"/>
              </a:rPr>
              <a:t>Business Directory Update</a:t>
            </a:r>
          </a:p>
          <a:p>
            <a:pPr>
              <a:lnSpc>
                <a:spcPts val="2600"/>
              </a:lnSpc>
              <a:spcBef>
                <a:spcPts val="0"/>
              </a:spcBef>
              <a:spcAft>
                <a:spcPts val="600"/>
              </a:spcAft>
            </a:pPr>
            <a:r>
              <a:rPr lang="en-US" altLang="en-US" sz="2400" dirty="0">
                <a:latin typeface="Arial" panose="020B0604020202020204" pitchFamily="34" charset="0"/>
                <a:cs typeface="Arial" panose="020B0604020202020204" pitchFamily="34" charset="0"/>
              </a:rPr>
              <a:t>Survey Response</a:t>
            </a:r>
          </a:p>
          <a:p>
            <a:pPr>
              <a:lnSpc>
                <a:spcPts val="2600"/>
              </a:lnSpc>
              <a:spcBef>
                <a:spcPts val="0"/>
              </a:spcBef>
              <a:spcAft>
                <a:spcPts val="600"/>
              </a:spcAft>
            </a:pPr>
            <a:r>
              <a:rPr lang="en-US" altLang="en-US" sz="2400" dirty="0">
                <a:latin typeface="Arial" panose="020B0604020202020204" pitchFamily="34" charset="0"/>
                <a:cs typeface="Arial" panose="020B0604020202020204" pitchFamily="34" charset="0"/>
              </a:rPr>
              <a:t>Next Steps</a:t>
            </a:r>
          </a:p>
          <a:p>
            <a:pPr>
              <a:lnSpc>
                <a:spcPts val="2600"/>
              </a:lnSpc>
              <a:spcBef>
                <a:spcPts val="0"/>
              </a:spcBef>
              <a:spcAft>
                <a:spcPts val="600"/>
              </a:spcAft>
            </a:pPr>
            <a:r>
              <a:rPr lang="en-US" altLang="en-US" sz="2400" dirty="0">
                <a:latin typeface="Arial" panose="020B0604020202020204" pitchFamily="34" charset="0"/>
                <a:cs typeface="Arial" panose="020B0604020202020204" pitchFamily="34" charset="0"/>
              </a:rPr>
              <a:t>Learnings</a:t>
            </a:r>
          </a:p>
          <a:p>
            <a:pPr>
              <a:lnSpc>
                <a:spcPts val="2800"/>
              </a:lnSpc>
              <a:spcBef>
                <a:spcPts val="0"/>
              </a:spcBef>
              <a:spcAft>
                <a:spcPts val="400"/>
              </a:spcAft>
              <a:buFontTx/>
              <a:buNone/>
            </a:pPr>
            <a:endParaRPr lang="en-US" altLang="en-US" sz="2400" dirty="0">
              <a:solidFill>
                <a:srgbClr val="FF0000"/>
              </a:solidFill>
              <a:latin typeface="Arial" panose="020B0604020202020204" pitchFamily="34" charset="0"/>
              <a:cs typeface="Arial" panose="020B0604020202020204" pitchFamily="34" charset="0"/>
            </a:endParaRPr>
          </a:p>
          <a:p>
            <a:pPr>
              <a:lnSpc>
                <a:spcPts val="2800"/>
              </a:lnSpc>
              <a:spcBef>
                <a:spcPts val="0"/>
              </a:spcBef>
              <a:spcAft>
                <a:spcPts val="400"/>
              </a:spcAft>
              <a:buFontTx/>
              <a:buNone/>
            </a:pPr>
            <a:endParaRPr lang="en-US" altLang="en-US" sz="2400" dirty="0">
              <a:solidFill>
                <a:srgbClr val="FF0000"/>
              </a:solidFill>
              <a:latin typeface="Arial" panose="020B0604020202020204" pitchFamily="34" charset="0"/>
              <a:cs typeface="Arial" panose="020B0604020202020204" pitchFamily="34" charset="0"/>
            </a:endParaRPr>
          </a:p>
          <a:p>
            <a:pPr lvl="1">
              <a:lnSpc>
                <a:spcPts val="2800"/>
              </a:lnSpc>
              <a:spcBef>
                <a:spcPts val="0"/>
              </a:spcBef>
              <a:spcAft>
                <a:spcPts val="400"/>
              </a:spcAft>
            </a:pPr>
            <a:endParaRPr lang="en-US" altLang="en-US" dirty="0">
              <a:solidFill>
                <a:srgbClr val="FF0000"/>
              </a:solidFill>
              <a:latin typeface="Arial" panose="020B0604020202020204" pitchFamily="34" charset="0"/>
              <a:cs typeface="Arial" panose="020B0604020202020204" pitchFamily="34" charset="0"/>
            </a:endParaRPr>
          </a:p>
        </p:txBody>
      </p:sp>
      <p:sp>
        <p:nvSpPr>
          <p:cNvPr id="20" name="Footer Placeholder 4"/>
          <p:cNvSpPr>
            <a:spLocks noGrp="1"/>
          </p:cNvSpPr>
          <p:nvPr>
            <p:ph type="ftr" sz="quarter" idx="3"/>
          </p:nvPr>
        </p:nvSpPr>
        <p:spPr>
          <a:xfrm>
            <a:off x="5045927" y="366061"/>
            <a:ext cx="3469423" cy="365125"/>
          </a:xfrm>
        </p:spPr>
        <p:txBody>
          <a:bodyPr/>
          <a:lstStyle/>
          <a:p>
            <a:r>
              <a:rPr lang="en-US" dirty="0"/>
              <a:t>New CRM &amp; Automated Business Directory</a:t>
            </a:r>
          </a:p>
        </p:txBody>
      </p:sp>
    </p:spTree>
    <p:extLst>
      <p:ext uri="{BB962C8B-B14F-4D97-AF65-F5344CB8AC3E}">
        <p14:creationId xmlns:p14="http://schemas.microsoft.com/office/powerpoint/2010/main" val="52007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1"/>
          <p:cNvSpPr>
            <a:spLocks noGrp="1"/>
          </p:cNvSpPr>
          <p:nvPr>
            <p:ph type="title"/>
          </p:nvPr>
        </p:nvSpPr>
        <p:spPr>
          <a:xfrm>
            <a:off x="628650" y="884664"/>
            <a:ext cx="7886700" cy="806026"/>
          </a:xfrm>
        </p:spPr>
        <p:txBody>
          <a:bodyPr/>
          <a:lstStyle/>
          <a:p>
            <a:r>
              <a:rPr lang="en-US" dirty="0"/>
              <a:t>Learnings:</a:t>
            </a:r>
            <a:endParaRPr lang="en-CA" dirty="0"/>
          </a:p>
        </p:txBody>
      </p:sp>
      <p:sp>
        <p:nvSpPr>
          <p:cNvPr id="50" name="Rectangle 49"/>
          <p:cNvSpPr/>
          <p:nvPr/>
        </p:nvSpPr>
        <p:spPr>
          <a:xfrm>
            <a:off x="723900" y="1748129"/>
            <a:ext cx="7937021" cy="4662815"/>
          </a:xfrm>
          <a:prstGeom prst="rect">
            <a:avLst/>
          </a:prstGeom>
        </p:spPr>
        <p:txBody>
          <a:bodyPr wrap="square">
            <a:spAutoFit/>
          </a:bodyPr>
          <a:lstStyle/>
          <a:p>
            <a:pPr marL="514350" indent="-514350">
              <a:buFont typeface="+mj-lt"/>
              <a:buAutoNum type="arabicPeriod"/>
            </a:pPr>
            <a:endParaRPr lang="en-US" sz="2800" dirty="0">
              <a:latin typeface="Arial" panose="020B0604020202020204" pitchFamily="34" charset="0"/>
              <a:ea typeface="Calibri" panose="020F0502020204030204" pitchFamily="34" charset="0"/>
              <a:cs typeface="Arial" panose="020B0604020202020204" pitchFamily="34" charset="0"/>
            </a:endParaRPr>
          </a:p>
          <a:p>
            <a:pPr marL="514350" indent="-514350">
              <a:buFont typeface="+mj-lt"/>
              <a:buAutoNum type="arabicPeriod"/>
            </a:pPr>
            <a:r>
              <a:rPr lang="en-US" sz="2800" dirty="0">
                <a:latin typeface="Arial" panose="020B0604020202020204" pitchFamily="34" charset="0"/>
                <a:ea typeface="Calibri" panose="020F0502020204030204" pitchFamily="34" charset="0"/>
                <a:cs typeface="Arial" panose="020B0604020202020204" pitchFamily="34" charset="0"/>
              </a:rPr>
              <a:t>Don’t be afraid! (as long as you have a good consultant)</a:t>
            </a:r>
          </a:p>
          <a:p>
            <a:pPr marL="514350" indent="-514350">
              <a:buFont typeface="+mj-lt"/>
              <a:buAutoNum type="arabicPeriod"/>
            </a:pPr>
            <a:r>
              <a:rPr lang="en-US" sz="2800" dirty="0">
                <a:latin typeface="Arial" panose="020B0604020202020204" pitchFamily="34" charset="0"/>
                <a:ea typeface="Calibri" panose="020F0502020204030204" pitchFamily="34" charset="0"/>
                <a:cs typeface="Arial" panose="020B0604020202020204" pitchFamily="34" charset="0"/>
              </a:rPr>
              <a:t>Customization is key</a:t>
            </a:r>
          </a:p>
          <a:p>
            <a:pPr marL="514350" indent="-514350">
              <a:buFont typeface="+mj-lt"/>
              <a:buAutoNum type="arabicPeriod"/>
            </a:pPr>
            <a:r>
              <a:rPr lang="en-US" sz="2800" dirty="0">
                <a:latin typeface="Arial" panose="020B0604020202020204" pitchFamily="34" charset="0"/>
                <a:ea typeface="Calibri" panose="020F0502020204030204" pitchFamily="34" charset="0"/>
                <a:cs typeface="Arial" panose="020B0604020202020204" pitchFamily="34" charset="0"/>
              </a:rPr>
              <a:t>But recognize that no system is perfect</a:t>
            </a:r>
          </a:p>
          <a:p>
            <a:pPr marL="514350" indent="-514350">
              <a:buFont typeface="+mj-lt"/>
              <a:buAutoNum type="arabicPeriod"/>
            </a:pPr>
            <a:r>
              <a:rPr lang="en-US" sz="2800" dirty="0">
                <a:latin typeface="Arial" panose="020B0604020202020204" pitchFamily="34" charset="0"/>
                <a:ea typeface="Calibri" panose="020F0502020204030204" pitchFamily="34" charset="0"/>
                <a:cs typeface="Arial" panose="020B0604020202020204" pitchFamily="34" charset="0"/>
              </a:rPr>
              <a:t>Don’t lose sight of the importance of personal touch</a:t>
            </a:r>
          </a:p>
          <a:p>
            <a:pPr marL="514350" indent="-514350">
              <a:buFont typeface="+mj-lt"/>
              <a:buAutoNum type="arabicPeriod"/>
            </a:pPr>
            <a:r>
              <a:rPr lang="en-US" sz="2800" dirty="0">
                <a:latin typeface="Arial" panose="020B0604020202020204" pitchFamily="34" charset="0"/>
                <a:ea typeface="Calibri" panose="020F0502020204030204" pitchFamily="34" charset="0"/>
                <a:cs typeface="Arial" panose="020B0604020202020204" pitchFamily="34" charset="0"/>
              </a:rPr>
              <a:t>“We” still have further to go </a:t>
            </a:r>
          </a:p>
          <a:p>
            <a:pPr marL="342900" indent="-342900">
              <a:buFont typeface="Arial" panose="020B0604020202020204" pitchFamily="34" charset="0"/>
              <a:buChar char="•"/>
            </a:pPr>
            <a:endParaRPr lang="en-US" sz="2800" dirty="0">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endParaRPr lang="en-US" sz="2400" dirty="0">
              <a:latin typeface="Arial" panose="020B0604020202020204" pitchFamily="34" charset="0"/>
              <a:ea typeface="Calibri" panose="020F050202020403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p:txBody>
      </p:sp>
      <p:sp>
        <p:nvSpPr>
          <p:cNvPr id="19" name="Footer Placeholder 4"/>
          <p:cNvSpPr>
            <a:spLocks noGrp="1"/>
          </p:cNvSpPr>
          <p:nvPr>
            <p:ph type="ftr" sz="quarter" idx="3"/>
          </p:nvPr>
        </p:nvSpPr>
        <p:spPr>
          <a:xfrm>
            <a:off x="5045927" y="366061"/>
            <a:ext cx="3469423" cy="365125"/>
          </a:xfrm>
        </p:spPr>
        <p:txBody>
          <a:bodyPr/>
          <a:lstStyle/>
          <a:p>
            <a:r>
              <a:rPr lang="en-US" dirty="0"/>
              <a:t>New CRM &amp; Automated Business Directory</a:t>
            </a:r>
          </a:p>
        </p:txBody>
      </p:sp>
    </p:spTree>
    <p:extLst>
      <p:ext uri="{BB962C8B-B14F-4D97-AF65-F5344CB8AC3E}">
        <p14:creationId xmlns:p14="http://schemas.microsoft.com/office/powerpoint/2010/main" val="361240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xEl>
                                              <p:pRg st="1" end="1"/>
                                            </p:txEl>
                                          </p:spTgt>
                                        </p:tgtEl>
                                        <p:attrNameLst>
                                          <p:attrName>style.visibility</p:attrName>
                                        </p:attrNameLst>
                                      </p:cBhvr>
                                      <p:to>
                                        <p:strVal val="visible"/>
                                      </p:to>
                                    </p:set>
                                    <p:animEffect transition="in" filter="fade">
                                      <p:cBhvr>
                                        <p:cTn id="7" dur="500"/>
                                        <p:tgtEl>
                                          <p:spTgt spid="5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
                                            <p:txEl>
                                              <p:pRg st="2" end="2"/>
                                            </p:txEl>
                                          </p:spTgt>
                                        </p:tgtEl>
                                        <p:attrNameLst>
                                          <p:attrName>style.visibility</p:attrName>
                                        </p:attrNameLst>
                                      </p:cBhvr>
                                      <p:to>
                                        <p:strVal val="visible"/>
                                      </p:to>
                                    </p:set>
                                    <p:animEffect transition="in" filter="fade">
                                      <p:cBhvr>
                                        <p:cTn id="12" dur="500"/>
                                        <p:tgtEl>
                                          <p:spTgt spid="5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
                                            <p:txEl>
                                              <p:pRg st="3" end="3"/>
                                            </p:txEl>
                                          </p:spTgt>
                                        </p:tgtEl>
                                        <p:attrNameLst>
                                          <p:attrName>style.visibility</p:attrName>
                                        </p:attrNameLst>
                                      </p:cBhvr>
                                      <p:to>
                                        <p:strVal val="visible"/>
                                      </p:to>
                                    </p:set>
                                    <p:animEffect transition="in" filter="fade">
                                      <p:cBhvr>
                                        <p:cTn id="17" dur="500"/>
                                        <p:tgtEl>
                                          <p:spTgt spid="5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
                                            <p:txEl>
                                              <p:pRg st="4" end="4"/>
                                            </p:txEl>
                                          </p:spTgt>
                                        </p:tgtEl>
                                        <p:attrNameLst>
                                          <p:attrName>style.visibility</p:attrName>
                                        </p:attrNameLst>
                                      </p:cBhvr>
                                      <p:to>
                                        <p:strVal val="visible"/>
                                      </p:to>
                                    </p:set>
                                    <p:animEffect transition="in" filter="fade">
                                      <p:cBhvr>
                                        <p:cTn id="22" dur="500"/>
                                        <p:tgtEl>
                                          <p:spTgt spid="5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0">
                                            <p:txEl>
                                              <p:pRg st="5" end="5"/>
                                            </p:txEl>
                                          </p:spTgt>
                                        </p:tgtEl>
                                        <p:attrNameLst>
                                          <p:attrName>style.visibility</p:attrName>
                                        </p:attrNameLst>
                                      </p:cBhvr>
                                      <p:to>
                                        <p:strVal val="visible"/>
                                      </p:to>
                                    </p:set>
                                    <p:animEffect transition="in" filter="fade">
                                      <p:cBhvr>
                                        <p:cTn id="27" dur="500"/>
                                        <p:tgtEl>
                                          <p:spTgt spid="5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1"/>
          <p:cNvSpPr>
            <a:spLocks noGrp="1"/>
          </p:cNvSpPr>
          <p:nvPr>
            <p:ph type="title"/>
          </p:nvPr>
        </p:nvSpPr>
        <p:spPr>
          <a:xfrm>
            <a:off x="628650" y="884663"/>
            <a:ext cx="7886700" cy="1617445"/>
          </a:xfrm>
        </p:spPr>
        <p:txBody>
          <a:bodyPr>
            <a:normAutofit/>
          </a:bodyPr>
          <a:lstStyle/>
          <a:p>
            <a:pPr algn="ctr"/>
            <a:br>
              <a:rPr lang="en-US" dirty="0"/>
            </a:br>
            <a:r>
              <a:rPr lang="en-US" dirty="0"/>
              <a:t>Thanks to:</a:t>
            </a:r>
            <a:endParaRPr lang="en-CA" dirty="0"/>
          </a:p>
        </p:txBody>
      </p:sp>
      <p:sp>
        <p:nvSpPr>
          <p:cNvPr id="50" name="Rectangle 49"/>
          <p:cNvSpPr/>
          <p:nvPr/>
        </p:nvSpPr>
        <p:spPr>
          <a:xfrm>
            <a:off x="603489" y="2502108"/>
            <a:ext cx="7937021" cy="1938992"/>
          </a:xfrm>
          <a:prstGeom prst="rect">
            <a:avLst/>
          </a:prstGeom>
        </p:spPr>
        <p:txBody>
          <a:bodyPr wrap="square">
            <a:spAutoFit/>
          </a:bodyPr>
          <a:lstStyle/>
          <a:p>
            <a:endParaRPr lang="en-US" sz="24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Ontario Municipal Modernization Program</a:t>
            </a:r>
          </a:p>
          <a:p>
            <a:pPr marL="342900" indent="-342900" algn="ctr">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ea typeface="Calibri" panose="020F0502020204030204" pitchFamily="34" charset="0"/>
                <a:cs typeface="Arial" panose="020B0604020202020204" pitchFamily="34" charset="0"/>
              </a:rPr>
              <a:t>The Local Option (</a:t>
            </a:r>
            <a:r>
              <a:rPr lang="en-US" sz="2400" dirty="0">
                <a:latin typeface="Arial" panose="020B0604020202020204" pitchFamily="34" charset="0"/>
                <a:ea typeface="Calibri" panose="020F0502020204030204" pitchFamily="34" charset="0"/>
                <a:cs typeface="Arial" panose="020B0604020202020204" pitchFamily="34" charset="0"/>
                <a:hlinkClick r:id="rId3"/>
              </a:rPr>
              <a:t>www.thelocaloption.com</a:t>
            </a:r>
            <a:r>
              <a:rPr lang="en-US" sz="2400" dirty="0">
                <a:latin typeface="Arial" panose="020B0604020202020204" pitchFamily="34" charset="0"/>
                <a:ea typeface="Calibri" panose="020F0502020204030204" pitchFamily="34" charset="0"/>
                <a:cs typeface="Arial" panose="020B0604020202020204" pitchFamily="34" charset="0"/>
              </a:rPr>
              <a:t>) </a:t>
            </a:r>
          </a:p>
          <a:p>
            <a:pPr marL="342900" indent="-342900">
              <a:buFont typeface="Arial" panose="020B0604020202020204" pitchFamily="34" charset="0"/>
              <a:buChar char="•"/>
            </a:pPr>
            <a:endParaRPr lang="en-US" sz="2400" dirty="0">
              <a:latin typeface="Arial" panose="020B0604020202020204" pitchFamily="34" charset="0"/>
              <a:ea typeface="Calibri" panose="020F0502020204030204" pitchFamily="34" charset="0"/>
              <a:cs typeface="Arial" panose="020B0604020202020204" pitchFamily="34" charset="0"/>
            </a:endParaRPr>
          </a:p>
        </p:txBody>
      </p:sp>
      <p:sp>
        <p:nvSpPr>
          <p:cNvPr id="19" name="Footer Placeholder 4"/>
          <p:cNvSpPr>
            <a:spLocks noGrp="1"/>
          </p:cNvSpPr>
          <p:nvPr>
            <p:ph type="ftr" sz="quarter" idx="3"/>
          </p:nvPr>
        </p:nvSpPr>
        <p:spPr>
          <a:xfrm>
            <a:off x="5045927" y="366061"/>
            <a:ext cx="3469423" cy="365125"/>
          </a:xfrm>
        </p:spPr>
        <p:txBody>
          <a:bodyPr/>
          <a:lstStyle/>
          <a:p>
            <a:r>
              <a:rPr lang="en-US" dirty="0"/>
              <a:t>New CRM &amp; Automated Business Directory</a:t>
            </a:r>
          </a:p>
        </p:txBody>
      </p:sp>
    </p:spTree>
    <p:extLst>
      <p:ext uri="{BB962C8B-B14F-4D97-AF65-F5344CB8AC3E}">
        <p14:creationId xmlns:p14="http://schemas.microsoft.com/office/powerpoint/2010/main" val="1373315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97529" y="3000847"/>
            <a:ext cx="3211831" cy="806026"/>
          </a:xfrm>
          <a:prstGeom prst="rect">
            <a:avLst/>
          </a:prstGeom>
        </p:spPr>
        <p:txBody>
          <a:bodyPr/>
          <a:lstStyle>
            <a:lvl1pPr algn="l" defTabSz="914400" rtl="0" eaLnBrk="1" latinLnBrk="0" hangingPunct="1">
              <a:lnSpc>
                <a:spcPct val="90000"/>
              </a:lnSpc>
              <a:spcBef>
                <a:spcPct val="0"/>
              </a:spcBef>
              <a:buNone/>
              <a:defRPr sz="4400" b="0" i="0" kern="1200">
                <a:solidFill>
                  <a:srgbClr val="00698F"/>
                </a:solidFill>
                <a:latin typeface="Calibri"/>
                <a:ea typeface="Adobe Caslon Pro" charset="0"/>
                <a:cs typeface="Calibri"/>
              </a:defRPr>
            </a:lvl1pPr>
          </a:lstStyle>
          <a:p>
            <a:r>
              <a:rPr lang="en-US" dirty="0">
                <a:solidFill>
                  <a:schemeClr val="bg1"/>
                </a:solidFill>
              </a:rPr>
              <a:t>THANK YOU</a:t>
            </a:r>
            <a:endParaRPr lang="en-CA" dirty="0">
              <a:solidFill>
                <a:schemeClr val="bg1"/>
              </a:solidFill>
            </a:endParaRPr>
          </a:p>
        </p:txBody>
      </p:sp>
      <p:sp>
        <p:nvSpPr>
          <p:cNvPr id="3" name="Footer Placeholder 4"/>
          <p:cNvSpPr txBox="1">
            <a:spLocks/>
          </p:cNvSpPr>
          <p:nvPr/>
        </p:nvSpPr>
        <p:spPr>
          <a:xfrm>
            <a:off x="812801" y="5038692"/>
            <a:ext cx="3129279" cy="8845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bg1"/>
                </a:solidFill>
                <a:latin typeface="Arial" panose="020B0604020202020204" pitchFamily="34" charset="0"/>
                <a:cs typeface="Arial" panose="020B0604020202020204" pitchFamily="34" charset="0"/>
              </a:rPr>
              <a:t>New CRM &amp; </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Automated Business Directory</a:t>
            </a:r>
          </a:p>
        </p:txBody>
      </p:sp>
      <p:sp>
        <p:nvSpPr>
          <p:cNvPr id="4" name="Footer Placeholder 4"/>
          <p:cNvSpPr txBox="1">
            <a:spLocks/>
          </p:cNvSpPr>
          <p:nvPr/>
        </p:nvSpPr>
        <p:spPr>
          <a:xfrm>
            <a:off x="5336541" y="5079332"/>
            <a:ext cx="3159759" cy="8845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bg1"/>
                </a:solidFill>
                <a:latin typeface="Arial" panose="020B0604020202020204" pitchFamily="34" charset="0"/>
                <a:cs typeface="Arial" panose="020B0604020202020204" pitchFamily="34" charset="0"/>
              </a:rPr>
              <a:t>Town of Tillsonburg</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Economic Development &amp; Marketing</a:t>
            </a:r>
          </a:p>
        </p:txBody>
      </p:sp>
    </p:spTree>
    <p:extLst>
      <p:ext uri="{BB962C8B-B14F-4D97-AF65-F5344CB8AC3E}">
        <p14:creationId xmlns:p14="http://schemas.microsoft.com/office/powerpoint/2010/main" val="1222261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648707" y="760738"/>
            <a:ext cx="8211514" cy="1066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0" i="0" kern="1200">
                <a:solidFill>
                  <a:srgbClr val="00698F"/>
                </a:solidFill>
                <a:latin typeface="Calibri"/>
                <a:ea typeface="Adobe Caslon Pro" charset="0"/>
                <a:cs typeface="Calibri"/>
              </a:defRPr>
            </a:lvl1pPr>
          </a:lstStyle>
          <a:p>
            <a:r>
              <a:rPr lang="en-US" altLang="en-US" sz="3200" dirty="0">
                <a:latin typeface="Arial" panose="020B0604020202020204" pitchFamily="34" charset="0"/>
                <a:cs typeface="Arial" panose="020B0604020202020204" pitchFamily="34" charset="0"/>
              </a:rPr>
              <a:t>Business Retention in an Automated World!</a:t>
            </a:r>
          </a:p>
        </p:txBody>
      </p:sp>
      <p:sp>
        <p:nvSpPr>
          <p:cNvPr id="6" name="Rectangle 3"/>
          <p:cNvSpPr txBox="1">
            <a:spLocks noChangeArrowheads="1"/>
          </p:cNvSpPr>
          <p:nvPr/>
        </p:nvSpPr>
        <p:spPr>
          <a:xfrm>
            <a:off x="648707" y="1717176"/>
            <a:ext cx="7752343" cy="42264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n-lt"/>
                <a:ea typeface="Adobe Caslon Pro" charset="0"/>
                <a:cs typeface="Adobe Caslon Pro"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Adobe Caslon Pro" charset="0"/>
                <a:cs typeface="Adobe Caslon Pro"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Adobe Caslon Pro" charset="0"/>
                <a:cs typeface="Adobe Caslon Pro"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Adobe Caslon Pro" charset="0"/>
                <a:cs typeface="Adobe Caslon Pro"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a:ea typeface="Adobe Caslon Pro" charset="0"/>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endParaRPr lang="en-US" altLang="en-US" sz="3000" dirty="0">
              <a:latin typeface="Arial" panose="020B0604020202020204" pitchFamily="34" charset="0"/>
              <a:cs typeface="Arial" panose="020B0604020202020204" pitchFamily="34" charset="0"/>
            </a:endParaRPr>
          </a:p>
          <a:p>
            <a:pPr marL="0" indent="0" algn="ctr">
              <a:lnSpc>
                <a:spcPct val="100000"/>
              </a:lnSpc>
              <a:spcBef>
                <a:spcPts val="0"/>
              </a:spcBef>
              <a:spcAft>
                <a:spcPts val="600"/>
              </a:spcAft>
              <a:buNone/>
            </a:pPr>
            <a:r>
              <a:rPr lang="en-US" altLang="en-US" dirty="0">
                <a:latin typeface="Arial" panose="020B0604020202020204" pitchFamily="34" charset="0"/>
                <a:cs typeface="Arial" panose="020B0604020202020204" pitchFamily="34" charset="0"/>
              </a:rPr>
              <a:t>Managing business relationships is of critical importance in Economic Development! </a:t>
            </a:r>
          </a:p>
          <a:p>
            <a:pPr marL="0" indent="0" algn="ctr">
              <a:lnSpc>
                <a:spcPct val="100000"/>
              </a:lnSpc>
              <a:spcBef>
                <a:spcPts val="0"/>
              </a:spcBef>
              <a:spcAft>
                <a:spcPts val="600"/>
              </a:spcAft>
              <a:buNone/>
            </a:pPr>
            <a:endParaRPr lang="en-US" altLang="en-US" dirty="0">
              <a:latin typeface="Arial" panose="020B0604020202020204" pitchFamily="34" charset="0"/>
              <a:cs typeface="Arial" panose="020B0604020202020204" pitchFamily="34" charset="0"/>
            </a:endParaRPr>
          </a:p>
          <a:p>
            <a:pPr marL="0" indent="0" algn="ctr">
              <a:lnSpc>
                <a:spcPct val="100000"/>
              </a:lnSpc>
              <a:spcBef>
                <a:spcPts val="0"/>
              </a:spcBef>
              <a:spcAft>
                <a:spcPts val="600"/>
              </a:spcAft>
              <a:buNone/>
            </a:pPr>
            <a:r>
              <a:rPr lang="en-US" altLang="en-US" dirty="0">
                <a:latin typeface="Arial" panose="020B0604020202020204" pitchFamily="34" charset="0"/>
                <a:cs typeface="Arial" panose="020B0604020202020204" pitchFamily="34" charset="0"/>
              </a:rPr>
              <a:t>Hence, it follows that managing business information is also critical</a:t>
            </a:r>
          </a:p>
          <a:p>
            <a:pPr marL="0" indent="0" algn="ctr">
              <a:lnSpc>
                <a:spcPct val="100000"/>
              </a:lnSpc>
              <a:spcBef>
                <a:spcPts val="0"/>
              </a:spcBef>
              <a:spcAft>
                <a:spcPts val="600"/>
              </a:spcAft>
              <a:buNone/>
            </a:pPr>
            <a:endParaRPr lang="en-US" altLang="en-US" sz="3000" dirty="0">
              <a:latin typeface="Arial" panose="020B0604020202020204" pitchFamily="34" charset="0"/>
              <a:cs typeface="Arial" panose="020B0604020202020204" pitchFamily="34" charset="0"/>
            </a:endParaRPr>
          </a:p>
          <a:p>
            <a:pPr>
              <a:lnSpc>
                <a:spcPts val="2600"/>
              </a:lnSpc>
              <a:spcBef>
                <a:spcPts val="0"/>
              </a:spcBef>
              <a:spcAft>
                <a:spcPts val="600"/>
              </a:spcAft>
            </a:pPr>
            <a:endParaRPr lang="en-US" altLang="en-US" sz="2400" dirty="0">
              <a:latin typeface="Arial" panose="020B0604020202020204" pitchFamily="34" charset="0"/>
              <a:cs typeface="Arial" panose="020B0604020202020204" pitchFamily="34" charset="0"/>
            </a:endParaRPr>
          </a:p>
        </p:txBody>
      </p:sp>
      <p:sp>
        <p:nvSpPr>
          <p:cNvPr id="20" name="Footer Placeholder 4"/>
          <p:cNvSpPr>
            <a:spLocks noGrp="1"/>
          </p:cNvSpPr>
          <p:nvPr>
            <p:ph type="ftr" sz="quarter" idx="3"/>
          </p:nvPr>
        </p:nvSpPr>
        <p:spPr>
          <a:xfrm>
            <a:off x="5045927" y="366061"/>
            <a:ext cx="3469423" cy="365125"/>
          </a:xfrm>
        </p:spPr>
        <p:txBody>
          <a:bodyPr/>
          <a:lstStyle/>
          <a:p>
            <a:r>
              <a:rPr lang="en-US" dirty="0"/>
              <a:t>New CRM &amp; Automated Business Directory</a:t>
            </a:r>
          </a:p>
        </p:txBody>
      </p:sp>
    </p:spTree>
    <p:extLst>
      <p:ext uri="{BB962C8B-B14F-4D97-AF65-F5344CB8AC3E}">
        <p14:creationId xmlns:p14="http://schemas.microsoft.com/office/powerpoint/2010/main" val="1289042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648706" y="650376"/>
            <a:ext cx="8104300" cy="1066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0" i="0" kern="1200">
                <a:solidFill>
                  <a:srgbClr val="00698F"/>
                </a:solidFill>
                <a:latin typeface="Calibri"/>
                <a:ea typeface="Adobe Caslon Pro" charset="0"/>
                <a:cs typeface="Calibri"/>
              </a:defRPr>
            </a:lvl1pPr>
          </a:lstStyle>
          <a:p>
            <a:r>
              <a:rPr lang="en-US" altLang="en-US" sz="3200" dirty="0">
                <a:latin typeface="Arial" panose="020B0604020202020204" pitchFamily="34" charset="0"/>
                <a:cs typeface="Arial" panose="020B0604020202020204" pitchFamily="34" charset="0"/>
              </a:rPr>
              <a:t>Business Retention in an Automated World!</a:t>
            </a:r>
          </a:p>
        </p:txBody>
      </p:sp>
      <p:sp>
        <p:nvSpPr>
          <p:cNvPr id="6" name="Rectangle 3"/>
          <p:cNvSpPr txBox="1">
            <a:spLocks noChangeArrowheads="1"/>
          </p:cNvSpPr>
          <p:nvPr/>
        </p:nvSpPr>
        <p:spPr>
          <a:xfrm>
            <a:off x="648707" y="1717176"/>
            <a:ext cx="7752343" cy="42264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n-lt"/>
                <a:ea typeface="Adobe Caslon Pro" charset="0"/>
                <a:cs typeface="Adobe Caslon Pro"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Adobe Caslon Pro" charset="0"/>
                <a:cs typeface="Adobe Caslon Pro"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Adobe Caslon Pro" charset="0"/>
                <a:cs typeface="Adobe Caslon Pro"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Adobe Caslon Pro" charset="0"/>
                <a:cs typeface="Adobe Caslon Pro"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a:ea typeface="Adobe Caslon Pro" charset="0"/>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endParaRPr lang="en-US" altLang="en-US" sz="3000" dirty="0">
              <a:latin typeface="Arial" panose="020B0604020202020204" pitchFamily="34" charset="0"/>
              <a:cs typeface="Arial" panose="020B0604020202020204" pitchFamily="34" charset="0"/>
            </a:endParaRPr>
          </a:p>
          <a:p>
            <a:pPr marL="0" indent="0" algn="ctr">
              <a:lnSpc>
                <a:spcPct val="100000"/>
              </a:lnSpc>
              <a:spcBef>
                <a:spcPts val="0"/>
              </a:spcBef>
              <a:spcAft>
                <a:spcPts val="600"/>
              </a:spcAft>
              <a:buNone/>
            </a:pPr>
            <a:endParaRPr lang="en-US" altLang="en-US" sz="3000" dirty="0">
              <a:latin typeface="Arial" panose="020B0604020202020204" pitchFamily="34" charset="0"/>
              <a:cs typeface="Arial" panose="020B0604020202020204" pitchFamily="34" charset="0"/>
            </a:endParaRPr>
          </a:p>
          <a:p>
            <a:pPr>
              <a:lnSpc>
                <a:spcPts val="2600"/>
              </a:lnSpc>
              <a:spcBef>
                <a:spcPts val="0"/>
              </a:spcBef>
              <a:spcAft>
                <a:spcPts val="600"/>
              </a:spcAft>
            </a:pPr>
            <a:endParaRPr lang="en-US" altLang="en-US" sz="2400" dirty="0">
              <a:latin typeface="Arial" panose="020B0604020202020204" pitchFamily="34" charset="0"/>
              <a:cs typeface="Arial" panose="020B0604020202020204" pitchFamily="34" charset="0"/>
            </a:endParaRPr>
          </a:p>
        </p:txBody>
      </p:sp>
      <p:sp>
        <p:nvSpPr>
          <p:cNvPr id="20" name="Footer Placeholder 4"/>
          <p:cNvSpPr>
            <a:spLocks noGrp="1"/>
          </p:cNvSpPr>
          <p:nvPr>
            <p:ph type="ftr" sz="quarter" idx="3"/>
          </p:nvPr>
        </p:nvSpPr>
        <p:spPr>
          <a:xfrm>
            <a:off x="5045927" y="366061"/>
            <a:ext cx="3469423" cy="365125"/>
          </a:xfrm>
        </p:spPr>
        <p:txBody>
          <a:bodyPr/>
          <a:lstStyle/>
          <a:p>
            <a:r>
              <a:rPr lang="en-US" dirty="0"/>
              <a:t>New CRM &amp; Automated Business Directory</a:t>
            </a:r>
          </a:p>
        </p:txBody>
      </p:sp>
      <p:pic>
        <p:nvPicPr>
          <p:cNvPr id="2" name="Picture 1"/>
          <p:cNvPicPr>
            <a:picLocks noChangeAspect="1"/>
          </p:cNvPicPr>
          <p:nvPr/>
        </p:nvPicPr>
        <p:blipFill>
          <a:blip r:embed="rId3"/>
          <a:stretch>
            <a:fillRect/>
          </a:stretch>
        </p:blipFill>
        <p:spPr>
          <a:xfrm>
            <a:off x="805751" y="1934378"/>
            <a:ext cx="7762392" cy="358557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831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648706" y="650376"/>
            <a:ext cx="8116921" cy="1066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0" i="0" kern="1200">
                <a:solidFill>
                  <a:srgbClr val="00698F"/>
                </a:solidFill>
                <a:latin typeface="Calibri"/>
                <a:ea typeface="Adobe Caslon Pro" charset="0"/>
                <a:cs typeface="Calibri"/>
              </a:defRPr>
            </a:lvl1pPr>
          </a:lstStyle>
          <a:p>
            <a:r>
              <a:rPr lang="en-US" altLang="en-US" sz="3200" dirty="0">
                <a:latin typeface="Arial" panose="020B0604020202020204" pitchFamily="34" charset="0"/>
                <a:cs typeface="Arial" panose="020B0604020202020204" pitchFamily="34" charset="0"/>
              </a:rPr>
              <a:t>Business Retention in an Automated World!</a:t>
            </a:r>
          </a:p>
        </p:txBody>
      </p:sp>
      <p:sp>
        <p:nvSpPr>
          <p:cNvPr id="6" name="Rectangle 3"/>
          <p:cNvSpPr txBox="1">
            <a:spLocks noChangeArrowheads="1"/>
          </p:cNvSpPr>
          <p:nvPr/>
        </p:nvSpPr>
        <p:spPr>
          <a:xfrm>
            <a:off x="648707" y="1941764"/>
            <a:ext cx="7752343" cy="42264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n-lt"/>
                <a:ea typeface="Adobe Caslon Pro" charset="0"/>
                <a:cs typeface="Adobe Caslon Pro"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Adobe Caslon Pro" charset="0"/>
                <a:cs typeface="Adobe Caslon Pro"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Adobe Caslon Pro" charset="0"/>
                <a:cs typeface="Adobe Caslon Pro"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Adobe Caslon Pro" charset="0"/>
                <a:cs typeface="Adobe Caslon Pro"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a:ea typeface="Adobe Caslon Pro" charset="0"/>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altLang="en-US" sz="3000" dirty="0">
                <a:latin typeface="Arial" panose="020B0604020202020204" pitchFamily="34" charset="0"/>
                <a:cs typeface="Arial" panose="020B0604020202020204" pitchFamily="34" charset="0"/>
              </a:rPr>
              <a:t>But, does automated always mean better???</a:t>
            </a:r>
          </a:p>
          <a:p>
            <a:pPr marL="0" indent="0">
              <a:lnSpc>
                <a:spcPct val="100000"/>
              </a:lnSpc>
              <a:spcBef>
                <a:spcPts val="0"/>
              </a:spcBef>
              <a:spcAft>
                <a:spcPts val="600"/>
              </a:spcAft>
              <a:buNone/>
            </a:pPr>
            <a:endParaRPr lang="en-US" altLang="en-US" sz="3000" dirty="0">
              <a:latin typeface="Arial" panose="020B0604020202020204" pitchFamily="34" charset="0"/>
              <a:cs typeface="Arial" panose="020B0604020202020204" pitchFamily="34" charset="0"/>
            </a:endParaRPr>
          </a:p>
          <a:p>
            <a:pPr marL="0" indent="0">
              <a:lnSpc>
                <a:spcPct val="100000"/>
              </a:lnSpc>
              <a:spcBef>
                <a:spcPts val="0"/>
              </a:spcBef>
              <a:spcAft>
                <a:spcPts val="600"/>
              </a:spcAft>
              <a:buNone/>
            </a:pPr>
            <a:r>
              <a:rPr lang="en-US" altLang="en-US" sz="3000" dirty="0">
                <a:latin typeface="Arial" panose="020B0604020202020204" pitchFamily="34" charset="0"/>
                <a:cs typeface="Arial" panose="020B0604020202020204" pitchFamily="34" charset="0"/>
              </a:rPr>
              <a:t>Death by app??? </a:t>
            </a:r>
          </a:p>
          <a:p>
            <a:pPr marL="0" indent="0">
              <a:lnSpc>
                <a:spcPct val="100000"/>
              </a:lnSpc>
              <a:spcBef>
                <a:spcPts val="0"/>
              </a:spcBef>
              <a:spcAft>
                <a:spcPts val="600"/>
              </a:spcAft>
              <a:buNone/>
            </a:pPr>
            <a:endParaRPr lang="en-US" altLang="en-US" sz="3000" dirty="0">
              <a:latin typeface="Arial" panose="020B0604020202020204" pitchFamily="34" charset="0"/>
              <a:cs typeface="Arial" panose="020B0604020202020204" pitchFamily="34" charset="0"/>
            </a:endParaRPr>
          </a:p>
          <a:p>
            <a:pPr marL="0" indent="0">
              <a:lnSpc>
                <a:spcPct val="100000"/>
              </a:lnSpc>
              <a:spcBef>
                <a:spcPts val="0"/>
              </a:spcBef>
              <a:spcAft>
                <a:spcPts val="600"/>
              </a:spcAft>
              <a:buNone/>
            </a:pPr>
            <a:r>
              <a:rPr lang="en-US" altLang="en-US" sz="3000" dirty="0">
                <a:latin typeface="Arial" panose="020B0604020202020204" pitchFamily="34" charset="0"/>
                <a:cs typeface="Arial" panose="020B0604020202020204" pitchFamily="34" charset="0"/>
              </a:rPr>
              <a:t>How does one balance personal/impersonal, cost/efficiency, business retention/attraction, </a:t>
            </a:r>
            <a:r>
              <a:rPr lang="en-US" altLang="en-US" sz="3000" dirty="0" err="1">
                <a:latin typeface="Arial" panose="020B0604020202020204" pitchFamily="34" charset="0"/>
                <a:cs typeface="Arial" panose="020B0604020202020204" pitchFamily="34" charset="0"/>
              </a:rPr>
              <a:t>etc</a:t>
            </a:r>
            <a:r>
              <a:rPr lang="en-US" altLang="en-US" sz="3000" dirty="0">
                <a:latin typeface="Arial" panose="020B0604020202020204" pitchFamily="34" charset="0"/>
                <a:cs typeface="Arial" panose="020B0604020202020204" pitchFamily="34" charset="0"/>
              </a:rPr>
              <a:t>???</a:t>
            </a:r>
          </a:p>
          <a:p>
            <a:pPr>
              <a:lnSpc>
                <a:spcPts val="2600"/>
              </a:lnSpc>
              <a:spcBef>
                <a:spcPts val="0"/>
              </a:spcBef>
              <a:spcAft>
                <a:spcPts val="600"/>
              </a:spcAft>
            </a:pPr>
            <a:endParaRPr lang="en-US" altLang="en-US" sz="2400" dirty="0">
              <a:latin typeface="Arial" panose="020B0604020202020204" pitchFamily="34" charset="0"/>
              <a:cs typeface="Arial" panose="020B0604020202020204" pitchFamily="34" charset="0"/>
            </a:endParaRPr>
          </a:p>
        </p:txBody>
      </p:sp>
      <p:sp>
        <p:nvSpPr>
          <p:cNvPr id="20" name="Footer Placeholder 4"/>
          <p:cNvSpPr>
            <a:spLocks noGrp="1"/>
          </p:cNvSpPr>
          <p:nvPr>
            <p:ph type="ftr" sz="quarter" idx="3"/>
          </p:nvPr>
        </p:nvSpPr>
        <p:spPr>
          <a:xfrm>
            <a:off x="5045927" y="366061"/>
            <a:ext cx="3469423" cy="365125"/>
          </a:xfrm>
        </p:spPr>
        <p:txBody>
          <a:bodyPr/>
          <a:lstStyle/>
          <a:p>
            <a:r>
              <a:rPr lang="en-US" dirty="0"/>
              <a:t>New CRM &amp; Automated Business Directory</a:t>
            </a:r>
          </a:p>
        </p:txBody>
      </p:sp>
    </p:spTree>
    <p:extLst>
      <p:ext uri="{BB962C8B-B14F-4D97-AF65-F5344CB8AC3E}">
        <p14:creationId xmlns:p14="http://schemas.microsoft.com/office/powerpoint/2010/main" val="183150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20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2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28649" y="872044"/>
            <a:ext cx="8215805" cy="806026"/>
          </a:xfrm>
        </p:spPr>
        <p:txBody>
          <a:bodyPr>
            <a:noAutofit/>
          </a:bodyPr>
          <a:lstStyle/>
          <a:p>
            <a:r>
              <a:rPr lang="en-US" sz="3000" dirty="0">
                <a:latin typeface="Arial" panose="020B0604020202020204" pitchFamily="34" charset="0"/>
                <a:cs typeface="Arial" panose="020B0604020202020204" pitchFamily="34" charset="0"/>
              </a:rPr>
              <a:t>Previous Customer Relationship Management (CRM) System</a:t>
            </a:r>
            <a:endParaRPr lang="en-CA" sz="3000" dirty="0">
              <a:latin typeface="Arial" panose="020B0604020202020204" pitchFamily="34" charset="0"/>
              <a:cs typeface="Arial" panose="020B0604020202020204" pitchFamily="34" charset="0"/>
            </a:endParaRPr>
          </a:p>
        </p:txBody>
      </p:sp>
      <p:sp>
        <p:nvSpPr>
          <p:cNvPr id="10" name="Rectangle 9"/>
          <p:cNvSpPr/>
          <p:nvPr/>
        </p:nvSpPr>
        <p:spPr>
          <a:xfrm>
            <a:off x="662158" y="1772882"/>
            <a:ext cx="7819683" cy="1074653"/>
          </a:xfrm>
          <a:prstGeom prst="rect">
            <a:avLst/>
          </a:prstGeom>
        </p:spPr>
        <p:txBody>
          <a:bodyPr wrap="square">
            <a:spAutoFit/>
          </a:bodyPr>
          <a:lstStyle/>
          <a:p>
            <a:pPr>
              <a:spcAft>
                <a:spcPts val="100"/>
              </a:spcAft>
            </a:pPr>
            <a:r>
              <a:rPr lang="en-CA" sz="2100" b="1" dirty="0">
                <a:latin typeface="Arial" panose="020B0604020202020204" pitchFamily="34" charset="0"/>
                <a:cs typeface="Arial" panose="020B0604020202020204" pitchFamily="34" charset="0"/>
              </a:rPr>
              <a:t>Good data repository </a:t>
            </a:r>
            <a:r>
              <a:rPr lang="en-CA" sz="2100" dirty="0">
                <a:latin typeface="Arial" panose="020B0604020202020204" pitchFamily="34" charset="0"/>
                <a:cs typeface="Arial" panose="020B0604020202020204" pitchFamily="34" charset="0"/>
              </a:rPr>
              <a:t>(save and retrieve)</a:t>
            </a:r>
            <a:br>
              <a:rPr lang="en-CA" sz="2100" dirty="0">
                <a:latin typeface="Arial" panose="020B0604020202020204" pitchFamily="34" charset="0"/>
                <a:cs typeface="Arial" panose="020B0604020202020204" pitchFamily="34" charset="0"/>
              </a:rPr>
            </a:br>
            <a:r>
              <a:rPr lang="en-CA" sz="2100" dirty="0">
                <a:latin typeface="Arial" panose="020B0604020202020204" pitchFamily="34" charset="0"/>
                <a:ea typeface="Calibri" panose="020F0502020204030204" pitchFamily="34" charset="0"/>
                <a:cs typeface="Arial" panose="020B0604020202020204" pitchFamily="34" charset="0"/>
              </a:rPr>
              <a:t>Large database of ~ 7000 records</a:t>
            </a:r>
          </a:p>
          <a:p>
            <a:pPr marL="742950" lvl="1" indent="-285750">
              <a:spcAft>
                <a:spcPts val="100"/>
              </a:spcAft>
              <a:buFont typeface="Arial" panose="020B0604020202020204" pitchFamily="34" charset="0"/>
              <a:buChar char="•"/>
            </a:pPr>
            <a:r>
              <a:rPr lang="en-CA" sz="2100" dirty="0">
                <a:latin typeface="Arial" panose="020B0604020202020204" pitchFamily="34" charset="0"/>
                <a:ea typeface="Calibri" panose="020F0502020204030204" pitchFamily="34" charset="0"/>
                <a:cs typeface="Arial" panose="020B0604020202020204" pitchFamily="34" charset="0"/>
              </a:rPr>
              <a:t>15 years of record keeping</a:t>
            </a:r>
            <a:endParaRPr lang="en-US" sz="2100" dirty="0">
              <a:latin typeface="Arial" panose="020B0604020202020204" pitchFamily="34" charset="0"/>
              <a:ea typeface="Calibri" panose="020F0502020204030204" pitchFamily="34" charset="0"/>
              <a:cs typeface="Arial" panose="020B0604020202020204" pitchFamily="34" charset="0"/>
            </a:endParaRPr>
          </a:p>
        </p:txBody>
      </p:sp>
      <p:sp>
        <p:nvSpPr>
          <p:cNvPr id="22" name="Footer Placeholder 4"/>
          <p:cNvSpPr>
            <a:spLocks noGrp="1"/>
          </p:cNvSpPr>
          <p:nvPr>
            <p:ph type="ftr" sz="quarter" idx="3"/>
          </p:nvPr>
        </p:nvSpPr>
        <p:spPr>
          <a:xfrm>
            <a:off x="5045927" y="366061"/>
            <a:ext cx="3469423" cy="365125"/>
          </a:xfrm>
        </p:spPr>
        <p:txBody>
          <a:bodyPr/>
          <a:lstStyle/>
          <a:p>
            <a:r>
              <a:rPr lang="en-US" dirty="0"/>
              <a:t>New CRM &amp; Automated Business Directory</a:t>
            </a:r>
          </a:p>
        </p:txBody>
      </p:sp>
      <p:grpSp>
        <p:nvGrpSpPr>
          <p:cNvPr id="4" name="Group 3"/>
          <p:cNvGrpSpPr/>
          <p:nvPr/>
        </p:nvGrpSpPr>
        <p:grpSpPr>
          <a:xfrm>
            <a:off x="1108254" y="3037855"/>
            <a:ext cx="7176764" cy="3072000"/>
            <a:chOff x="889908" y="2985108"/>
            <a:chExt cx="7212678" cy="2926751"/>
          </a:xfrm>
        </p:grpSpPr>
        <p:pic>
          <p:nvPicPr>
            <p:cNvPr id="12" name="Picture 11"/>
            <p:cNvPicPr/>
            <p:nvPr/>
          </p:nvPicPr>
          <p:blipFill rotWithShape="1">
            <a:blip r:embed="rId3"/>
            <a:srcRect r="9548"/>
            <a:stretch/>
          </p:blipFill>
          <p:spPr>
            <a:xfrm>
              <a:off x="889908" y="2985108"/>
              <a:ext cx="7212678" cy="292675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2286001" y="3631285"/>
              <a:ext cx="857250" cy="91423"/>
            </a:xfrm>
            <a:prstGeom prst="rect">
              <a:avLst/>
            </a:prstGeom>
            <a:solidFill>
              <a:srgbClr val="FFFFFF">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2286001" y="3769141"/>
              <a:ext cx="857250" cy="91423"/>
            </a:xfrm>
            <a:prstGeom prst="rect">
              <a:avLst/>
            </a:prstGeom>
            <a:solidFill>
              <a:srgbClr val="FFFFF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286001" y="3906447"/>
              <a:ext cx="857250" cy="91423"/>
            </a:xfrm>
            <a:prstGeom prst="rect">
              <a:avLst/>
            </a:prstGeom>
            <a:solidFill>
              <a:srgbClr val="FFFFF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2286001" y="4034419"/>
              <a:ext cx="857250" cy="91423"/>
            </a:xfrm>
            <a:prstGeom prst="rect">
              <a:avLst/>
            </a:prstGeom>
            <a:solidFill>
              <a:srgbClr val="FFFFF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2286001" y="4292600"/>
              <a:ext cx="730203" cy="100500"/>
            </a:xfrm>
            <a:prstGeom prst="rect">
              <a:avLst/>
            </a:prstGeom>
            <a:solidFill>
              <a:srgbClr val="FFFFF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2286001" y="4425244"/>
              <a:ext cx="730203" cy="103267"/>
            </a:xfrm>
            <a:prstGeom prst="rect">
              <a:avLst/>
            </a:prstGeom>
            <a:solidFill>
              <a:srgbClr val="FFFFF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2286001" y="4559858"/>
              <a:ext cx="730203" cy="98675"/>
            </a:xfrm>
            <a:prstGeom prst="rect">
              <a:avLst/>
            </a:prstGeom>
            <a:solidFill>
              <a:srgbClr val="FFFFF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4372456" y="3631285"/>
              <a:ext cx="857250" cy="91423"/>
            </a:xfrm>
            <a:prstGeom prst="rect">
              <a:avLst/>
            </a:prstGeom>
            <a:solidFill>
              <a:srgbClr val="FFFFF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4372456" y="3771963"/>
              <a:ext cx="857250" cy="91423"/>
            </a:xfrm>
            <a:prstGeom prst="rect">
              <a:avLst/>
            </a:prstGeom>
            <a:solidFill>
              <a:srgbClr val="FFFFF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4372456" y="4570357"/>
              <a:ext cx="857250" cy="91423"/>
            </a:xfrm>
            <a:prstGeom prst="rect">
              <a:avLst/>
            </a:prstGeom>
            <a:solidFill>
              <a:srgbClr val="FFFFF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6320893" y="3631284"/>
              <a:ext cx="988350" cy="105404"/>
            </a:xfrm>
            <a:prstGeom prst="rect">
              <a:avLst/>
            </a:prstGeom>
            <a:solidFill>
              <a:srgbClr val="FFFFF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042547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34854" y="879003"/>
            <a:ext cx="7886700" cy="806026"/>
          </a:xfrm>
        </p:spPr>
        <p:txBody>
          <a:bodyPr/>
          <a:lstStyle/>
          <a:p>
            <a:r>
              <a:rPr lang="en-US" dirty="0">
                <a:latin typeface="Arial" panose="020B0604020202020204" pitchFamily="34" charset="0"/>
                <a:cs typeface="Arial" panose="020B0604020202020204" pitchFamily="34" charset="0"/>
              </a:rPr>
              <a:t>Previous CRM</a:t>
            </a:r>
            <a:endParaRPr lang="en-CA" dirty="0">
              <a:latin typeface="Arial" panose="020B0604020202020204" pitchFamily="34" charset="0"/>
              <a:cs typeface="Arial" panose="020B0604020202020204" pitchFamily="34" charset="0"/>
            </a:endParaRPr>
          </a:p>
        </p:txBody>
      </p:sp>
      <p:sp>
        <p:nvSpPr>
          <p:cNvPr id="13" name="Rectangle 12"/>
          <p:cNvSpPr/>
          <p:nvPr/>
        </p:nvSpPr>
        <p:spPr>
          <a:xfrm>
            <a:off x="643503" y="1760053"/>
            <a:ext cx="7964469" cy="3567643"/>
          </a:xfrm>
          <a:prstGeom prst="rect">
            <a:avLst/>
          </a:prstGeom>
        </p:spPr>
        <p:txBody>
          <a:bodyPr wrap="square">
            <a:spAutoFit/>
          </a:bodyPr>
          <a:lstStyle/>
          <a:p>
            <a:pPr marL="457200" indent="-457200">
              <a:lnSpc>
                <a:spcPts val="2400"/>
              </a:lnSpc>
              <a:spcAft>
                <a:spcPts val="100"/>
              </a:spcAft>
              <a:buFont typeface="Arial" panose="020B0604020202020204" pitchFamily="34" charset="0"/>
              <a:buChar char="•"/>
            </a:pPr>
            <a:endParaRPr lang="en-CA" sz="2800" dirty="0">
              <a:latin typeface="Arial" panose="020B0604020202020204" pitchFamily="34" charset="0"/>
              <a:cs typeface="Arial" panose="020B0604020202020204" pitchFamily="34" charset="0"/>
            </a:endParaRPr>
          </a:p>
          <a:p>
            <a:pPr marL="457200" indent="-457200">
              <a:lnSpc>
                <a:spcPts val="2400"/>
              </a:lnSpc>
              <a:spcAft>
                <a:spcPts val="100"/>
              </a:spcAft>
              <a:buFont typeface="Arial" panose="020B0604020202020204" pitchFamily="34" charset="0"/>
              <a:buChar char="•"/>
            </a:pPr>
            <a:r>
              <a:rPr lang="en-CA" sz="2800" dirty="0">
                <a:latin typeface="Arial" panose="020B0604020202020204" pitchFamily="34" charset="0"/>
                <a:cs typeface="Arial" panose="020B0604020202020204" pitchFamily="34" charset="0"/>
              </a:rPr>
              <a:t>No connection between CRM and online Business directory</a:t>
            </a:r>
          </a:p>
          <a:p>
            <a:pPr marL="457200" indent="-457200">
              <a:lnSpc>
                <a:spcPts val="2400"/>
              </a:lnSpc>
              <a:spcAft>
                <a:spcPts val="100"/>
              </a:spcAft>
              <a:buFont typeface="Arial" panose="020B0604020202020204" pitchFamily="34" charset="0"/>
              <a:buChar char="•"/>
            </a:pPr>
            <a:endParaRPr lang="en-CA" sz="2800" b="1" dirty="0">
              <a:latin typeface="Arial" panose="020B0604020202020204" pitchFamily="34" charset="0"/>
              <a:cs typeface="Arial" panose="020B0604020202020204" pitchFamily="34" charset="0"/>
            </a:endParaRPr>
          </a:p>
          <a:p>
            <a:pPr marL="457200" indent="-457200">
              <a:lnSpc>
                <a:spcPts val="2400"/>
              </a:lnSpc>
              <a:spcAft>
                <a:spcPts val="100"/>
              </a:spcAft>
              <a:buFont typeface="Arial" panose="020B0604020202020204" pitchFamily="34" charset="0"/>
              <a:buChar char="•"/>
            </a:pPr>
            <a:r>
              <a:rPr lang="en-CA" sz="2400" b="1" dirty="0">
                <a:latin typeface="Arial" panose="020B0604020202020204" pitchFamily="34" charset="0"/>
                <a:cs typeface="Arial" panose="020B0604020202020204" pitchFamily="34" charset="0"/>
              </a:rPr>
              <a:t>Fewer and more costly options for integration with marketing tools </a:t>
            </a:r>
            <a:r>
              <a:rPr lang="en-CA" sz="2400" dirty="0">
                <a:latin typeface="Arial" panose="020B0604020202020204" pitchFamily="34" charset="0"/>
                <a:cs typeface="Arial" panose="020B0604020202020204" pitchFamily="34" charset="0"/>
              </a:rPr>
              <a:t>such as social media, forms, surveys, email campaigns, etc.</a:t>
            </a:r>
          </a:p>
          <a:p>
            <a:pPr marL="457200" indent="-457200">
              <a:lnSpc>
                <a:spcPts val="2400"/>
              </a:lnSpc>
              <a:spcAft>
                <a:spcPts val="100"/>
              </a:spcAft>
              <a:buFont typeface="Arial" panose="020B0604020202020204" pitchFamily="34" charset="0"/>
              <a:buChar char="•"/>
            </a:pPr>
            <a:endParaRPr lang="en-CA" sz="2400" dirty="0">
              <a:latin typeface="Arial" panose="020B0604020202020204" pitchFamily="34" charset="0"/>
              <a:cs typeface="Arial" panose="020B0604020202020204" pitchFamily="34" charset="0"/>
            </a:endParaRPr>
          </a:p>
          <a:p>
            <a:pPr marL="457200" indent="-457200">
              <a:lnSpc>
                <a:spcPts val="2400"/>
              </a:lnSpc>
              <a:spcAft>
                <a:spcPts val="100"/>
              </a:spcAft>
              <a:buFont typeface="Arial" panose="020B0604020202020204" pitchFamily="34" charset="0"/>
              <a:buChar char="•"/>
            </a:pPr>
            <a:r>
              <a:rPr lang="en-US" sz="2400" dirty="0">
                <a:latin typeface="Arial" panose="020B0604020202020204" pitchFamily="34" charset="0"/>
                <a:cs typeface="Arial" panose="020B0604020202020204" pitchFamily="34" charset="0"/>
              </a:rPr>
              <a:t>Limited data-driven marketing insights</a:t>
            </a:r>
          </a:p>
          <a:p>
            <a:pPr>
              <a:lnSpc>
                <a:spcPts val="2400"/>
              </a:lnSpc>
              <a:spcAft>
                <a:spcPts val="100"/>
              </a:spcAft>
            </a:pPr>
            <a:endParaRPr lang="en-CA" sz="2400" dirty="0">
              <a:latin typeface="Arial" panose="020B0604020202020204" pitchFamily="34" charset="0"/>
              <a:cs typeface="Arial" panose="020B0604020202020204" pitchFamily="34" charset="0"/>
            </a:endParaRPr>
          </a:p>
          <a:p>
            <a:pPr marL="914400" lvl="1" indent="-457200">
              <a:lnSpc>
                <a:spcPts val="2400"/>
              </a:lnSpc>
              <a:spcAft>
                <a:spcPts val="100"/>
              </a:spcAft>
              <a:buFont typeface="Arial" panose="020B0604020202020204" pitchFamily="34" charset="0"/>
              <a:buChar char="•"/>
            </a:pPr>
            <a:endParaRPr lang="en-CA" sz="2100" dirty="0">
              <a:latin typeface="Arial" panose="020B0604020202020204" pitchFamily="34" charset="0"/>
              <a:cs typeface="Arial" panose="020B0604020202020204" pitchFamily="34" charset="0"/>
            </a:endParaRPr>
          </a:p>
        </p:txBody>
      </p:sp>
      <p:sp>
        <p:nvSpPr>
          <p:cNvPr id="14" name="Footer Placeholder 4"/>
          <p:cNvSpPr>
            <a:spLocks noGrp="1"/>
          </p:cNvSpPr>
          <p:nvPr>
            <p:ph type="ftr" sz="quarter" idx="3"/>
          </p:nvPr>
        </p:nvSpPr>
        <p:spPr>
          <a:xfrm>
            <a:off x="5045927" y="366061"/>
            <a:ext cx="3469423" cy="365125"/>
          </a:xfrm>
        </p:spPr>
        <p:txBody>
          <a:bodyPr/>
          <a:lstStyle/>
          <a:p>
            <a:r>
              <a:rPr lang="en-US" dirty="0"/>
              <a:t>New CRM &amp; Automated Business Directory</a:t>
            </a:r>
          </a:p>
        </p:txBody>
      </p:sp>
    </p:spTree>
    <p:extLst>
      <p:ext uri="{BB962C8B-B14F-4D97-AF65-F5344CB8AC3E}">
        <p14:creationId xmlns:p14="http://schemas.microsoft.com/office/powerpoint/2010/main" val="3361562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7833" y="1759104"/>
            <a:ext cx="7886701" cy="4081178"/>
          </a:xfrm>
          <a:effectLst>
            <a:glow rad="127000">
              <a:schemeClr val="accent1"/>
            </a:glow>
          </a:effectLst>
        </p:spPr>
        <p:txBody>
          <a:bodyPr>
            <a:noAutofit/>
          </a:bodyPr>
          <a:lstStyle/>
          <a:p>
            <a:pPr marL="0" indent="0">
              <a:spcBef>
                <a:spcPts val="100"/>
              </a:spcBef>
              <a:spcAft>
                <a:spcPts val="100"/>
              </a:spcAft>
              <a:buNone/>
            </a:pPr>
            <a:r>
              <a:rPr lang="en-CA" sz="2100" b="1" dirty="0">
                <a:latin typeface="Arial" panose="020B0604020202020204" pitchFamily="34" charset="0"/>
                <a:cs typeface="Arial" panose="020B0604020202020204" pitchFamily="34" charset="0"/>
              </a:rPr>
              <a:t>The project included three deliverables:</a:t>
            </a:r>
          </a:p>
          <a:p>
            <a:pPr marL="0" indent="0">
              <a:spcBef>
                <a:spcPts val="100"/>
              </a:spcBef>
              <a:spcAft>
                <a:spcPts val="100"/>
              </a:spcAft>
              <a:buNone/>
            </a:pPr>
            <a:endParaRPr lang="en-US" sz="2100" b="1" dirty="0">
              <a:latin typeface="Arial" panose="020B0604020202020204" pitchFamily="34" charset="0"/>
              <a:cs typeface="Arial" panose="020B0604020202020204" pitchFamily="34" charset="0"/>
            </a:endParaRPr>
          </a:p>
          <a:p>
            <a:pPr>
              <a:spcBef>
                <a:spcPts val="100"/>
              </a:spcBef>
              <a:spcAft>
                <a:spcPts val="100"/>
              </a:spcAft>
            </a:pPr>
            <a:r>
              <a:rPr lang="en-CA" sz="2100" b="1" dirty="0">
                <a:latin typeface="Arial" panose="020B0604020202020204" pitchFamily="34" charset="0"/>
                <a:cs typeface="Arial" panose="020B0604020202020204" pitchFamily="34" charset="0"/>
              </a:rPr>
              <a:t>Client Relationship Management System - </a:t>
            </a:r>
            <a:r>
              <a:rPr lang="en-CA" sz="2100" dirty="0">
                <a:latin typeface="Arial" panose="020B0604020202020204" pitchFamily="34" charset="0"/>
                <a:cs typeface="Arial" panose="020B0604020202020204" pitchFamily="34" charset="0"/>
              </a:rPr>
              <a:t>to continue to manage accounts and contacts that the Economic Development team engages, as well as to track investment leads, meetings, and changes in economic performance</a:t>
            </a:r>
            <a:br>
              <a:rPr lang="en-CA" sz="2100" dirty="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a:p>
            <a:pPr lvl="0">
              <a:spcBef>
                <a:spcPts val="100"/>
              </a:spcBef>
              <a:spcAft>
                <a:spcPts val="100"/>
              </a:spcAft>
            </a:pPr>
            <a:r>
              <a:rPr lang="en-CA" sz="2100" b="1" dirty="0">
                <a:latin typeface="Arial" panose="020B0604020202020204" pitchFamily="34" charset="0"/>
                <a:cs typeface="Arial" panose="020B0604020202020204" pitchFamily="34" charset="0"/>
              </a:rPr>
              <a:t>Business Directory </a:t>
            </a:r>
            <a:r>
              <a:rPr lang="en-CA" sz="2100" dirty="0">
                <a:latin typeface="Arial" panose="020B0604020202020204" pitchFamily="34" charset="0"/>
                <a:cs typeface="Arial" panose="020B0604020202020204" pitchFamily="34" charset="0"/>
              </a:rPr>
              <a:t>– a public-facing Business Directory that is connected to the CRM and allows selected records to be displayed for the public</a:t>
            </a:r>
            <a:br>
              <a:rPr lang="en-CA" sz="2100" dirty="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a:p>
            <a:pPr lvl="0">
              <a:spcBef>
                <a:spcPts val="100"/>
              </a:spcBef>
              <a:spcAft>
                <a:spcPts val="100"/>
              </a:spcAft>
            </a:pPr>
            <a:r>
              <a:rPr lang="en-CA" sz="2100" b="1" dirty="0">
                <a:latin typeface="Arial" panose="020B0604020202020204" pitchFamily="34" charset="0"/>
                <a:cs typeface="Arial" panose="020B0604020202020204" pitchFamily="34" charset="0"/>
              </a:rPr>
              <a:t>Company Updating </a:t>
            </a:r>
            <a:r>
              <a:rPr lang="en-CA" sz="2100" dirty="0">
                <a:latin typeface="Arial" panose="020B0604020202020204" pitchFamily="34" charset="0"/>
                <a:cs typeface="Arial" panose="020B0604020202020204" pitchFamily="34" charset="0"/>
              </a:rPr>
              <a:t>– an automated updating process for companies to add themselves or update their information in the public-facing business directory and the CRM</a:t>
            </a:r>
            <a:endParaRPr lang="en-US" sz="21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Project Deliverables</a:t>
            </a:r>
            <a:endParaRPr lang="en-CA" dirty="0">
              <a:latin typeface="Arial" panose="020B0604020202020204" pitchFamily="34" charset="0"/>
              <a:cs typeface="Arial" panose="020B0604020202020204" pitchFamily="34" charset="0"/>
            </a:endParaRPr>
          </a:p>
        </p:txBody>
      </p:sp>
      <p:sp>
        <p:nvSpPr>
          <p:cNvPr id="7" name="Footer Placeholder 4"/>
          <p:cNvSpPr>
            <a:spLocks noGrp="1"/>
          </p:cNvSpPr>
          <p:nvPr>
            <p:ph type="ftr" sz="quarter" idx="3"/>
          </p:nvPr>
        </p:nvSpPr>
        <p:spPr>
          <a:xfrm>
            <a:off x="5045927" y="366061"/>
            <a:ext cx="3469423" cy="365125"/>
          </a:xfrm>
        </p:spPr>
        <p:txBody>
          <a:bodyPr/>
          <a:lstStyle/>
          <a:p>
            <a:r>
              <a:rPr lang="en-US" dirty="0"/>
              <a:t>New CRM &amp; Automated Business Directory</a:t>
            </a:r>
          </a:p>
        </p:txBody>
      </p:sp>
    </p:spTree>
    <p:extLst>
      <p:ext uri="{BB962C8B-B14F-4D97-AF65-F5344CB8AC3E}">
        <p14:creationId xmlns:p14="http://schemas.microsoft.com/office/powerpoint/2010/main" val="1429571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p:cNvSpPr/>
          <p:nvPr/>
        </p:nvSpPr>
        <p:spPr>
          <a:xfrm>
            <a:off x="-11419" y="731186"/>
            <a:ext cx="9153473" cy="6237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Google Shape;846;p62"/>
          <p:cNvSpPr txBox="1">
            <a:spLocks/>
          </p:cNvSpPr>
          <p:nvPr/>
        </p:nvSpPr>
        <p:spPr>
          <a:xfrm>
            <a:off x="388411" y="4414266"/>
            <a:ext cx="1744969" cy="1324846"/>
          </a:xfrm>
          <a:prstGeom prst="rect">
            <a:avLst/>
          </a:prstGeom>
        </p:spPr>
        <p:txBody>
          <a:bodyPr spcFirstLastPara="1" vert="horz" wrap="square" lIns="91425" tIns="91425" rIns="115500"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a:ea typeface="Adobe Caslon Pro" charset="0"/>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a:ea typeface="Adobe Caslon Pro" charset="0"/>
                <a:cs typeface="Calibri"/>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a:ea typeface="Adobe Caslon Pro" charset="0"/>
                <a:cs typeface="Calibri"/>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a:ea typeface="Adobe Caslon Pro" charset="0"/>
                <a:cs typeface="Calibri"/>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a:ea typeface="Adobe Caslon Pro" charset="0"/>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00000"/>
              </a:lnSpc>
              <a:spcBef>
                <a:spcPts val="0"/>
              </a:spcBef>
              <a:buClr>
                <a:schemeClr val="dk1"/>
              </a:buClr>
              <a:buSzPts val="1100"/>
            </a:pPr>
            <a:r>
              <a:rPr lang="en-US" sz="1400" dirty="0">
                <a:latin typeface="Arial" panose="020B0604020202020204" pitchFamily="34" charset="0"/>
                <a:cs typeface="Arial" panose="020B0604020202020204" pitchFamily="34" charset="0"/>
              </a:rPr>
              <a:t>Awarded to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“The Local Option” </a:t>
            </a:r>
            <a:br>
              <a:rPr lang="en-US" sz="1400" dirty="0">
                <a:latin typeface="Arial" panose="020B0604020202020204" pitchFamily="34" charset="0"/>
                <a:cs typeface="Arial" panose="020B0604020202020204" pitchFamily="34" charset="0"/>
              </a:rPr>
            </a:br>
            <a:r>
              <a:rPr lang="en-US" sz="800" dirty="0">
                <a:latin typeface="Arial" panose="020B0604020202020204" pitchFamily="34" charset="0"/>
                <a:cs typeface="Arial" panose="020B0604020202020204" pitchFamily="34" charset="0"/>
              </a:rPr>
              <a:t> </a:t>
            </a:r>
          </a:p>
          <a:p>
            <a:pPr marL="117475" indent="-117475">
              <a:lnSpc>
                <a:spcPct val="100000"/>
              </a:lnSpc>
              <a:spcBef>
                <a:spcPts val="0"/>
              </a:spcBef>
              <a:buClr>
                <a:schemeClr val="dk1"/>
              </a:buClr>
              <a:buSzPts val="1100"/>
            </a:pPr>
            <a:r>
              <a:rPr lang="en-US" sz="1400" dirty="0" err="1">
                <a:latin typeface="Arial" panose="020B0604020202020204" pitchFamily="34" charset="0"/>
                <a:cs typeface="Arial" panose="020B0604020202020204" pitchFamily="34" charset="0"/>
              </a:rPr>
              <a:t>Zoho</a:t>
            </a:r>
            <a:r>
              <a:rPr lang="en-US" sz="1400" dirty="0">
                <a:latin typeface="Arial" panose="020B0604020202020204" pitchFamily="34" charset="0"/>
                <a:cs typeface="Arial" panose="020B0604020202020204" pitchFamily="34" charset="0"/>
              </a:rPr>
              <a:t> CRM selected</a:t>
            </a:r>
          </a:p>
          <a:p>
            <a:pPr marL="117475" indent="-117475">
              <a:lnSpc>
                <a:spcPct val="100000"/>
              </a:lnSpc>
              <a:spcBef>
                <a:spcPts val="0"/>
              </a:spcBef>
              <a:buClr>
                <a:schemeClr val="dk1"/>
              </a:buClr>
              <a:buSzPts val="1100"/>
            </a:pPr>
            <a:endParaRPr lang="en-US" sz="1400" dirty="0">
              <a:latin typeface="Arial" panose="020B0604020202020204" pitchFamily="34" charset="0"/>
              <a:cs typeface="Arial" panose="020B0604020202020204" pitchFamily="34" charset="0"/>
            </a:endParaRPr>
          </a:p>
          <a:p>
            <a:pPr marL="0" indent="0">
              <a:lnSpc>
                <a:spcPct val="100000"/>
              </a:lnSpc>
              <a:spcBef>
                <a:spcPts val="1600"/>
              </a:spcBef>
              <a:spcAft>
                <a:spcPts val="1600"/>
              </a:spcAft>
              <a:buNone/>
            </a:pPr>
            <a:endParaRPr lang="en-US" sz="1400" dirty="0">
              <a:latin typeface="Arial" panose="020B0604020202020204" pitchFamily="34" charset="0"/>
              <a:cs typeface="Arial" panose="020B0604020202020204" pitchFamily="34" charset="0"/>
            </a:endParaRPr>
          </a:p>
        </p:txBody>
      </p:sp>
      <p:sp>
        <p:nvSpPr>
          <p:cNvPr id="119" name="Google Shape;846;p62"/>
          <p:cNvSpPr txBox="1">
            <a:spLocks/>
          </p:cNvSpPr>
          <p:nvPr/>
        </p:nvSpPr>
        <p:spPr>
          <a:xfrm>
            <a:off x="3934425" y="4373416"/>
            <a:ext cx="1703547" cy="2351496"/>
          </a:xfrm>
          <a:prstGeom prst="rect">
            <a:avLst/>
          </a:prstGeom>
        </p:spPr>
        <p:txBody>
          <a:bodyPr spcFirstLastPara="1" vert="horz" wrap="square" lIns="91425" tIns="91425" rIns="115500"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a:ea typeface="Adobe Caslon Pro" charset="0"/>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a:ea typeface="Adobe Caslon Pro" charset="0"/>
                <a:cs typeface="Calibri"/>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a:ea typeface="Adobe Caslon Pro" charset="0"/>
                <a:cs typeface="Calibri"/>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a:ea typeface="Adobe Caslon Pro" charset="0"/>
                <a:cs typeface="Calibri"/>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a:ea typeface="Adobe Caslon Pro" charset="0"/>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00000"/>
              </a:lnSpc>
              <a:spcBef>
                <a:spcPts val="0"/>
              </a:spcBef>
              <a:buClr>
                <a:schemeClr val="dk1"/>
              </a:buClr>
              <a:buSzPts val="1100"/>
            </a:pPr>
            <a:r>
              <a:rPr lang="en-US" sz="1400" dirty="0">
                <a:latin typeface="Arial" panose="020B0604020202020204" pitchFamily="34" charset="0"/>
                <a:cs typeface="Arial" panose="020B0604020202020204" pitchFamily="34" charset="0"/>
              </a:rPr>
              <a:t>Customization of search options, categorization, layout</a:t>
            </a:r>
            <a:br>
              <a:rPr lang="en-US" sz="1400" dirty="0">
                <a:latin typeface="Arial" panose="020B0604020202020204" pitchFamily="34" charset="0"/>
                <a:cs typeface="Arial" panose="020B0604020202020204" pitchFamily="34" charset="0"/>
              </a:rPr>
            </a:br>
            <a:endParaRPr lang="en-US" sz="800" dirty="0">
              <a:latin typeface="Arial" panose="020B0604020202020204" pitchFamily="34" charset="0"/>
              <a:cs typeface="Arial" panose="020B0604020202020204" pitchFamily="34" charset="0"/>
            </a:endParaRPr>
          </a:p>
          <a:p>
            <a:pPr marL="117475" indent="-117475">
              <a:lnSpc>
                <a:spcPct val="100000"/>
              </a:lnSpc>
              <a:spcBef>
                <a:spcPts val="0"/>
              </a:spcBef>
              <a:buClr>
                <a:schemeClr val="dk1"/>
              </a:buClr>
              <a:buSzPts val="1100"/>
            </a:pPr>
            <a:r>
              <a:rPr lang="en-US" sz="1400" dirty="0">
                <a:latin typeface="Arial" panose="020B0604020202020204" pitchFamily="34" charset="0"/>
                <a:cs typeface="Arial" panose="020B0604020202020204" pitchFamily="34" charset="0"/>
              </a:rPr>
              <a:t>Automation and integration of CRM &amp; BD</a:t>
            </a:r>
            <a:br>
              <a:rPr lang="en-US" sz="1400" dirty="0">
                <a:latin typeface="Arial" panose="020B0604020202020204" pitchFamily="34" charset="0"/>
                <a:cs typeface="Arial" panose="020B0604020202020204" pitchFamily="34" charset="0"/>
              </a:rPr>
            </a:br>
            <a:endParaRPr lang="en-US" sz="800" dirty="0">
              <a:latin typeface="Arial" panose="020B0604020202020204" pitchFamily="34" charset="0"/>
              <a:cs typeface="Arial" panose="020B0604020202020204" pitchFamily="34" charset="0"/>
            </a:endParaRPr>
          </a:p>
          <a:p>
            <a:pPr marL="117475" indent="-117475">
              <a:lnSpc>
                <a:spcPct val="100000"/>
              </a:lnSpc>
              <a:spcBef>
                <a:spcPts val="0"/>
              </a:spcBef>
              <a:buClr>
                <a:schemeClr val="dk1"/>
              </a:buClr>
              <a:buSzPts val="1100"/>
            </a:pPr>
            <a:r>
              <a:rPr lang="en-US" sz="1400" dirty="0">
                <a:latin typeface="Arial" panose="020B0604020202020204" pitchFamily="34" charset="0"/>
                <a:cs typeface="Arial" panose="020B0604020202020204" pitchFamily="34" charset="0"/>
              </a:rPr>
              <a:t>Staff training</a:t>
            </a:r>
          </a:p>
          <a:p>
            <a:pPr marL="117475" indent="-117475">
              <a:lnSpc>
                <a:spcPct val="100000"/>
              </a:lnSpc>
              <a:spcBef>
                <a:spcPts val="0"/>
              </a:spcBef>
              <a:buClr>
                <a:schemeClr val="dk1"/>
              </a:buClr>
              <a:buSzPts val="1100"/>
            </a:pPr>
            <a:endParaRPr lang="en-US" sz="1400" dirty="0">
              <a:latin typeface="Arial" panose="020B0604020202020204" pitchFamily="34" charset="0"/>
              <a:cs typeface="Arial" panose="020B0604020202020204" pitchFamily="34" charset="0"/>
            </a:endParaRPr>
          </a:p>
          <a:p>
            <a:pPr marL="117475" indent="-117475">
              <a:lnSpc>
                <a:spcPct val="100000"/>
              </a:lnSpc>
              <a:spcBef>
                <a:spcPts val="0"/>
              </a:spcBef>
              <a:buClr>
                <a:schemeClr val="dk1"/>
              </a:buClr>
              <a:buSzPts val="1100"/>
            </a:pPr>
            <a:endParaRPr lang="en-US" sz="1400" dirty="0">
              <a:latin typeface="Arial" panose="020B0604020202020204" pitchFamily="34" charset="0"/>
              <a:cs typeface="Arial" panose="020B0604020202020204" pitchFamily="34" charset="0"/>
            </a:endParaRPr>
          </a:p>
          <a:p>
            <a:pPr marL="0" indent="0">
              <a:lnSpc>
                <a:spcPct val="100000"/>
              </a:lnSpc>
              <a:spcBef>
                <a:spcPts val="1600"/>
              </a:spcBef>
              <a:spcAft>
                <a:spcPts val="1600"/>
              </a:spcAft>
              <a:buNone/>
            </a:pPr>
            <a:endParaRPr lang="en-US" sz="1400" dirty="0">
              <a:latin typeface="Arial" panose="020B0604020202020204" pitchFamily="34" charset="0"/>
              <a:cs typeface="Arial" panose="020B0604020202020204" pitchFamily="34" charset="0"/>
            </a:endParaRPr>
          </a:p>
        </p:txBody>
      </p:sp>
      <p:sp>
        <p:nvSpPr>
          <p:cNvPr id="120" name="Google Shape;846;p62"/>
          <p:cNvSpPr txBox="1">
            <a:spLocks/>
          </p:cNvSpPr>
          <p:nvPr/>
        </p:nvSpPr>
        <p:spPr>
          <a:xfrm>
            <a:off x="5736524" y="4343470"/>
            <a:ext cx="1412373" cy="2267414"/>
          </a:xfrm>
          <a:prstGeom prst="rect">
            <a:avLst/>
          </a:prstGeom>
        </p:spPr>
        <p:txBody>
          <a:bodyPr spcFirstLastPara="1" vert="horz" wrap="square" lIns="91425" tIns="91425" rIns="115500"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a:ea typeface="Adobe Caslon Pro" charset="0"/>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a:ea typeface="Adobe Caslon Pro" charset="0"/>
                <a:cs typeface="Calibri"/>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a:ea typeface="Adobe Caslon Pro" charset="0"/>
                <a:cs typeface="Calibri"/>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a:ea typeface="Adobe Caslon Pro" charset="0"/>
                <a:cs typeface="Calibri"/>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a:ea typeface="Adobe Caslon Pro" charset="0"/>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00000"/>
              </a:lnSpc>
              <a:spcBef>
                <a:spcPts val="0"/>
              </a:spcBef>
              <a:buClr>
                <a:schemeClr val="dk1"/>
              </a:buClr>
              <a:buSzPts val="1100"/>
            </a:pPr>
            <a:r>
              <a:rPr lang="en-US" sz="1400" dirty="0">
                <a:latin typeface="Arial" panose="020B0604020202020204" pitchFamily="34" charset="0"/>
                <a:cs typeface="Arial" panose="020B0604020202020204" pitchFamily="34" charset="0"/>
              </a:rPr>
              <a:t>Survey and template development</a:t>
            </a:r>
            <a:br>
              <a:rPr lang="en-US" sz="1400" dirty="0">
                <a:latin typeface="Arial" panose="020B0604020202020204" pitchFamily="34" charset="0"/>
                <a:cs typeface="Arial" panose="020B0604020202020204" pitchFamily="34" charset="0"/>
              </a:rPr>
            </a:br>
            <a:r>
              <a:rPr lang="en-US" sz="800" dirty="0">
                <a:latin typeface="Arial" panose="020B0604020202020204" pitchFamily="34" charset="0"/>
                <a:cs typeface="Arial" panose="020B0604020202020204" pitchFamily="34" charset="0"/>
              </a:rPr>
              <a:t> </a:t>
            </a:r>
          </a:p>
          <a:p>
            <a:pPr marL="117475" indent="-117475">
              <a:lnSpc>
                <a:spcPct val="100000"/>
              </a:lnSpc>
              <a:spcBef>
                <a:spcPts val="0"/>
              </a:spcBef>
              <a:buClr>
                <a:schemeClr val="dk1"/>
              </a:buClr>
              <a:buSzPts val="1100"/>
            </a:pPr>
            <a:r>
              <a:rPr lang="en-US" sz="1400" dirty="0">
                <a:latin typeface="Arial" panose="020B0604020202020204" pitchFamily="34" charset="0"/>
                <a:cs typeface="Arial" panose="020B0604020202020204" pitchFamily="34" charset="0"/>
              </a:rPr>
              <a:t>Internal testing and review</a:t>
            </a:r>
          </a:p>
          <a:p>
            <a:pPr marL="117475" indent="-117475">
              <a:lnSpc>
                <a:spcPct val="100000"/>
              </a:lnSpc>
              <a:spcBef>
                <a:spcPts val="0"/>
              </a:spcBef>
              <a:buClr>
                <a:schemeClr val="dk1"/>
              </a:buClr>
              <a:buSzPts val="1100"/>
            </a:pPr>
            <a:endParaRPr lang="en-US" sz="800" dirty="0">
              <a:latin typeface="Arial" panose="020B0604020202020204" pitchFamily="34" charset="0"/>
              <a:cs typeface="Arial" panose="020B0604020202020204" pitchFamily="34" charset="0"/>
            </a:endParaRPr>
          </a:p>
          <a:p>
            <a:pPr marL="117475" indent="-117475">
              <a:lnSpc>
                <a:spcPct val="100000"/>
              </a:lnSpc>
              <a:spcBef>
                <a:spcPts val="0"/>
              </a:spcBef>
              <a:buClr>
                <a:schemeClr val="dk1"/>
              </a:buClr>
              <a:buSzPts val="1100"/>
            </a:pPr>
            <a:r>
              <a:rPr lang="en-US" sz="1400" dirty="0">
                <a:latin typeface="Arial" panose="020B0604020202020204" pitchFamily="34" charset="0"/>
                <a:cs typeface="Arial" panose="020B0604020202020204" pitchFamily="34" charset="0"/>
              </a:rPr>
              <a:t>Test launch to 15 select accounts</a:t>
            </a:r>
          </a:p>
          <a:p>
            <a:pPr marL="117475" indent="-117475">
              <a:lnSpc>
                <a:spcPct val="100000"/>
              </a:lnSpc>
              <a:spcBef>
                <a:spcPts val="0"/>
              </a:spcBef>
              <a:buClr>
                <a:schemeClr val="dk1"/>
              </a:buClr>
              <a:buSzPts val="1100"/>
            </a:pPr>
            <a:endParaRPr lang="en-US" sz="1400" dirty="0">
              <a:latin typeface="Arial" panose="020B0604020202020204" pitchFamily="34" charset="0"/>
              <a:cs typeface="Arial" panose="020B0604020202020204" pitchFamily="34" charset="0"/>
            </a:endParaRPr>
          </a:p>
          <a:p>
            <a:pPr marL="0" indent="0">
              <a:lnSpc>
                <a:spcPct val="100000"/>
              </a:lnSpc>
              <a:spcBef>
                <a:spcPts val="1600"/>
              </a:spcBef>
              <a:spcAft>
                <a:spcPts val="1600"/>
              </a:spcAft>
              <a:buNone/>
            </a:pPr>
            <a:endParaRPr lang="en-US" sz="1400" dirty="0">
              <a:latin typeface="Arial" panose="020B0604020202020204" pitchFamily="34" charset="0"/>
              <a:cs typeface="Arial" panose="020B0604020202020204" pitchFamily="34" charset="0"/>
            </a:endParaRPr>
          </a:p>
        </p:txBody>
      </p:sp>
      <p:sp>
        <p:nvSpPr>
          <p:cNvPr id="140" name="Rectangle 139"/>
          <p:cNvSpPr/>
          <p:nvPr/>
        </p:nvSpPr>
        <p:spPr>
          <a:xfrm>
            <a:off x="-9473" y="6858977"/>
            <a:ext cx="9153473" cy="219982"/>
          </a:xfrm>
          <a:prstGeom prst="rect">
            <a:avLst/>
          </a:prstGeom>
          <a:solidFill>
            <a:srgbClr val="85D2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50242" y="2427878"/>
            <a:ext cx="8489648" cy="1110403"/>
          </a:xfrm>
          <a:prstGeom prst="rect">
            <a:avLst/>
          </a:prstGeom>
          <a:solidFill>
            <a:srgbClr val="006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851;p62"/>
          <p:cNvSpPr txBox="1">
            <a:spLocks/>
          </p:cNvSpPr>
          <p:nvPr/>
        </p:nvSpPr>
        <p:spPr>
          <a:xfrm>
            <a:off x="6354050" y="2623374"/>
            <a:ext cx="1866000" cy="340200"/>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000" b="0" i="0" kern="1200">
                <a:solidFill>
                  <a:srgbClr val="00698F"/>
                </a:solidFill>
                <a:latin typeface="Calibri"/>
                <a:ea typeface="Adobe Caslon Pro" charset="0"/>
                <a:cs typeface="Calibri"/>
              </a:defRPr>
            </a:lvl1pPr>
          </a:lstStyle>
          <a:p>
            <a:pPr algn="ctr">
              <a:spcBef>
                <a:spcPts val="0"/>
              </a:spcBef>
            </a:pPr>
            <a:endParaRPr lang="en-US" sz="1600" dirty="0">
              <a:latin typeface="Roboto"/>
              <a:ea typeface="Roboto"/>
              <a:cs typeface="Roboto"/>
              <a:sym typeface="Roboto"/>
            </a:endParaRPr>
          </a:p>
        </p:txBody>
      </p:sp>
      <p:sp>
        <p:nvSpPr>
          <p:cNvPr id="10" name="Google Shape;850;p62"/>
          <p:cNvSpPr txBox="1">
            <a:spLocks/>
          </p:cNvSpPr>
          <p:nvPr/>
        </p:nvSpPr>
        <p:spPr>
          <a:xfrm>
            <a:off x="324644" y="2564364"/>
            <a:ext cx="1581687" cy="340200"/>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000" b="0" i="0" kern="1200">
                <a:solidFill>
                  <a:srgbClr val="00698F"/>
                </a:solidFill>
                <a:latin typeface="Calibri"/>
                <a:ea typeface="Adobe Caslon Pro" charset="0"/>
                <a:cs typeface="Calibri"/>
              </a:defRPr>
            </a:lvl1pPr>
          </a:lstStyle>
          <a:p>
            <a:pPr algn="ctr">
              <a:spcBef>
                <a:spcPts val="0"/>
              </a:spcBef>
            </a:pPr>
            <a:r>
              <a:rPr lang="en-US" sz="1700" dirty="0">
                <a:solidFill>
                  <a:schemeClr val="bg1"/>
                </a:solidFill>
                <a:latin typeface="Arial" panose="020B0604020202020204" pitchFamily="34" charset="0"/>
                <a:ea typeface="Roboto"/>
                <a:cs typeface="Arial" panose="020B0604020202020204" pitchFamily="34" charset="0"/>
                <a:sym typeface="Roboto"/>
              </a:rPr>
              <a:t>RFP</a:t>
            </a:r>
          </a:p>
        </p:txBody>
      </p:sp>
      <p:sp>
        <p:nvSpPr>
          <p:cNvPr id="9" name="Google Shape;849;p62"/>
          <p:cNvSpPr txBox="1">
            <a:spLocks/>
          </p:cNvSpPr>
          <p:nvPr/>
        </p:nvSpPr>
        <p:spPr>
          <a:xfrm>
            <a:off x="2105266" y="3530369"/>
            <a:ext cx="1573925" cy="442276"/>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a:ea typeface="Adobe Caslon Pro" charset="0"/>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a:ea typeface="Adobe Caslon Pro" charset="0"/>
                <a:cs typeface="Calibri"/>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a:ea typeface="Adobe Caslon Pro" charset="0"/>
                <a:cs typeface="Calibri"/>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a:ea typeface="Adobe Caslon Pro" charset="0"/>
                <a:cs typeface="Calibri"/>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a:ea typeface="Adobe Caslon Pro" charset="0"/>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600"/>
              </a:spcBef>
              <a:spcAft>
                <a:spcPts val="1600"/>
              </a:spcAft>
              <a:buFont typeface="Arial" panose="020B0604020202020204" pitchFamily="34" charset="0"/>
              <a:buNone/>
            </a:pPr>
            <a:endParaRPr lang="en-US" b="1" dirty="0">
              <a:latin typeface="Arial" panose="020B0604020202020204" pitchFamily="34" charset="0"/>
              <a:cs typeface="Arial" panose="020B0604020202020204" pitchFamily="34" charset="0"/>
            </a:endParaRPr>
          </a:p>
        </p:txBody>
      </p:sp>
      <p:sp>
        <p:nvSpPr>
          <p:cNvPr id="12" name="Google Shape;852;p62"/>
          <p:cNvSpPr txBox="1">
            <a:spLocks/>
          </p:cNvSpPr>
          <p:nvPr/>
        </p:nvSpPr>
        <p:spPr>
          <a:xfrm>
            <a:off x="3993809" y="2472414"/>
            <a:ext cx="1551017" cy="1101144"/>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000" b="0" i="0" kern="1200">
                <a:solidFill>
                  <a:srgbClr val="00698F"/>
                </a:solidFill>
                <a:latin typeface="Calibri"/>
                <a:ea typeface="Adobe Caslon Pro" charset="0"/>
                <a:cs typeface="Calibri"/>
              </a:defRPr>
            </a:lvl1pPr>
          </a:lstStyle>
          <a:p>
            <a:pPr algn="ctr">
              <a:lnSpc>
                <a:spcPts val="2100"/>
              </a:lnSpc>
              <a:spcBef>
                <a:spcPts val="0"/>
              </a:spcBef>
            </a:pPr>
            <a:r>
              <a:rPr lang="en-US" sz="1700" dirty="0">
                <a:solidFill>
                  <a:schemeClr val="bg1"/>
                </a:solidFill>
                <a:latin typeface="Arial" panose="020B0604020202020204" pitchFamily="34" charset="0"/>
                <a:ea typeface="Roboto"/>
                <a:cs typeface="Arial" panose="020B0604020202020204" pitchFamily="34" charset="0"/>
                <a:sym typeface="Roboto"/>
              </a:rPr>
              <a:t>CRM and BD</a:t>
            </a:r>
          </a:p>
          <a:p>
            <a:pPr algn="ctr">
              <a:lnSpc>
                <a:spcPts val="2100"/>
              </a:lnSpc>
              <a:spcBef>
                <a:spcPts val="0"/>
              </a:spcBef>
            </a:pPr>
            <a:r>
              <a:rPr lang="en-US" sz="1700" dirty="0">
                <a:solidFill>
                  <a:schemeClr val="bg1"/>
                </a:solidFill>
                <a:latin typeface="Arial" panose="020B0604020202020204" pitchFamily="34" charset="0"/>
                <a:ea typeface="Roboto"/>
                <a:cs typeface="Arial" panose="020B0604020202020204" pitchFamily="34" charset="0"/>
                <a:sym typeface="Roboto"/>
              </a:rPr>
              <a:t>Design &amp; Development</a:t>
            </a:r>
            <a:br>
              <a:rPr lang="en-US" sz="1700" dirty="0">
                <a:solidFill>
                  <a:schemeClr val="bg1"/>
                </a:solidFill>
                <a:latin typeface="Arial" panose="020B0604020202020204" pitchFamily="34" charset="0"/>
                <a:ea typeface="Roboto"/>
                <a:cs typeface="Arial" panose="020B0604020202020204" pitchFamily="34" charset="0"/>
                <a:sym typeface="Roboto"/>
              </a:rPr>
            </a:br>
            <a:r>
              <a:rPr lang="en-US" sz="1700" dirty="0">
                <a:solidFill>
                  <a:schemeClr val="bg1"/>
                </a:solidFill>
                <a:latin typeface="Arial" panose="020B0604020202020204" pitchFamily="34" charset="0"/>
                <a:ea typeface="Roboto"/>
                <a:cs typeface="Arial" panose="020B0604020202020204" pitchFamily="34" charset="0"/>
                <a:sym typeface="Roboto"/>
              </a:rPr>
              <a:t> </a:t>
            </a:r>
          </a:p>
        </p:txBody>
      </p:sp>
      <p:sp>
        <p:nvSpPr>
          <p:cNvPr id="71" name="Google Shape;849;p62"/>
          <p:cNvSpPr txBox="1">
            <a:spLocks/>
          </p:cNvSpPr>
          <p:nvPr/>
        </p:nvSpPr>
        <p:spPr>
          <a:xfrm>
            <a:off x="319400" y="3534538"/>
            <a:ext cx="8587773" cy="414597"/>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a:ea typeface="Adobe Caslon Pro" charset="0"/>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a:ea typeface="Adobe Caslon Pro" charset="0"/>
                <a:cs typeface="Calibri"/>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a:ea typeface="Adobe Caslon Pro" charset="0"/>
                <a:cs typeface="Calibri"/>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a:ea typeface="Adobe Caslon Pro" charset="0"/>
                <a:cs typeface="Calibri"/>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a:ea typeface="Adobe Caslon Pro" charset="0"/>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100"/>
              </a:lnSpc>
              <a:spcBef>
                <a:spcPts val="0"/>
              </a:spcBef>
              <a:buClr>
                <a:schemeClr val="dk1"/>
              </a:buClr>
              <a:buSzPts val="1100"/>
              <a:buNone/>
              <a:tabLst>
                <a:tab pos="2003425" algn="l"/>
              </a:tabLst>
            </a:pPr>
            <a:r>
              <a:rPr lang="en-US" sz="1400" dirty="0">
                <a:latin typeface="Arial" panose="020B0604020202020204" pitchFamily="34" charset="0"/>
                <a:cs typeface="Arial" panose="020B0604020202020204" pitchFamily="34" charset="0"/>
              </a:rPr>
              <a:t>         Q4 2022 	  Q1 2023	    Q1-Q2 2023                  Q3 2023		 Q4 2023</a:t>
            </a:r>
          </a:p>
          <a:p>
            <a:pPr marL="0" indent="0" algn="ctr">
              <a:lnSpc>
                <a:spcPts val="2100"/>
              </a:lnSpc>
              <a:spcBef>
                <a:spcPts val="0"/>
              </a:spcBef>
              <a:buClr>
                <a:schemeClr val="dk1"/>
              </a:buClr>
              <a:buSzPts val="1100"/>
              <a:buNone/>
            </a:pPr>
            <a:endParaRPr lang="en-US" sz="1200" b="1" dirty="0">
              <a:latin typeface="Arial" panose="020B0604020202020204" pitchFamily="34" charset="0"/>
              <a:cs typeface="Arial" panose="020B0604020202020204" pitchFamily="34" charset="0"/>
            </a:endParaRPr>
          </a:p>
          <a:p>
            <a:pPr marL="0" indent="0" algn="ctr">
              <a:lnSpc>
                <a:spcPts val="2100"/>
              </a:lnSpc>
              <a:spcBef>
                <a:spcPts val="0"/>
              </a:spcBef>
              <a:buClr>
                <a:schemeClr val="dk1"/>
              </a:buClr>
              <a:buSzPts val="1100"/>
              <a:buFont typeface="Arial"/>
              <a:buNone/>
            </a:pPr>
            <a:endParaRPr lang="en-US" sz="1200" b="1" dirty="0">
              <a:latin typeface="Arial" panose="020B0604020202020204" pitchFamily="34" charset="0"/>
              <a:cs typeface="Arial" panose="020B0604020202020204" pitchFamily="34" charset="0"/>
            </a:endParaRPr>
          </a:p>
          <a:p>
            <a:pPr marL="0" indent="0" algn="ctr">
              <a:lnSpc>
                <a:spcPts val="2100"/>
              </a:lnSpc>
              <a:spcBef>
                <a:spcPts val="1600"/>
              </a:spcBef>
              <a:spcAft>
                <a:spcPts val="1600"/>
              </a:spcAft>
              <a:buFont typeface="Arial" panose="020B0604020202020204" pitchFamily="34" charset="0"/>
              <a:buNone/>
            </a:pPr>
            <a:endParaRPr lang="en-US" b="1" dirty="0">
              <a:latin typeface="Arial" panose="020B0604020202020204" pitchFamily="34" charset="0"/>
              <a:cs typeface="Arial" panose="020B0604020202020204" pitchFamily="34" charset="0"/>
            </a:endParaRPr>
          </a:p>
        </p:txBody>
      </p:sp>
      <p:sp>
        <p:nvSpPr>
          <p:cNvPr id="74" name="Google Shape;852;p62"/>
          <p:cNvSpPr txBox="1">
            <a:spLocks/>
          </p:cNvSpPr>
          <p:nvPr/>
        </p:nvSpPr>
        <p:spPr>
          <a:xfrm>
            <a:off x="7426656" y="2523003"/>
            <a:ext cx="1382391" cy="762676"/>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000" b="0" i="0" kern="1200">
                <a:solidFill>
                  <a:srgbClr val="00698F"/>
                </a:solidFill>
                <a:latin typeface="Calibri"/>
                <a:ea typeface="Adobe Caslon Pro" charset="0"/>
                <a:cs typeface="Calibri"/>
              </a:defRPr>
            </a:lvl1pPr>
          </a:lstStyle>
          <a:p>
            <a:pPr algn="ctr">
              <a:lnSpc>
                <a:spcPts val="2100"/>
              </a:lnSpc>
              <a:spcBef>
                <a:spcPts val="0"/>
              </a:spcBef>
            </a:pPr>
            <a:r>
              <a:rPr lang="en-US" sz="1700" dirty="0">
                <a:solidFill>
                  <a:schemeClr val="bg1"/>
                </a:solidFill>
                <a:latin typeface="Arial" panose="020B0604020202020204" pitchFamily="34" charset="0"/>
                <a:ea typeface="Roboto"/>
                <a:cs typeface="Arial" panose="020B0604020202020204" pitchFamily="34" charset="0"/>
                <a:sym typeface="Roboto"/>
              </a:rPr>
              <a:t>Launch </a:t>
            </a:r>
            <a:br>
              <a:rPr lang="en-US" sz="1700" dirty="0">
                <a:solidFill>
                  <a:schemeClr val="bg1"/>
                </a:solidFill>
                <a:latin typeface="Arial" panose="020B0604020202020204" pitchFamily="34" charset="0"/>
                <a:ea typeface="Roboto"/>
                <a:cs typeface="Arial" panose="020B0604020202020204" pitchFamily="34" charset="0"/>
                <a:sym typeface="Roboto"/>
              </a:rPr>
            </a:br>
            <a:br>
              <a:rPr lang="en-US" sz="1700" dirty="0">
                <a:solidFill>
                  <a:schemeClr val="bg1"/>
                </a:solidFill>
                <a:latin typeface="Arial" panose="020B0604020202020204" pitchFamily="34" charset="0"/>
                <a:ea typeface="Roboto"/>
                <a:cs typeface="Arial" panose="020B0604020202020204" pitchFamily="34" charset="0"/>
                <a:sym typeface="Roboto"/>
              </a:rPr>
            </a:br>
            <a:endParaRPr lang="en-US" sz="1700" dirty="0">
              <a:solidFill>
                <a:schemeClr val="bg1"/>
              </a:solidFill>
              <a:latin typeface="Arial" panose="020B0604020202020204" pitchFamily="34" charset="0"/>
              <a:ea typeface="Roboto"/>
              <a:cs typeface="Arial" panose="020B0604020202020204" pitchFamily="34" charset="0"/>
              <a:sym typeface="Roboto"/>
            </a:endParaRPr>
          </a:p>
        </p:txBody>
      </p:sp>
      <p:sp>
        <p:nvSpPr>
          <p:cNvPr id="75" name="Google Shape;847;p62"/>
          <p:cNvSpPr txBox="1">
            <a:spLocks/>
          </p:cNvSpPr>
          <p:nvPr/>
        </p:nvSpPr>
        <p:spPr>
          <a:xfrm>
            <a:off x="7210543" y="3568531"/>
            <a:ext cx="1598505" cy="404114"/>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a:ea typeface="Adobe Caslon Pro" charset="0"/>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a:ea typeface="Adobe Caslon Pro" charset="0"/>
                <a:cs typeface="Calibri"/>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a:ea typeface="Adobe Caslon Pro" charset="0"/>
                <a:cs typeface="Calibri"/>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a:ea typeface="Adobe Caslon Pro" charset="0"/>
                <a:cs typeface="Calibri"/>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a:ea typeface="Adobe Caslon Pro" charset="0"/>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600"/>
              </a:spcAft>
              <a:buClr>
                <a:schemeClr val="dk1"/>
              </a:buClr>
              <a:buSzPts val="1100"/>
              <a:buFont typeface="Arial"/>
              <a:buNone/>
            </a:pPr>
            <a:endParaRPr lang="en-US" b="1" dirty="0">
              <a:latin typeface="Arial" panose="020B0604020202020204" pitchFamily="34" charset="0"/>
              <a:cs typeface="Arial" panose="020B0604020202020204" pitchFamily="34" charset="0"/>
            </a:endParaRPr>
          </a:p>
        </p:txBody>
      </p:sp>
      <p:sp>
        <p:nvSpPr>
          <p:cNvPr id="7" name="Google Shape;847;p62"/>
          <p:cNvSpPr txBox="1">
            <a:spLocks/>
          </p:cNvSpPr>
          <p:nvPr/>
        </p:nvSpPr>
        <p:spPr>
          <a:xfrm>
            <a:off x="5580814" y="3534538"/>
            <a:ext cx="1574234" cy="423486"/>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a:ea typeface="Adobe Caslon Pro" charset="0"/>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a:ea typeface="Adobe Caslon Pro" charset="0"/>
                <a:cs typeface="Calibri"/>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a:ea typeface="Adobe Caslon Pro" charset="0"/>
                <a:cs typeface="Calibri"/>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a:ea typeface="Adobe Caslon Pro" charset="0"/>
                <a:cs typeface="Calibri"/>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a:ea typeface="Adobe Caslon Pro" charset="0"/>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600"/>
              </a:spcAft>
              <a:buClr>
                <a:schemeClr val="dk1"/>
              </a:buClr>
              <a:buSzPts val="1100"/>
              <a:buFont typeface="Arial"/>
              <a:buNone/>
            </a:pPr>
            <a:endParaRPr lang="en-US" b="1" dirty="0">
              <a:latin typeface="Arial" panose="020B0604020202020204" pitchFamily="34" charset="0"/>
              <a:cs typeface="Arial" panose="020B0604020202020204" pitchFamily="34" charset="0"/>
            </a:endParaRPr>
          </a:p>
        </p:txBody>
      </p:sp>
      <p:sp>
        <p:nvSpPr>
          <p:cNvPr id="72" name="Google Shape;852;p62"/>
          <p:cNvSpPr txBox="1">
            <a:spLocks/>
          </p:cNvSpPr>
          <p:nvPr/>
        </p:nvSpPr>
        <p:spPr>
          <a:xfrm>
            <a:off x="5736523" y="2450356"/>
            <a:ext cx="1435207" cy="976131"/>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000" b="0" i="0" kern="1200">
                <a:solidFill>
                  <a:srgbClr val="00698F"/>
                </a:solidFill>
                <a:latin typeface="Calibri"/>
                <a:ea typeface="Adobe Caslon Pro" charset="0"/>
                <a:cs typeface="Calibri"/>
              </a:defRPr>
            </a:lvl1pPr>
          </a:lstStyle>
          <a:p>
            <a:pPr algn="ctr">
              <a:lnSpc>
                <a:spcPts val="2100"/>
              </a:lnSpc>
              <a:spcBef>
                <a:spcPts val="0"/>
              </a:spcBef>
            </a:pPr>
            <a:r>
              <a:rPr lang="en-US" sz="1700" dirty="0">
                <a:solidFill>
                  <a:schemeClr val="bg1"/>
                </a:solidFill>
                <a:latin typeface="Arial" panose="020B0604020202020204" pitchFamily="34" charset="0"/>
                <a:ea typeface="Roboto"/>
                <a:cs typeface="Arial" panose="020B0604020202020204" pitchFamily="34" charset="0"/>
                <a:sym typeface="Roboto"/>
              </a:rPr>
              <a:t>Test </a:t>
            </a:r>
            <a:br>
              <a:rPr lang="en-US" sz="1700" dirty="0">
                <a:solidFill>
                  <a:schemeClr val="bg1"/>
                </a:solidFill>
                <a:latin typeface="Arial" panose="020B0604020202020204" pitchFamily="34" charset="0"/>
                <a:ea typeface="Roboto"/>
                <a:cs typeface="Arial" panose="020B0604020202020204" pitchFamily="34" charset="0"/>
                <a:sym typeface="Roboto"/>
              </a:rPr>
            </a:br>
            <a:r>
              <a:rPr lang="en-US" sz="1700" dirty="0">
                <a:solidFill>
                  <a:schemeClr val="bg1"/>
                </a:solidFill>
                <a:latin typeface="Arial" panose="020B0604020202020204" pitchFamily="34" charset="0"/>
                <a:ea typeface="Roboto"/>
                <a:cs typeface="Arial" panose="020B0604020202020204" pitchFamily="34" charset="0"/>
                <a:sym typeface="Roboto"/>
              </a:rPr>
              <a:t>Phase</a:t>
            </a:r>
          </a:p>
        </p:txBody>
      </p:sp>
      <p:sp>
        <p:nvSpPr>
          <p:cNvPr id="94" name="Title 1"/>
          <p:cNvSpPr>
            <a:spLocks noGrp="1"/>
          </p:cNvSpPr>
          <p:nvPr>
            <p:ph type="title"/>
          </p:nvPr>
        </p:nvSpPr>
        <p:spPr>
          <a:xfrm>
            <a:off x="628650" y="884664"/>
            <a:ext cx="7886700" cy="806026"/>
          </a:xfrm>
        </p:spPr>
        <p:txBody>
          <a:bodyPr/>
          <a:lstStyle/>
          <a:p>
            <a:r>
              <a:rPr lang="en-US" dirty="0">
                <a:latin typeface="Arial" panose="020B0604020202020204" pitchFamily="34" charset="0"/>
                <a:cs typeface="Arial" panose="020B0604020202020204" pitchFamily="34" charset="0"/>
              </a:rPr>
              <a:t>Process</a:t>
            </a:r>
            <a:endParaRPr lang="en-CA" dirty="0">
              <a:latin typeface="Arial" panose="020B0604020202020204" pitchFamily="34" charset="0"/>
              <a:cs typeface="Arial" panose="020B0604020202020204" pitchFamily="34" charset="0"/>
            </a:endParaRPr>
          </a:p>
        </p:txBody>
      </p:sp>
      <p:sp>
        <p:nvSpPr>
          <p:cNvPr id="78" name="Google Shape;856;p62"/>
          <p:cNvSpPr/>
          <p:nvPr/>
        </p:nvSpPr>
        <p:spPr>
          <a:xfrm rot="20369007">
            <a:off x="632288" y="1660512"/>
            <a:ext cx="996258" cy="731261"/>
          </a:xfrm>
          <a:custGeom>
            <a:avLst/>
            <a:gdLst/>
            <a:ahLst/>
            <a:cxnLst/>
            <a:rect l="l" t="t" r="r" b="b"/>
            <a:pathLst>
              <a:path w="50936" h="31611" extrusionOk="0">
                <a:moveTo>
                  <a:pt x="8543" y="0"/>
                </a:moveTo>
                <a:cubicBezTo>
                  <a:pt x="7303" y="0"/>
                  <a:pt x="6076" y="226"/>
                  <a:pt x="4915" y="740"/>
                </a:cubicBezTo>
                <a:cubicBezTo>
                  <a:pt x="4245" y="1027"/>
                  <a:pt x="3639" y="1410"/>
                  <a:pt x="3128" y="1953"/>
                </a:cubicBezTo>
                <a:cubicBezTo>
                  <a:pt x="2490" y="2655"/>
                  <a:pt x="2043" y="3516"/>
                  <a:pt x="1788" y="4474"/>
                </a:cubicBezTo>
                <a:cubicBezTo>
                  <a:pt x="0" y="10601"/>
                  <a:pt x="3383" y="17080"/>
                  <a:pt x="9447" y="19123"/>
                </a:cubicBezTo>
                <a:cubicBezTo>
                  <a:pt x="11458" y="19793"/>
                  <a:pt x="13660" y="19952"/>
                  <a:pt x="15575" y="20910"/>
                </a:cubicBezTo>
                <a:cubicBezTo>
                  <a:pt x="17266" y="21740"/>
                  <a:pt x="18606" y="23176"/>
                  <a:pt x="19979" y="24484"/>
                </a:cubicBezTo>
                <a:cubicBezTo>
                  <a:pt x="21574" y="26048"/>
                  <a:pt x="23266" y="27484"/>
                  <a:pt x="25053" y="28825"/>
                </a:cubicBezTo>
                <a:cubicBezTo>
                  <a:pt x="26266" y="29782"/>
                  <a:pt x="27638" y="30548"/>
                  <a:pt x="29074" y="31091"/>
                </a:cubicBezTo>
                <a:cubicBezTo>
                  <a:pt x="30171" y="31465"/>
                  <a:pt x="31310" y="31611"/>
                  <a:pt x="32459" y="31611"/>
                </a:cubicBezTo>
                <a:cubicBezTo>
                  <a:pt x="33953" y="31611"/>
                  <a:pt x="35464" y="31365"/>
                  <a:pt x="36925" y="31059"/>
                </a:cubicBezTo>
                <a:cubicBezTo>
                  <a:pt x="41266" y="30165"/>
                  <a:pt x="45797" y="28569"/>
                  <a:pt x="48319" y="24931"/>
                </a:cubicBezTo>
                <a:cubicBezTo>
                  <a:pt x="48957" y="23974"/>
                  <a:pt x="49468" y="22952"/>
                  <a:pt x="49819" y="21899"/>
                </a:cubicBezTo>
                <a:cubicBezTo>
                  <a:pt x="50776" y="19123"/>
                  <a:pt x="50936" y="16059"/>
                  <a:pt x="49946" y="13314"/>
                </a:cubicBezTo>
                <a:cubicBezTo>
                  <a:pt x="48925" y="10570"/>
                  <a:pt x="46659" y="8240"/>
                  <a:pt x="43851" y="7474"/>
                </a:cubicBezTo>
                <a:cubicBezTo>
                  <a:pt x="43022" y="7242"/>
                  <a:pt x="42178" y="7144"/>
                  <a:pt x="41329" y="7144"/>
                </a:cubicBezTo>
                <a:cubicBezTo>
                  <a:pt x="39727" y="7144"/>
                  <a:pt x="38107" y="7494"/>
                  <a:pt x="36542" y="7953"/>
                </a:cubicBezTo>
                <a:cubicBezTo>
                  <a:pt x="34181" y="8655"/>
                  <a:pt x="31883" y="9644"/>
                  <a:pt x="29425" y="10091"/>
                </a:cubicBezTo>
                <a:cubicBezTo>
                  <a:pt x="28852" y="10215"/>
                  <a:pt x="28269" y="10277"/>
                  <a:pt x="27686" y="10277"/>
                </a:cubicBezTo>
                <a:cubicBezTo>
                  <a:pt x="26776" y="10277"/>
                  <a:pt x="25865" y="10127"/>
                  <a:pt x="24989" y="9836"/>
                </a:cubicBezTo>
                <a:lnTo>
                  <a:pt x="24989" y="9836"/>
                </a:lnTo>
                <a:lnTo>
                  <a:pt x="25085" y="9931"/>
                </a:lnTo>
                <a:cubicBezTo>
                  <a:pt x="22021" y="7506"/>
                  <a:pt x="19340" y="4538"/>
                  <a:pt x="16053" y="2431"/>
                </a:cubicBezTo>
                <a:cubicBezTo>
                  <a:pt x="13824" y="1003"/>
                  <a:pt x="11155" y="0"/>
                  <a:pt x="8543" y="0"/>
                </a:cubicBezTo>
                <a:close/>
              </a:path>
            </a:pathLst>
          </a:custGeom>
          <a:solidFill>
            <a:srgbClr val="C5E0B4">
              <a:alpha val="40000"/>
            </a:srgbClr>
          </a:solidFill>
          <a:ln>
            <a:noFill/>
          </a:ln>
          <a:effectLst>
            <a:glow>
              <a:schemeClr val="accent1"/>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81" name="Google Shape;570;p45"/>
          <p:cNvGrpSpPr/>
          <p:nvPr/>
        </p:nvGrpSpPr>
        <p:grpSpPr>
          <a:xfrm>
            <a:off x="909847" y="1741785"/>
            <a:ext cx="556484" cy="507592"/>
            <a:chOff x="-3854375" y="2046625"/>
            <a:chExt cx="268178" cy="266736"/>
          </a:xfrm>
        </p:grpSpPr>
        <p:sp>
          <p:nvSpPr>
            <p:cNvPr id="82" name="Google Shape;571;p45"/>
            <p:cNvSpPr/>
            <p:nvPr/>
          </p:nvSpPr>
          <p:spPr>
            <a:xfrm>
              <a:off x="-3854375" y="2046625"/>
              <a:ext cx="268178" cy="266736"/>
            </a:xfrm>
            <a:custGeom>
              <a:avLst/>
              <a:gdLst/>
              <a:ahLst/>
              <a:cxnLst/>
              <a:rect l="l" t="t" r="r" b="b"/>
              <a:pathLst>
                <a:path w="11721" h="11658" extrusionOk="0">
                  <a:moveTo>
                    <a:pt x="7624" y="694"/>
                  </a:moveTo>
                  <a:cubicBezTo>
                    <a:pt x="9515" y="694"/>
                    <a:pt x="11058" y="2206"/>
                    <a:pt x="11058" y="4096"/>
                  </a:cubicBezTo>
                  <a:cubicBezTo>
                    <a:pt x="11058" y="5987"/>
                    <a:pt x="9515" y="7530"/>
                    <a:pt x="7624" y="7530"/>
                  </a:cubicBezTo>
                  <a:cubicBezTo>
                    <a:pt x="5734" y="7530"/>
                    <a:pt x="4190" y="5987"/>
                    <a:pt x="4190" y="4096"/>
                  </a:cubicBezTo>
                  <a:cubicBezTo>
                    <a:pt x="4190" y="2206"/>
                    <a:pt x="5734" y="694"/>
                    <a:pt x="7624" y="694"/>
                  </a:cubicBezTo>
                  <a:close/>
                  <a:moveTo>
                    <a:pt x="3336" y="8066"/>
                  </a:moveTo>
                  <a:cubicBezTo>
                    <a:pt x="3426" y="8066"/>
                    <a:pt x="3513" y="8098"/>
                    <a:pt x="3560" y="8161"/>
                  </a:cubicBezTo>
                  <a:cubicBezTo>
                    <a:pt x="3686" y="8287"/>
                    <a:pt x="3686" y="8507"/>
                    <a:pt x="3560" y="8633"/>
                  </a:cubicBezTo>
                  <a:lnTo>
                    <a:pt x="1323" y="10870"/>
                  </a:lnTo>
                  <a:cubicBezTo>
                    <a:pt x="1260" y="10933"/>
                    <a:pt x="1174" y="10964"/>
                    <a:pt x="1087" y="10964"/>
                  </a:cubicBezTo>
                  <a:cubicBezTo>
                    <a:pt x="1001" y="10964"/>
                    <a:pt x="914" y="10933"/>
                    <a:pt x="851" y="10870"/>
                  </a:cubicBezTo>
                  <a:cubicBezTo>
                    <a:pt x="725" y="10744"/>
                    <a:pt x="725" y="10523"/>
                    <a:pt x="851" y="10397"/>
                  </a:cubicBezTo>
                  <a:lnTo>
                    <a:pt x="3088" y="8161"/>
                  </a:lnTo>
                  <a:cubicBezTo>
                    <a:pt x="3151" y="8098"/>
                    <a:pt x="3245" y="8066"/>
                    <a:pt x="3336" y="8066"/>
                  </a:cubicBezTo>
                  <a:close/>
                  <a:moveTo>
                    <a:pt x="7624" y="1"/>
                  </a:moveTo>
                  <a:cubicBezTo>
                    <a:pt x="5356" y="1"/>
                    <a:pt x="3529" y="1860"/>
                    <a:pt x="3529" y="4096"/>
                  </a:cubicBezTo>
                  <a:cubicBezTo>
                    <a:pt x="3529" y="5136"/>
                    <a:pt x="3875" y="6050"/>
                    <a:pt x="4505" y="6743"/>
                  </a:cubicBezTo>
                  <a:lnTo>
                    <a:pt x="3812" y="7467"/>
                  </a:lnTo>
                  <a:cubicBezTo>
                    <a:pt x="3661" y="7386"/>
                    <a:pt x="3500" y="7347"/>
                    <a:pt x="3342" y="7347"/>
                  </a:cubicBezTo>
                  <a:cubicBezTo>
                    <a:pt x="3074" y="7347"/>
                    <a:pt x="2813" y="7458"/>
                    <a:pt x="2615" y="7656"/>
                  </a:cubicBezTo>
                  <a:lnTo>
                    <a:pt x="378" y="9893"/>
                  </a:lnTo>
                  <a:cubicBezTo>
                    <a:pt x="0" y="10271"/>
                    <a:pt x="0" y="10964"/>
                    <a:pt x="378" y="11343"/>
                  </a:cubicBezTo>
                  <a:cubicBezTo>
                    <a:pt x="567" y="11532"/>
                    <a:pt x="851" y="11658"/>
                    <a:pt x="1103" y="11658"/>
                  </a:cubicBezTo>
                  <a:cubicBezTo>
                    <a:pt x="1355" y="11658"/>
                    <a:pt x="1607" y="11532"/>
                    <a:pt x="1796" y="11343"/>
                  </a:cubicBezTo>
                  <a:lnTo>
                    <a:pt x="4033" y="9106"/>
                  </a:lnTo>
                  <a:cubicBezTo>
                    <a:pt x="4348" y="8791"/>
                    <a:pt x="4442" y="8318"/>
                    <a:pt x="4253" y="7909"/>
                  </a:cubicBezTo>
                  <a:lnTo>
                    <a:pt x="4947" y="7215"/>
                  </a:lnTo>
                  <a:cubicBezTo>
                    <a:pt x="5671" y="7814"/>
                    <a:pt x="6616" y="8192"/>
                    <a:pt x="7593" y="8192"/>
                  </a:cubicBezTo>
                  <a:cubicBezTo>
                    <a:pt x="9861" y="8192"/>
                    <a:pt x="11689" y="6333"/>
                    <a:pt x="11689" y="4096"/>
                  </a:cubicBezTo>
                  <a:cubicBezTo>
                    <a:pt x="11720" y="1828"/>
                    <a:pt x="9861" y="1"/>
                    <a:pt x="76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 name="Google Shape;572;p45"/>
            <p:cNvSpPr/>
            <p:nvPr/>
          </p:nvSpPr>
          <p:spPr>
            <a:xfrm>
              <a:off x="-3723049" y="2080500"/>
              <a:ext cx="92314" cy="107118"/>
            </a:xfrm>
            <a:custGeom>
              <a:avLst/>
              <a:gdLst/>
              <a:ahLst/>
              <a:cxnLst/>
              <a:rect l="l" t="t" r="r" b="b"/>
              <a:pathLst>
                <a:path w="4128" h="4790" extrusionOk="0">
                  <a:moveTo>
                    <a:pt x="2048" y="694"/>
                  </a:moveTo>
                  <a:cubicBezTo>
                    <a:pt x="2458" y="694"/>
                    <a:pt x="2710" y="1009"/>
                    <a:pt x="2710" y="1387"/>
                  </a:cubicBezTo>
                  <a:cubicBezTo>
                    <a:pt x="2710" y="1765"/>
                    <a:pt x="2395" y="2048"/>
                    <a:pt x="2048" y="2048"/>
                  </a:cubicBezTo>
                  <a:cubicBezTo>
                    <a:pt x="1702" y="2048"/>
                    <a:pt x="1387" y="1733"/>
                    <a:pt x="1387" y="1387"/>
                  </a:cubicBezTo>
                  <a:cubicBezTo>
                    <a:pt x="1355" y="1009"/>
                    <a:pt x="1670" y="694"/>
                    <a:pt x="2048" y="694"/>
                  </a:cubicBezTo>
                  <a:close/>
                  <a:moveTo>
                    <a:pt x="2363" y="2741"/>
                  </a:moveTo>
                  <a:cubicBezTo>
                    <a:pt x="2931" y="2741"/>
                    <a:pt x="3403" y="3214"/>
                    <a:pt x="3403" y="3781"/>
                  </a:cubicBezTo>
                  <a:lnTo>
                    <a:pt x="3403" y="4128"/>
                  </a:lnTo>
                  <a:lnTo>
                    <a:pt x="662" y="4128"/>
                  </a:lnTo>
                  <a:lnTo>
                    <a:pt x="662" y="3781"/>
                  </a:lnTo>
                  <a:cubicBezTo>
                    <a:pt x="662" y="3214"/>
                    <a:pt x="1135" y="2741"/>
                    <a:pt x="1702" y="2741"/>
                  </a:cubicBezTo>
                  <a:close/>
                  <a:moveTo>
                    <a:pt x="2048" y="1"/>
                  </a:moveTo>
                  <a:cubicBezTo>
                    <a:pt x="1292" y="1"/>
                    <a:pt x="662" y="631"/>
                    <a:pt x="662" y="1387"/>
                  </a:cubicBezTo>
                  <a:cubicBezTo>
                    <a:pt x="662" y="1702"/>
                    <a:pt x="788" y="2017"/>
                    <a:pt x="977" y="2237"/>
                  </a:cubicBezTo>
                  <a:cubicBezTo>
                    <a:pt x="410" y="2521"/>
                    <a:pt x="1" y="3119"/>
                    <a:pt x="1" y="3781"/>
                  </a:cubicBezTo>
                  <a:lnTo>
                    <a:pt x="1" y="4443"/>
                  </a:lnTo>
                  <a:cubicBezTo>
                    <a:pt x="1" y="4632"/>
                    <a:pt x="158" y="4789"/>
                    <a:pt x="347" y="4789"/>
                  </a:cubicBezTo>
                  <a:lnTo>
                    <a:pt x="3781" y="4789"/>
                  </a:lnTo>
                  <a:cubicBezTo>
                    <a:pt x="3970" y="4789"/>
                    <a:pt x="4128" y="4632"/>
                    <a:pt x="4128" y="4443"/>
                  </a:cubicBezTo>
                  <a:lnTo>
                    <a:pt x="4128" y="3781"/>
                  </a:lnTo>
                  <a:cubicBezTo>
                    <a:pt x="4096" y="3119"/>
                    <a:pt x="3718" y="2521"/>
                    <a:pt x="3120" y="2237"/>
                  </a:cubicBezTo>
                  <a:cubicBezTo>
                    <a:pt x="3309" y="2017"/>
                    <a:pt x="3435" y="1733"/>
                    <a:pt x="3435" y="1387"/>
                  </a:cubicBezTo>
                  <a:cubicBezTo>
                    <a:pt x="3435" y="631"/>
                    <a:pt x="2805" y="1"/>
                    <a:pt x="20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35" name="Group 34"/>
          <p:cNvGrpSpPr/>
          <p:nvPr/>
        </p:nvGrpSpPr>
        <p:grpSpPr>
          <a:xfrm>
            <a:off x="2469197" y="1739080"/>
            <a:ext cx="864731" cy="753065"/>
            <a:chOff x="2434276" y="1660657"/>
            <a:chExt cx="864731" cy="753065"/>
          </a:xfrm>
        </p:grpSpPr>
        <p:sp>
          <p:nvSpPr>
            <p:cNvPr id="93" name="Google Shape;853;p62"/>
            <p:cNvSpPr/>
            <p:nvPr/>
          </p:nvSpPr>
          <p:spPr>
            <a:xfrm rot="20369007">
              <a:off x="2434276" y="1721676"/>
              <a:ext cx="864731" cy="692046"/>
            </a:xfrm>
            <a:custGeom>
              <a:avLst/>
              <a:gdLst/>
              <a:ahLst/>
              <a:cxnLst/>
              <a:rect l="l" t="t" r="r" b="b"/>
              <a:pathLst>
                <a:path w="50936" h="31611" extrusionOk="0">
                  <a:moveTo>
                    <a:pt x="8543" y="0"/>
                  </a:moveTo>
                  <a:cubicBezTo>
                    <a:pt x="7303" y="0"/>
                    <a:pt x="6076" y="226"/>
                    <a:pt x="4915" y="740"/>
                  </a:cubicBezTo>
                  <a:cubicBezTo>
                    <a:pt x="4245" y="1027"/>
                    <a:pt x="3639" y="1410"/>
                    <a:pt x="3128" y="1953"/>
                  </a:cubicBezTo>
                  <a:cubicBezTo>
                    <a:pt x="2490" y="2655"/>
                    <a:pt x="2043" y="3516"/>
                    <a:pt x="1788" y="4474"/>
                  </a:cubicBezTo>
                  <a:cubicBezTo>
                    <a:pt x="0" y="10601"/>
                    <a:pt x="3383" y="17080"/>
                    <a:pt x="9447" y="19123"/>
                  </a:cubicBezTo>
                  <a:cubicBezTo>
                    <a:pt x="11458" y="19793"/>
                    <a:pt x="13660" y="19952"/>
                    <a:pt x="15575" y="20910"/>
                  </a:cubicBezTo>
                  <a:cubicBezTo>
                    <a:pt x="17266" y="21740"/>
                    <a:pt x="18606" y="23176"/>
                    <a:pt x="19979" y="24484"/>
                  </a:cubicBezTo>
                  <a:cubicBezTo>
                    <a:pt x="21574" y="26048"/>
                    <a:pt x="23266" y="27484"/>
                    <a:pt x="25053" y="28825"/>
                  </a:cubicBezTo>
                  <a:cubicBezTo>
                    <a:pt x="26266" y="29782"/>
                    <a:pt x="27638" y="30548"/>
                    <a:pt x="29074" y="31091"/>
                  </a:cubicBezTo>
                  <a:cubicBezTo>
                    <a:pt x="30171" y="31465"/>
                    <a:pt x="31310" y="31611"/>
                    <a:pt x="32459" y="31611"/>
                  </a:cubicBezTo>
                  <a:cubicBezTo>
                    <a:pt x="33953" y="31611"/>
                    <a:pt x="35464" y="31365"/>
                    <a:pt x="36925" y="31059"/>
                  </a:cubicBezTo>
                  <a:cubicBezTo>
                    <a:pt x="41266" y="30165"/>
                    <a:pt x="45797" y="28569"/>
                    <a:pt x="48319" y="24931"/>
                  </a:cubicBezTo>
                  <a:cubicBezTo>
                    <a:pt x="48957" y="23974"/>
                    <a:pt x="49468" y="22952"/>
                    <a:pt x="49819" y="21899"/>
                  </a:cubicBezTo>
                  <a:cubicBezTo>
                    <a:pt x="50776" y="19123"/>
                    <a:pt x="50936" y="16059"/>
                    <a:pt x="49946" y="13314"/>
                  </a:cubicBezTo>
                  <a:cubicBezTo>
                    <a:pt x="48925" y="10570"/>
                    <a:pt x="46659" y="8240"/>
                    <a:pt x="43851" y="7474"/>
                  </a:cubicBezTo>
                  <a:cubicBezTo>
                    <a:pt x="43022" y="7242"/>
                    <a:pt x="42178" y="7144"/>
                    <a:pt x="41329" y="7144"/>
                  </a:cubicBezTo>
                  <a:cubicBezTo>
                    <a:pt x="39727" y="7144"/>
                    <a:pt x="38107" y="7494"/>
                    <a:pt x="36542" y="7953"/>
                  </a:cubicBezTo>
                  <a:cubicBezTo>
                    <a:pt x="34181" y="8655"/>
                    <a:pt x="31883" y="9644"/>
                    <a:pt x="29425" y="10091"/>
                  </a:cubicBezTo>
                  <a:cubicBezTo>
                    <a:pt x="28852" y="10215"/>
                    <a:pt x="28269" y="10277"/>
                    <a:pt x="27686" y="10277"/>
                  </a:cubicBezTo>
                  <a:cubicBezTo>
                    <a:pt x="26776" y="10277"/>
                    <a:pt x="25865" y="10127"/>
                    <a:pt x="24989" y="9836"/>
                  </a:cubicBezTo>
                  <a:lnTo>
                    <a:pt x="24989" y="9836"/>
                  </a:lnTo>
                  <a:lnTo>
                    <a:pt x="25085" y="9931"/>
                  </a:lnTo>
                  <a:cubicBezTo>
                    <a:pt x="22021" y="7506"/>
                    <a:pt x="19340" y="4538"/>
                    <a:pt x="16053" y="2431"/>
                  </a:cubicBezTo>
                  <a:cubicBezTo>
                    <a:pt x="13824" y="1003"/>
                    <a:pt x="11155" y="0"/>
                    <a:pt x="8543" y="0"/>
                  </a:cubicBezTo>
                  <a:close/>
                </a:path>
              </a:pathLst>
            </a:custGeom>
            <a:solidFill>
              <a:srgbClr val="9DC3E6">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98" name="Google Shape;732;p56"/>
            <p:cNvGrpSpPr/>
            <p:nvPr/>
          </p:nvGrpSpPr>
          <p:grpSpPr>
            <a:xfrm>
              <a:off x="2595191" y="1660657"/>
              <a:ext cx="542899" cy="538569"/>
              <a:chOff x="6167350" y="2672800"/>
              <a:chExt cx="297750" cy="295375"/>
            </a:xfrm>
          </p:grpSpPr>
          <p:sp>
            <p:nvSpPr>
              <p:cNvPr id="99" name="Google Shape;733;p56"/>
              <p:cNvSpPr/>
              <p:nvPr/>
            </p:nvSpPr>
            <p:spPr>
              <a:xfrm>
                <a:off x="6167350" y="2672800"/>
                <a:ext cx="226850" cy="295375"/>
              </a:xfrm>
              <a:custGeom>
                <a:avLst/>
                <a:gdLst/>
                <a:ahLst/>
                <a:cxnLst/>
                <a:rect l="l" t="t" r="r" b="b"/>
                <a:pathLst>
                  <a:path w="9074" h="11815" extrusionOk="0">
                    <a:moveTo>
                      <a:pt x="4537" y="725"/>
                    </a:moveTo>
                    <a:cubicBezTo>
                      <a:pt x="4758" y="725"/>
                      <a:pt x="4915" y="882"/>
                      <a:pt x="4915" y="1071"/>
                    </a:cubicBezTo>
                    <a:cubicBezTo>
                      <a:pt x="4915" y="1260"/>
                      <a:pt x="5073" y="1418"/>
                      <a:pt x="5262" y="1418"/>
                    </a:cubicBezTo>
                    <a:lnTo>
                      <a:pt x="5955" y="1418"/>
                    </a:lnTo>
                    <a:cubicBezTo>
                      <a:pt x="6175" y="1418"/>
                      <a:pt x="6333" y="1575"/>
                      <a:pt x="6333" y="1796"/>
                    </a:cubicBezTo>
                    <a:cubicBezTo>
                      <a:pt x="6333" y="1985"/>
                      <a:pt x="6175" y="2142"/>
                      <a:pt x="5955" y="2142"/>
                    </a:cubicBezTo>
                    <a:lnTo>
                      <a:pt x="3119" y="2142"/>
                    </a:lnTo>
                    <a:cubicBezTo>
                      <a:pt x="2930" y="2142"/>
                      <a:pt x="2773" y="1985"/>
                      <a:pt x="2773" y="1796"/>
                    </a:cubicBezTo>
                    <a:cubicBezTo>
                      <a:pt x="2773" y="1575"/>
                      <a:pt x="2930" y="1418"/>
                      <a:pt x="3151" y="1418"/>
                    </a:cubicBezTo>
                    <a:lnTo>
                      <a:pt x="3844" y="1418"/>
                    </a:lnTo>
                    <a:cubicBezTo>
                      <a:pt x="4033" y="1418"/>
                      <a:pt x="4191" y="1260"/>
                      <a:pt x="4191" y="1071"/>
                    </a:cubicBezTo>
                    <a:cubicBezTo>
                      <a:pt x="4191" y="882"/>
                      <a:pt x="4348" y="725"/>
                      <a:pt x="4537" y="725"/>
                    </a:cubicBezTo>
                    <a:close/>
                    <a:moveTo>
                      <a:pt x="8066" y="2111"/>
                    </a:moveTo>
                    <a:cubicBezTo>
                      <a:pt x="8255" y="2111"/>
                      <a:pt x="8412" y="2268"/>
                      <a:pt x="8412" y="2458"/>
                    </a:cubicBezTo>
                    <a:lnTo>
                      <a:pt x="8412" y="10806"/>
                    </a:lnTo>
                    <a:lnTo>
                      <a:pt x="8381" y="10806"/>
                    </a:lnTo>
                    <a:cubicBezTo>
                      <a:pt x="8381" y="10995"/>
                      <a:pt x="8223" y="11153"/>
                      <a:pt x="8034" y="11153"/>
                    </a:cubicBezTo>
                    <a:lnTo>
                      <a:pt x="1040" y="11153"/>
                    </a:lnTo>
                    <a:cubicBezTo>
                      <a:pt x="851" y="11153"/>
                      <a:pt x="693" y="10995"/>
                      <a:pt x="693" y="10806"/>
                    </a:cubicBezTo>
                    <a:lnTo>
                      <a:pt x="693" y="2458"/>
                    </a:lnTo>
                    <a:cubicBezTo>
                      <a:pt x="693" y="2268"/>
                      <a:pt x="851" y="2111"/>
                      <a:pt x="1040" y="2111"/>
                    </a:cubicBezTo>
                    <a:lnTo>
                      <a:pt x="2143" y="2111"/>
                    </a:lnTo>
                    <a:cubicBezTo>
                      <a:pt x="2300" y="2489"/>
                      <a:pt x="2647" y="2804"/>
                      <a:pt x="3119" y="2804"/>
                    </a:cubicBezTo>
                    <a:lnTo>
                      <a:pt x="5986" y="2804"/>
                    </a:lnTo>
                    <a:cubicBezTo>
                      <a:pt x="6396" y="2804"/>
                      <a:pt x="6805" y="2521"/>
                      <a:pt x="6963" y="2111"/>
                    </a:cubicBezTo>
                    <a:close/>
                    <a:moveTo>
                      <a:pt x="4506" y="0"/>
                    </a:moveTo>
                    <a:cubicBezTo>
                      <a:pt x="4096" y="0"/>
                      <a:pt x="3686" y="284"/>
                      <a:pt x="3529" y="725"/>
                    </a:cubicBezTo>
                    <a:lnTo>
                      <a:pt x="3088" y="725"/>
                    </a:lnTo>
                    <a:cubicBezTo>
                      <a:pt x="2678" y="725"/>
                      <a:pt x="2269" y="1008"/>
                      <a:pt x="2111" y="1418"/>
                    </a:cubicBezTo>
                    <a:lnTo>
                      <a:pt x="1009" y="1418"/>
                    </a:lnTo>
                    <a:cubicBezTo>
                      <a:pt x="410" y="1418"/>
                      <a:pt x="0" y="1890"/>
                      <a:pt x="0" y="2458"/>
                    </a:cubicBezTo>
                    <a:lnTo>
                      <a:pt x="0" y="10806"/>
                    </a:lnTo>
                    <a:cubicBezTo>
                      <a:pt x="0" y="11405"/>
                      <a:pt x="473" y="11814"/>
                      <a:pt x="1009" y="11814"/>
                    </a:cubicBezTo>
                    <a:lnTo>
                      <a:pt x="7971" y="11814"/>
                    </a:lnTo>
                    <a:cubicBezTo>
                      <a:pt x="8570" y="11814"/>
                      <a:pt x="9011" y="11342"/>
                      <a:pt x="9011" y="10806"/>
                    </a:cubicBezTo>
                    <a:lnTo>
                      <a:pt x="9011" y="2458"/>
                    </a:lnTo>
                    <a:cubicBezTo>
                      <a:pt x="9074" y="1859"/>
                      <a:pt x="8601" y="1418"/>
                      <a:pt x="8034" y="1418"/>
                    </a:cubicBezTo>
                    <a:lnTo>
                      <a:pt x="6931" y="1418"/>
                    </a:lnTo>
                    <a:cubicBezTo>
                      <a:pt x="6774" y="1040"/>
                      <a:pt x="6396" y="725"/>
                      <a:pt x="5923" y="725"/>
                    </a:cubicBezTo>
                    <a:lnTo>
                      <a:pt x="5545" y="725"/>
                    </a:lnTo>
                    <a:cubicBezTo>
                      <a:pt x="5514" y="567"/>
                      <a:pt x="5388" y="441"/>
                      <a:pt x="5262" y="315"/>
                    </a:cubicBezTo>
                    <a:cubicBezTo>
                      <a:pt x="5073" y="126"/>
                      <a:pt x="4789" y="0"/>
                      <a:pt x="45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 name="Google Shape;734;p56"/>
              <p:cNvSpPr/>
              <p:nvPr/>
            </p:nvSpPr>
            <p:spPr>
              <a:xfrm>
                <a:off x="6201225" y="2762575"/>
                <a:ext cx="52775" cy="49650"/>
              </a:xfrm>
              <a:custGeom>
                <a:avLst/>
                <a:gdLst/>
                <a:ahLst/>
                <a:cxnLst/>
                <a:rect l="l" t="t" r="r" b="b"/>
                <a:pathLst>
                  <a:path w="2111" h="1986" extrusionOk="0">
                    <a:moveTo>
                      <a:pt x="406" y="1"/>
                    </a:moveTo>
                    <a:cubicBezTo>
                      <a:pt x="315" y="1"/>
                      <a:pt x="221" y="32"/>
                      <a:pt x="158" y="95"/>
                    </a:cubicBezTo>
                    <a:cubicBezTo>
                      <a:pt x="63" y="190"/>
                      <a:pt x="63" y="442"/>
                      <a:pt x="158" y="568"/>
                    </a:cubicBezTo>
                    <a:lnTo>
                      <a:pt x="599" y="977"/>
                    </a:lnTo>
                    <a:lnTo>
                      <a:pt x="158" y="1418"/>
                    </a:lnTo>
                    <a:cubicBezTo>
                      <a:pt x="0" y="1544"/>
                      <a:pt x="0" y="1733"/>
                      <a:pt x="158" y="1891"/>
                    </a:cubicBezTo>
                    <a:cubicBezTo>
                      <a:pt x="221" y="1954"/>
                      <a:pt x="315" y="1985"/>
                      <a:pt x="406" y="1985"/>
                    </a:cubicBezTo>
                    <a:cubicBezTo>
                      <a:pt x="496" y="1985"/>
                      <a:pt x="583" y="1954"/>
                      <a:pt x="630" y="1891"/>
                    </a:cubicBezTo>
                    <a:lnTo>
                      <a:pt x="1071" y="1450"/>
                    </a:lnTo>
                    <a:lnTo>
                      <a:pt x="1512" y="1891"/>
                    </a:lnTo>
                    <a:cubicBezTo>
                      <a:pt x="1575" y="1954"/>
                      <a:pt x="1662" y="1985"/>
                      <a:pt x="1749" y="1985"/>
                    </a:cubicBezTo>
                    <a:cubicBezTo>
                      <a:pt x="1835" y="1985"/>
                      <a:pt x="1922" y="1954"/>
                      <a:pt x="1985" y="1891"/>
                    </a:cubicBezTo>
                    <a:cubicBezTo>
                      <a:pt x="2111" y="1765"/>
                      <a:pt x="2111" y="1544"/>
                      <a:pt x="1985" y="1418"/>
                    </a:cubicBezTo>
                    <a:lnTo>
                      <a:pt x="1544" y="977"/>
                    </a:lnTo>
                    <a:lnTo>
                      <a:pt x="1985" y="568"/>
                    </a:lnTo>
                    <a:cubicBezTo>
                      <a:pt x="2111" y="442"/>
                      <a:pt x="2111" y="190"/>
                      <a:pt x="1985" y="95"/>
                    </a:cubicBezTo>
                    <a:cubicBezTo>
                      <a:pt x="1922" y="32"/>
                      <a:pt x="1835" y="1"/>
                      <a:pt x="1749" y="1"/>
                    </a:cubicBezTo>
                    <a:cubicBezTo>
                      <a:pt x="1662" y="1"/>
                      <a:pt x="1575" y="32"/>
                      <a:pt x="1512" y="95"/>
                    </a:cubicBezTo>
                    <a:lnTo>
                      <a:pt x="1071" y="505"/>
                    </a:lnTo>
                    <a:lnTo>
                      <a:pt x="630" y="95"/>
                    </a:lnTo>
                    <a:cubicBezTo>
                      <a:pt x="583" y="32"/>
                      <a:pt x="496" y="1"/>
                      <a:pt x="4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 name="Google Shape;735;p56"/>
              <p:cNvSpPr/>
              <p:nvPr/>
            </p:nvSpPr>
            <p:spPr>
              <a:xfrm>
                <a:off x="6308325" y="2882300"/>
                <a:ext cx="51225" cy="49650"/>
              </a:xfrm>
              <a:custGeom>
                <a:avLst/>
                <a:gdLst/>
                <a:ahLst/>
                <a:cxnLst/>
                <a:rect l="l" t="t" r="r" b="b"/>
                <a:pathLst>
                  <a:path w="2049" h="1986" extrusionOk="0">
                    <a:moveTo>
                      <a:pt x="363" y="0"/>
                    </a:moveTo>
                    <a:cubicBezTo>
                      <a:pt x="276" y="0"/>
                      <a:pt x="190" y="32"/>
                      <a:pt x="127" y="95"/>
                    </a:cubicBezTo>
                    <a:cubicBezTo>
                      <a:pt x="1" y="221"/>
                      <a:pt x="1" y="441"/>
                      <a:pt x="127" y="567"/>
                    </a:cubicBezTo>
                    <a:lnTo>
                      <a:pt x="568" y="1009"/>
                    </a:lnTo>
                    <a:lnTo>
                      <a:pt x="127" y="1450"/>
                    </a:lnTo>
                    <a:cubicBezTo>
                      <a:pt x="1" y="1544"/>
                      <a:pt x="1" y="1796"/>
                      <a:pt x="127" y="1891"/>
                    </a:cubicBezTo>
                    <a:cubicBezTo>
                      <a:pt x="190" y="1954"/>
                      <a:pt x="276" y="1985"/>
                      <a:pt x="363" y="1985"/>
                    </a:cubicBezTo>
                    <a:cubicBezTo>
                      <a:pt x="450" y="1985"/>
                      <a:pt x="536" y="1954"/>
                      <a:pt x="599" y="1891"/>
                    </a:cubicBezTo>
                    <a:lnTo>
                      <a:pt x="1040" y="1481"/>
                    </a:lnTo>
                    <a:lnTo>
                      <a:pt x="1481" y="1891"/>
                    </a:lnTo>
                    <a:cubicBezTo>
                      <a:pt x="1529" y="1954"/>
                      <a:pt x="1615" y="1985"/>
                      <a:pt x="1706" y="1985"/>
                    </a:cubicBezTo>
                    <a:cubicBezTo>
                      <a:pt x="1797" y="1985"/>
                      <a:pt x="1891" y="1954"/>
                      <a:pt x="1954" y="1891"/>
                    </a:cubicBezTo>
                    <a:cubicBezTo>
                      <a:pt x="2049" y="1796"/>
                      <a:pt x="2049" y="1544"/>
                      <a:pt x="1954" y="1450"/>
                    </a:cubicBezTo>
                    <a:lnTo>
                      <a:pt x="1513" y="1009"/>
                    </a:lnTo>
                    <a:lnTo>
                      <a:pt x="1954" y="567"/>
                    </a:lnTo>
                    <a:cubicBezTo>
                      <a:pt x="2049" y="441"/>
                      <a:pt x="2049" y="252"/>
                      <a:pt x="1954" y="95"/>
                    </a:cubicBezTo>
                    <a:cubicBezTo>
                      <a:pt x="1891" y="32"/>
                      <a:pt x="1804" y="0"/>
                      <a:pt x="1718" y="0"/>
                    </a:cubicBezTo>
                    <a:cubicBezTo>
                      <a:pt x="1631" y="0"/>
                      <a:pt x="1544" y="32"/>
                      <a:pt x="1481" y="95"/>
                    </a:cubicBezTo>
                    <a:lnTo>
                      <a:pt x="1040" y="536"/>
                    </a:lnTo>
                    <a:lnTo>
                      <a:pt x="599" y="95"/>
                    </a:lnTo>
                    <a:cubicBezTo>
                      <a:pt x="536" y="32"/>
                      <a:pt x="450" y="0"/>
                      <a:pt x="3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 name="Google Shape;736;p56"/>
              <p:cNvSpPr/>
              <p:nvPr/>
            </p:nvSpPr>
            <p:spPr>
              <a:xfrm>
                <a:off x="6200425" y="2759425"/>
                <a:ext cx="156775" cy="174875"/>
              </a:xfrm>
              <a:custGeom>
                <a:avLst/>
                <a:gdLst/>
                <a:ahLst/>
                <a:cxnLst/>
                <a:rect l="l" t="t" r="r" b="b"/>
                <a:pathLst>
                  <a:path w="6271" h="6995" extrusionOk="0">
                    <a:moveTo>
                      <a:pt x="1103" y="5609"/>
                    </a:moveTo>
                    <a:cubicBezTo>
                      <a:pt x="1292" y="5609"/>
                      <a:pt x="1450" y="5766"/>
                      <a:pt x="1450" y="5955"/>
                    </a:cubicBezTo>
                    <a:cubicBezTo>
                      <a:pt x="1450" y="6144"/>
                      <a:pt x="1292" y="6302"/>
                      <a:pt x="1103" y="6302"/>
                    </a:cubicBezTo>
                    <a:cubicBezTo>
                      <a:pt x="914" y="6302"/>
                      <a:pt x="757" y="6144"/>
                      <a:pt x="757" y="5955"/>
                    </a:cubicBezTo>
                    <a:cubicBezTo>
                      <a:pt x="757" y="5766"/>
                      <a:pt x="914" y="5609"/>
                      <a:pt x="1103" y="5609"/>
                    </a:cubicBezTo>
                    <a:close/>
                    <a:moveTo>
                      <a:pt x="5325" y="1"/>
                    </a:moveTo>
                    <a:cubicBezTo>
                      <a:pt x="5230" y="1"/>
                      <a:pt x="5136" y="64"/>
                      <a:pt x="5073" y="127"/>
                    </a:cubicBezTo>
                    <a:lnTo>
                      <a:pt x="4380" y="851"/>
                    </a:lnTo>
                    <a:cubicBezTo>
                      <a:pt x="4254" y="946"/>
                      <a:pt x="4254" y="1198"/>
                      <a:pt x="4380" y="1324"/>
                    </a:cubicBezTo>
                    <a:cubicBezTo>
                      <a:pt x="4443" y="1371"/>
                      <a:pt x="4529" y="1395"/>
                      <a:pt x="4616" y="1395"/>
                    </a:cubicBezTo>
                    <a:cubicBezTo>
                      <a:pt x="4703" y="1395"/>
                      <a:pt x="4789" y="1371"/>
                      <a:pt x="4852" y="1324"/>
                    </a:cubicBezTo>
                    <a:lnTo>
                      <a:pt x="4978" y="1198"/>
                    </a:lnTo>
                    <a:lnTo>
                      <a:pt x="4978" y="2458"/>
                    </a:lnTo>
                    <a:cubicBezTo>
                      <a:pt x="4978" y="2647"/>
                      <a:pt x="4821" y="2805"/>
                      <a:pt x="4600" y="2805"/>
                    </a:cubicBezTo>
                    <a:lnTo>
                      <a:pt x="1765" y="2805"/>
                    </a:lnTo>
                    <a:cubicBezTo>
                      <a:pt x="1513" y="2805"/>
                      <a:pt x="1229" y="2931"/>
                      <a:pt x="1040" y="3120"/>
                    </a:cubicBezTo>
                    <a:cubicBezTo>
                      <a:pt x="820" y="3309"/>
                      <a:pt x="725" y="3592"/>
                      <a:pt x="725" y="3876"/>
                    </a:cubicBezTo>
                    <a:lnTo>
                      <a:pt x="725" y="4978"/>
                    </a:lnTo>
                    <a:cubicBezTo>
                      <a:pt x="316" y="5136"/>
                      <a:pt x="1" y="5482"/>
                      <a:pt x="1" y="5955"/>
                    </a:cubicBezTo>
                    <a:cubicBezTo>
                      <a:pt x="1" y="6554"/>
                      <a:pt x="473" y="6995"/>
                      <a:pt x="1040" y="6995"/>
                    </a:cubicBezTo>
                    <a:cubicBezTo>
                      <a:pt x="1607" y="6995"/>
                      <a:pt x="2048" y="6522"/>
                      <a:pt x="2048" y="5955"/>
                    </a:cubicBezTo>
                    <a:cubicBezTo>
                      <a:pt x="2048" y="5514"/>
                      <a:pt x="1765" y="5136"/>
                      <a:pt x="1355" y="4978"/>
                    </a:cubicBezTo>
                    <a:lnTo>
                      <a:pt x="1355" y="3876"/>
                    </a:lnTo>
                    <a:cubicBezTo>
                      <a:pt x="1355" y="3687"/>
                      <a:pt x="1513" y="3529"/>
                      <a:pt x="1702" y="3529"/>
                    </a:cubicBezTo>
                    <a:lnTo>
                      <a:pt x="4537" y="3529"/>
                    </a:lnTo>
                    <a:cubicBezTo>
                      <a:pt x="5136" y="3529"/>
                      <a:pt x="5545" y="3057"/>
                      <a:pt x="5545" y="2490"/>
                    </a:cubicBezTo>
                    <a:lnTo>
                      <a:pt x="5545" y="1229"/>
                    </a:lnTo>
                    <a:lnTo>
                      <a:pt x="5671" y="1355"/>
                    </a:lnTo>
                    <a:cubicBezTo>
                      <a:pt x="5734" y="1418"/>
                      <a:pt x="5821" y="1450"/>
                      <a:pt x="5908" y="1450"/>
                    </a:cubicBezTo>
                    <a:cubicBezTo>
                      <a:pt x="5994" y="1450"/>
                      <a:pt x="6081" y="1418"/>
                      <a:pt x="6144" y="1355"/>
                    </a:cubicBezTo>
                    <a:cubicBezTo>
                      <a:pt x="6270" y="1229"/>
                      <a:pt x="6270" y="1009"/>
                      <a:pt x="6144" y="883"/>
                    </a:cubicBezTo>
                    <a:lnTo>
                      <a:pt x="5545" y="127"/>
                    </a:lnTo>
                    <a:cubicBezTo>
                      <a:pt x="5482" y="64"/>
                      <a:pt x="5388" y="1"/>
                      <a:pt x="5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3" name="Google Shape;737;p56"/>
              <p:cNvSpPr/>
              <p:nvPr/>
            </p:nvSpPr>
            <p:spPr>
              <a:xfrm>
                <a:off x="6412300" y="2742900"/>
                <a:ext cx="52800" cy="208725"/>
              </a:xfrm>
              <a:custGeom>
                <a:avLst/>
                <a:gdLst/>
                <a:ahLst/>
                <a:cxnLst/>
                <a:rect l="l" t="t" r="r" b="b"/>
                <a:pathLst>
                  <a:path w="2112" h="8349" extrusionOk="0">
                    <a:moveTo>
                      <a:pt x="1009" y="662"/>
                    </a:moveTo>
                    <a:cubicBezTo>
                      <a:pt x="1229" y="662"/>
                      <a:pt x="1387" y="819"/>
                      <a:pt x="1387" y="1040"/>
                    </a:cubicBezTo>
                    <a:lnTo>
                      <a:pt x="1387" y="1386"/>
                    </a:lnTo>
                    <a:lnTo>
                      <a:pt x="662" y="1386"/>
                    </a:lnTo>
                    <a:lnTo>
                      <a:pt x="662" y="1040"/>
                    </a:lnTo>
                    <a:cubicBezTo>
                      <a:pt x="662" y="819"/>
                      <a:pt x="820" y="662"/>
                      <a:pt x="1009" y="662"/>
                    </a:cubicBezTo>
                    <a:close/>
                    <a:moveTo>
                      <a:pt x="1387" y="2048"/>
                    </a:moveTo>
                    <a:lnTo>
                      <a:pt x="1387" y="6017"/>
                    </a:lnTo>
                    <a:cubicBezTo>
                      <a:pt x="1261" y="5986"/>
                      <a:pt x="1142" y="5970"/>
                      <a:pt x="1024" y="5970"/>
                    </a:cubicBezTo>
                    <a:cubicBezTo>
                      <a:pt x="906" y="5970"/>
                      <a:pt x="788" y="5986"/>
                      <a:pt x="662" y="6017"/>
                    </a:cubicBezTo>
                    <a:lnTo>
                      <a:pt x="662" y="2048"/>
                    </a:lnTo>
                    <a:close/>
                    <a:moveTo>
                      <a:pt x="1009" y="6711"/>
                    </a:moveTo>
                    <a:cubicBezTo>
                      <a:pt x="1103" y="6711"/>
                      <a:pt x="1166" y="6711"/>
                      <a:pt x="1261" y="6742"/>
                    </a:cubicBezTo>
                    <a:lnTo>
                      <a:pt x="1009" y="7246"/>
                    </a:lnTo>
                    <a:lnTo>
                      <a:pt x="788" y="6742"/>
                    </a:lnTo>
                    <a:cubicBezTo>
                      <a:pt x="851" y="6711"/>
                      <a:pt x="946" y="6711"/>
                      <a:pt x="1009" y="6711"/>
                    </a:cubicBezTo>
                    <a:close/>
                    <a:moveTo>
                      <a:pt x="1009" y="0"/>
                    </a:moveTo>
                    <a:cubicBezTo>
                      <a:pt x="441" y="0"/>
                      <a:pt x="0" y="473"/>
                      <a:pt x="0" y="1040"/>
                    </a:cubicBezTo>
                    <a:lnTo>
                      <a:pt x="0" y="6616"/>
                    </a:lnTo>
                    <a:cubicBezTo>
                      <a:pt x="0" y="6648"/>
                      <a:pt x="0" y="6742"/>
                      <a:pt x="32" y="6774"/>
                    </a:cubicBezTo>
                    <a:lnTo>
                      <a:pt x="757" y="8160"/>
                    </a:lnTo>
                    <a:cubicBezTo>
                      <a:pt x="788" y="8286"/>
                      <a:pt x="946" y="8349"/>
                      <a:pt x="1040" y="8349"/>
                    </a:cubicBezTo>
                    <a:cubicBezTo>
                      <a:pt x="1166" y="8349"/>
                      <a:pt x="1292" y="8286"/>
                      <a:pt x="1355" y="8160"/>
                    </a:cubicBezTo>
                    <a:lnTo>
                      <a:pt x="2080" y="6774"/>
                    </a:lnTo>
                    <a:cubicBezTo>
                      <a:pt x="2111" y="6742"/>
                      <a:pt x="2111" y="6648"/>
                      <a:pt x="2111" y="6616"/>
                    </a:cubicBezTo>
                    <a:lnTo>
                      <a:pt x="2111" y="1040"/>
                    </a:lnTo>
                    <a:cubicBezTo>
                      <a:pt x="2048" y="473"/>
                      <a:pt x="1576" y="0"/>
                      <a:pt x="10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cxnSp>
        <p:nvCxnSpPr>
          <p:cNvPr id="5" name="Straight Connector 4"/>
          <p:cNvCxnSpPr/>
          <p:nvPr/>
        </p:nvCxnSpPr>
        <p:spPr>
          <a:xfrm>
            <a:off x="377289" y="3948303"/>
            <a:ext cx="8482605" cy="0"/>
          </a:xfrm>
          <a:prstGeom prst="line">
            <a:avLst/>
          </a:prstGeom>
          <a:ln w="19050">
            <a:solidFill>
              <a:srgbClr val="00698F"/>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1098170" y="3944862"/>
            <a:ext cx="134953" cy="331709"/>
            <a:chOff x="1107375" y="4192017"/>
            <a:chExt cx="134953" cy="331709"/>
          </a:xfrm>
        </p:grpSpPr>
        <p:cxnSp>
          <p:nvCxnSpPr>
            <p:cNvPr id="104" name="Straight Connector 103"/>
            <p:cNvCxnSpPr/>
            <p:nvPr/>
          </p:nvCxnSpPr>
          <p:spPr>
            <a:xfrm>
              <a:off x="1178853" y="4192017"/>
              <a:ext cx="0" cy="197644"/>
            </a:xfrm>
            <a:prstGeom prst="line">
              <a:avLst/>
            </a:prstGeom>
            <a:ln w="19050">
              <a:solidFill>
                <a:srgbClr val="00698F"/>
              </a:solidFill>
            </a:ln>
          </p:spPr>
          <p:style>
            <a:lnRef idx="1">
              <a:schemeClr val="accent1"/>
            </a:lnRef>
            <a:fillRef idx="0">
              <a:schemeClr val="accent1"/>
            </a:fillRef>
            <a:effectRef idx="0">
              <a:schemeClr val="accent1"/>
            </a:effectRef>
            <a:fontRef idx="minor">
              <a:schemeClr val="tx1"/>
            </a:fontRef>
          </p:style>
        </p:cxnSp>
        <p:sp>
          <p:nvSpPr>
            <p:cNvPr id="105" name="Google Shape;864;p62"/>
            <p:cNvSpPr/>
            <p:nvPr/>
          </p:nvSpPr>
          <p:spPr>
            <a:xfrm rot="10800000">
              <a:off x="1107375" y="4395540"/>
              <a:ext cx="134953" cy="128186"/>
            </a:xfrm>
            <a:custGeom>
              <a:avLst/>
              <a:gdLst/>
              <a:ahLst/>
              <a:cxnLst/>
              <a:rect l="l" t="t" r="r" b="b"/>
              <a:pathLst>
                <a:path w="3670" h="3671" extrusionOk="0">
                  <a:moveTo>
                    <a:pt x="1835" y="1"/>
                  </a:moveTo>
                  <a:cubicBezTo>
                    <a:pt x="834" y="1"/>
                    <a:pt x="1" y="835"/>
                    <a:pt x="1" y="1836"/>
                  </a:cubicBezTo>
                  <a:cubicBezTo>
                    <a:pt x="1" y="2870"/>
                    <a:pt x="834" y="3670"/>
                    <a:pt x="1835" y="3670"/>
                  </a:cubicBezTo>
                  <a:cubicBezTo>
                    <a:pt x="2836" y="3670"/>
                    <a:pt x="3670" y="2870"/>
                    <a:pt x="3670" y="1836"/>
                  </a:cubicBezTo>
                  <a:cubicBezTo>
                    <a:pt x="3670" y="835"/>
                    <a:pt x="2869" y="1"/>
                    <a:pt x="1835" y="1"/>
                  </a:cubicBezTo>
                  <a:close/>
                </a:path>
              </a:pathLst>
            </a:custGeom>
            <a:solidFill>
              <a:srgbClr val="FFFFFF"/>
            </a:solidFill>
            <a:ln w="15875" cap="flat" cmpd="sng">
              <a:solidFill>
                <a:srgbClr val="00698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 name="Group 105"/>
          <p:cNvGrpSpPr/>
          <p:nvPr/>
        </p:nvGrpSpPr>
        <p:grpSpPr>
          <a:xfrm>
            <a:off x="2795672" y="3957098"/>
            <a:ext cx="134953" cy="331709"/>
            <a:chOff x="1107375" y="4192017"/>
            <a:chExt cx="134953" cy="331709"/>
          </a:xfrm>
        </p:grpSpPr>
        <p:cxnSp>
          <p:nvCxnSpPr>
            <p:cNvPr id="107" name="Straight Connector 106"/>
            <p:cNvCxnSpPr/>
            <p:nvPr/>
          </p:nvCxnSpPr>
          <p:spPr>
            <a:xfrm>
              <a:off x="1178853" y="4192017"/>
              <a:ext cx="0" cy="197644"/>
            </a:xfrm>
            <a:prstGeom prst="line">
              <a:avLst/>
            </a:prstGeom>
            <a:ln w="19050">
              <a:solidFill>
                <a:srgbClr val="00698F"/>
              </a:solidFill>
            </a:ln>
          </p:spPr>
          <p:style>
            <a:lnRef idx="1">
              <a:schemeClr val="accent1"/>
            </a:lnRef>
            <a:fillRef idx="0">
              <a:schemeClr val="accent1"/>
            </a:fillRef>
            <a:effectRef idx="0">
              <a:schemeClr val="accent1"/>
            </a:effectRef>
            <a:fontRef idx="minor">
              <a:schemeClr val="tx1"/>
            </a:fontRef>
          </p:style>
        </p:cxnSp>
        <p:sp>
          <p:nvSpPr>
            <p:cNvPr id="108" name="Google Shape;864;p62"/>
            <p:cNvSpPr/>
            <p:nvPr/>
          </p:nvSpPr>
          <p:spPr>
            <a:xfrm rot="10800000">
              <a:off x="1107375" y="4395540"/>
              <a:ext cx="134953" cy="128186"/>
            </a:xfrm>
            <a:custGeom>
              <a:avLst/>
              <a:gdLst/>
              <a:ahLst/>
              <a:cxnLst/>
              <a:rect l="l" t="t" r="r" b="b"/>
              <a:pathLst>
                <a:path w="3670" h="3671" extrusionOk="0">
                  <a:moveTo>
                    <a:pt x="1835" y="1"/>
                  </a:moveTo>
                  <a:cubicBezTo>
                    <a:pt x="834" y="1"/>
                    <a:pt x="1" y="835"/>
                    <a:pt x="1" y="1836"/>
                  </a:cubicBezTo>
                  <a:cubicBezTo>
                    <a:pt x="1" y="2870"/>
                    <a:pt x="834" y="3670"/>
                    <a:pt x="1835" y="3670"/>
                  </a:cubicBezTo>
                  <a:cubicBezTo>
                    <a:pt x="2836" y="3670"/>
                    <a:pt x="3670" y="2870"/>
                    <a:pt x="3670" y="1836"/>
                  </a:cubicBezTo>
                  <a:cubicBezTo>
                    <a:pt x="3670" y="835"/>
                    <a:pt x="2869" y="1"/>
                    <a:pt x="1835" y="1"/>
                  </a:cubicBezTo>
                  <a:close/>
                </a:path>
              </a:pathLst>
            </a:custGeom>
            <a:solidFill>
              <a:srgbClr val="FFFFFF"/>
            </a:solidFill>
            <a:ln w="15875" cap="flat" cmpd="sng">
              <a:solidFill>
                <a:srgbClr val="00698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 name="Group 108"/>
          <p:cNvGrpSpPr/>
          <p:nvPr/>
        </p:nvGrpSpPr>
        <p:grpSpPr>
          <a:xfrm>
            <a:off x="4595067" y="3940057"/>
            <a:ext cx="134953" cy="326793"/>
            <a:chOff x="1107375" y="4196933"/>
            <a:chExt cx="134953" cy="326793"/>
          </a:xfrm>
        </p:grpSpPr>
        <p:cxnSp>
          <p:nvCxnSpPr>
            <p:cNvPr id="110" name="Straight Connector 109"/>
            <p:cNvCxnSpPr/>
            <p:nvPr/>
          </p:nvCxnSpPr>
          <p:spPr>
            <a:xfrm>
              <a:off x="1178853" y="4196933"/>
              <a:ext cx="0" cy="197644"/>
            </a:xfrm>
            <a:prstGeom prst="line">
              <a:avLst/>
            </a:prstGeom>
            <a:ln w="19050">
              <a:solidFill>
                <a:srgbClr val="00698F"/>
              </a:solidFill>
            </a:ln>
          </p:spPr>
          <p:style>
            <a:lnRef idx="1">
              <a:schemeClr val="accent1"/>
            </a:lnRef>
            <a:fillRef idx="0">
              <a:schemeClr val="accent1"/>
            </a:fillRef>
            <a:effectRef idx="0">
              <a:schemeClr val="accent1"/>
            </a:effectRef>
            <a:fontRef idx="minor">
              <a:schemeClr val="tx1"/>
            </a:fontRef>
          </p:style>
        </p:cxnSp>
        <p:sp>
          <p:nvSpPr>
            <p:cNvPr id="111" name="Google Shape;864;p62"/>
            <p:cNvSpPr/>
            <p:nvPr/>
          </p:nvSpPr>
          <p:spPr>
            <a:xfrm rot="10800000">
              <a:off x="1107375" y="4395540"/>
              <a:ext cx="134953" cy="128186"/>
            </a:xfrm>
            <a:custGeom>
              <a:avLst/>
              <a:gdLst/>
              <a:ahLst/>
              <a:cxnLst/>
              <a:rect l="l" t="t" r="r" b="b"/>
              <a:pathLst>
                <a:path w="3670" h="3671" extrusionOk="0">
                  <a:moveTo>
                    <a:pt x="1835" y="1"/>
                  </a:moveTo>
                  <a:cubicBezTo>
                    <a:pt x="834" y="1"/>
                    <a:pt x="1" y="835"/>
                    <a:pt x="1" y="1836"/>
                  </a:cubicBezTo>
                  <a:cubicBezTo>
                    <a:pt x="1" y="2870"/>
                    <a:pt x="834" y="3670"/>
                    <a:pt x="1835" y="3670"/>
                  </a:cubicBezTo>
                  <a:cubicBezTo>
                    <a:pt x="2836" y="3670"/>
                    <a:pt x="3670" y="2870"/>
                    <a:pt x="3670" y="1836"/>
                  </a:cubicBezTo>
                  <a:cubicBezTo>
                    <a:pt x="3670" y="835"/>
                    <a:pt x="2869" y="1"/>
                    <a:pt x="1835" y="1"/>
                  </a:cubicBezTo>
                  <a:close/>
                </a:path>
              </a:pathLst>
            </a:custGeom>
            <a:solidFill>
              <a:srgbClr val="FFFFFF"/>
            </a:solidFill>
            <a:ln w="15875" cap="flat" cmpd="sng">
              <a:solidFill>
                <a:srgbClr val="00698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roup 111"/>
          <p:cNvGrpSpPr/>
          <p:nvPr/>
        </p:nvGrpSpPr>
        <p:grpSpPr>
          <a:xfrm>
            <a:off x="6378756" y="3940057"/>
            <a:ext cx="134953" cy="326793"/>
            <a:chOff x="1114870" y="4196933"/>
            <a:chExt cx="134953" cy="326793"/>
          </a:xfrm>
        </p:grpSpPr>
        <p:cxnSp>
          <p:nvCxnSpPr>
            <p:cNvPr id="113" name="Straight Connector 112"/>
            <p:cNvCxnSpPr/>
            <p:nvPr/>
          </p:nvCxnSpPr>
          <p:spPr>
            <a:xfrm>
              <a:off x="1178853" y="4196933"/>
              <a:ext cx="0" cy="197644"/>
            </a:xfrm>
            <a:prstGeom prst="line">
              <a:avLst/>
            </a:prstGeom>
            <a:ln w="19050">
              <a:solidFill>
                <a:srgbClr val="00698F"/>
              </a:solidFill>
            </a:ln>
          </p:spPr>
          <p:style>
            <a:lnRef idx="1">
              <a:schemeClr val="accent1"/>
            </a:lnRef>
            <a:fillRef idx="0">
              <a:schemeClr val="accent1"/>
            </a:fillRef>
            <a:effectRef idx="0">
              <a:schemeClr val="accent1"/>
            </a:effectRef>
            <a:fontRef idx="minor">
              <a:schemeClr val="tx1"/>
            </a:fontRef>
          </p:style>
        </p:cxnSp>
        <p:sp>
          <p:nvSpPr>
            <p:cNvPr id="114" name="Google Shape;864;p62"/>
            <p:cNvSpPr/>
            <p:nvPr/>
          </p:nvSpPr>
          <p:spPr>
            <a:xfrm rot="10800000">
              <a:off x="1114870" y="4395540"/>
              <a:ext cx="134953" cy="128186"/>
            </a:xfrm>
            <a:custGeom>
              <a:avLst/>
              <a:gdLst/>
              <a:ahLst/>
              <a:cxnLst/>
              <a:rect l="l" t="t" r="r" b="b"/>
              <a:pathLst>
                <a:path w="3670" h="3671" extrusionOk="0">
                  <a:moveTo>
                    <a:pt x="1835" y="1"/>
                  </a:moveTo>
                  <a:cubicBezTo>
                    <a:pt x="834" y="1"/>
                    <a:pt x="1" y="835"/>
                    <a:pt x="1" y="1836"/>
                  </a:cubicBezTo>
                  <a:cubicBezTo>
                    <a:pt x="1" y="2870"/>
                    <a:pt x="834" y="3670"/>
                    <a:pt x="1835" y="3670"/>
                  </a:cubicBezTo>
                  <a:cubicBezTo>
                    <a:pt x="2836" y="3670"/>
                    <a:pt x="3670" y="2870"/>
                    <a:pt x="3670" y="1836"/>
                  </a:cubicBezTo>
                  <a:cubicBezTo>
                    <a:pt x="3670" y="835"/>
                    <a:pt x="2869" y="1"/>
                    <a:pt x="1835" y="1"/>
                  </a:cubicBezTo>
                  <a:close/>
                </a:path>
              </a:pathLst>
            </a:custGeom>
            <a:solidFill>
              <a:srgbClr val="FFFFFF"/>
            </a:solidFill>
            <a:ln w="15875" cap="flat" cmpd="sng">
              <a:solidFill>
                <a:srgbClr val="00698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roup 114"/>
          <p:cNvGrpSpPr/>
          <p:nvPr/>
        </p:nvGrpSpPr>
        <p:grpSpPr>
          <a:xfrm>
            <a:off x="8156307" y="3948303"/>
            <a:ext cx="134953" cy="331709"/>
            <a:chOff x="1107375" y="4192017"/>
            <a:chExt cx="134953" cy="331709"/>
          </a:xfrm>
        </p:grpSpPr>
        <p:cxnSp>
          <p:nvCxnSpPr>
            <p:cNvPr id="116" name="Straight Connector 115"/>
            <p:cNvCxnSpPr/>
            <p:nvPr/>
          </p:nvCxnSpPr>
          <p:spPr>
            <a:xfrm>
              <a:off x="1178853" y="4192017"/>
              <a:ext cx="0" cy="197644"/>
            </a:xfrm>
            <a:prstGeom prst="line">
              <a:avLst/>
            </a:prstGeom>
            <a:ln w="19050">
              <a:solidFill>
                <a:srgbClr val="00698F"/>
              </a:solidFill>
            </a:ln>
          </p:spPr>
          <p:style>
            <a:lnRef idx="1">
              <a:schemeClr val="accent1"/>
            </a:lnRef>
            <a:fillRef idx="0">
              <a:schemeClr val="accent1"/>
            </a:fillRef>
            <a:effectRef idx="0">
              <a:schemeClr val="accent1"/>
            </a:effectRef>
            <a:fontRef idx="minor">
              <a:schemeClr val="tx1"/>
            </a:fontRef>
          </p:style>
        </p:cxnSp>
        <p:sp>
          <p:nvSpPr>
            <p:cNvPr id="117" name="Google Shape;864;p62"/>
            <p:cNvSpPr/>
            <p:nvPr/>
          </p:nvSpPr>
          <p:spPr>
            <a:xfrm rot="10800000">
              <a:off x="1107375" y="4395540"/>
              <a:ext cx="134953" cy="128186"/>
            </a:xfrm>
            <a:custGeom>
              <a:avLst/>
              <a:gdLst/>
              <a:ahLst/>
              <a:cxnLst/>
              <a:rect l="l" t="t" r="r" b="b"/>
              <a:pathLst>
                <a:path w="3670" h="3671" extrusionOk="0">
                  <a:moveTo>
                    <a:pt x="1835" y="1"/>
                  </a:moveTo>
                  <a:cubicBezTo>
                    <a:pt x="834" y="1"/>
                    <a:pt x="1" y="835"/>
                    <a:pt x="1" y="1836"/>
                  </a:cubicBezTo>
                  <a:cubicBezTo>
                    <a:pt x="1" y="2870"/>
                    <a:pt x="834" y="3670"/>
                    <a:pt x="1835" y="3670"/>
                  </a:cubicBezTo>
                  <a:cubicBezTo>
                    <a:pt x="2836" y="3670"/>
                    <a:pt x="3670" y="2870"/>
                    <a:pt x="3670" y="1836"/>
                  </a:cubicBezTo>
                  <a:cubicBezTo>
                    <a:pt x="3670" y="835"/>
                    <a:pt x="2869" y="1"/>
                    <a:pt x="1835" y="1"/>
                  </a:cubicBezTo>
                  <a:close/>
                </a:path>
              </a:pathLst>
            </a:custGeom>
            <a:solidFill>
              <a:srgbClr val="FFFFFF"/>
            </a:solidFill>
            <a:ln w="15875" cap="flat" cmpd="sng">
              <a:solidFill>
                <a:srgbClr val="00698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 name="Google Shape;846;p62"/>
          <p:cNvSpPr txBox="1">
            <a:spLocks/>
          </p:cNvSpPr>
          <p:nvPr/>
        </p:nvSpPr>
        <p:spPr>
          <a:xfrm>
            <a:off x="2160099" y="4386277"/>
            <a:ext cx="1675773" cy="1093294"/>
          </a:xfrm>
          <a:prstGeom prst="rect">
            <a:avLst/>
          </a:prstGeom>
        </p:spPr>
        <p:txBody>
          <a:bodyPr spcFirstLastPara="1" vert="horz" wrap="square" lIns="91425" tIns="91425" rIns="115500"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a:ea typeface="Adobe Caslon Pro" charset="0"/>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a:ea typeface="Adobe Caslon Pro" charset="0"/>
                <a:cs typeface="Calibri"/>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a:ea typeface="Adobe Caslon Pro" charset="0"/>
                <a:cs typeface="Calibri"/>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a:ea typeface="Adobe Caslon Pro" charset="0"/>
                <a:cs typeface="Calibri"/>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a:ea typeface="Adobe Caslon Pro" charset="0"/>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00000"/>
              </a:lnSpc>
              <a:spcBef>
                <a:spcPts val="0"/>
              </a:spcBef>
              <a:buClr>
                <a:schemeClr val="dk1"/>
              </a:buClr>
              <a:buSzPts val="1100"/>
            </a:pPr>
            <a:r>
              <a:rPr lang="en-US" sz="1400" dirty="0">
                <a:latin typeface="Arial" panose="020B0604020202020204" pitchFamily="34" charset="0"/>
                <a:cs typeface="Arial" panose="020B0604020202020204" pitchFamily="34" charset="0"/>
              </a:rPr>
              <a:t>Data clean-up </a:t>
            </a:r>
            <a:br>
              <a:rPr lang="en-US" sz="1400" dirty="0">
                <a:latin typeface="Arial" panose="020B0604020202020204" pitchFamily="34" charset="0"/>
                <a:cs typeface="Arial" panose="020B0604020202020204" pitchFamily="34" charset="0"/>
              </a:rPr>
            </a:br>
            <a:r>
              <a:rPr lang="en-US" sz="800" dirty="0">
                <a:latin typeface="Arial" panose="020B0604020202020204" pitchFamily="34" charset="0"/>
                <a:cs typeface="Arial" panose="020B0604020202020204" pitchFamily="34" charset="0"/>
              </a:rPr>
              <a:t> </a:t>
            </a:r>
          </a:p>
          <a:p>
            <a:pPr marL="117475" indent="-117475">
              <a:lnSpc>
                <a:spcPct val="100000"/>
              </a:lnSpc>
              <a:spcBef>
                <a:spcPts val="0"/>
              </a:spcBef>
              <a:buClr>
                <a:schemeClr val="dk1"/>
              </a:buClr>
              <a:buSzPts val="1100"/>
            </a:pPr>
            <a:r>
              <a:rPr lang="en-US" sz="1400" dirty="0">
                <a:latin typeface="Arial" panose="020B0604020202020204" pitchFamily="34" charset="0"/>
                <a:cs typeface="Arial" panose="020B0604020202020204" pitchFamily="34" charset="0"/>
              </a:rPr>
              <a:t>Export from Act! and reformat for </a:t>
            </a:r>
            <a:r>
              <a:rPr lang="en-US" sz="1400" dirty="0" err="1">
                <a:latin typeface="Arial" panose="020B0604020202020204" pitchFamily="34" charset="0"/>
                <a:cs typeface="Arial" panose="020B0604020202020204" pitchFamily="34" charset="0"/>
              </a:rPr>
              <a:t>Zoho</a:t>
            </a:r>
            <a:r>
              <a:rPr lang="en-US" sz="1400" dirty="0">
                <a:latin typeface="Arial" panose="020B0604020202020204" pitchFamily="34" charset="0"/>
                <a:cs typeface="Arial" panose="020B0604020202020204" pitchFamily="34" charset="0"/>
              </a:rPr>
              <a:t> import</a:t>
            </a:r>
          </a:p>
          <a:p>
            <a:pPr marL="117475" indent="-117475">
              <a:lnSpc>
                <a:spcPct val="100000"/>
              </a:lnSpc>
              <a:spcBef>
                <a:spcPts val="0"/>
              </a:spcBef>
              <a:buClr>
                <a:schemeClr val="dk1"/>
              </a:buClr>
              <a:buSzPts val="1100"/>
            </a:pPr>
            <a:endParaRPr lang="en-US" sz="1400" dirty="0">
              <a:latin typeface="Arial" panose="020B0604020202020204" pitchFamily="34" charset="0"/>
              <a:cs typeface="Arial" panose="020B0604020202020204" pitchFamily="34" charset="0"/>
            </a:endParaRPr>
          </a:p>
          <a:p>
            <a:pPr marL="0" indent="0">
              <a:lnSpc>
                <a:spcPct val="100000"/>
              </a:lnSpc>
              <a:spcBef>
                <a:spcPts val="1600"/>
              </a:spcBef>
              <a:spcAft>
                <a:spcPts val="1600"/>
              </a:spcAft>
              <a:buNone/>
            </a:pPr>
            <a:endParaRPr lang="en-US" sz="1400" dirty="0">
              <a:latin typeface="Arial" panose="020B0604020202020204" pitchFamily="34" charset="0"/>
              <a:cs typeface="Arial" panose="020B0604020202020204" pitchFamily="34" charset="0"/>
            </a:endParaRPr>
          </a:p>
        </p:txBody>
      </p:sp>
      <p:sp>
        <p:nvSpPr>
          <p:cNvPr id="121" name="Google Shape;846;p62"/>
          <p:cNvSpPr txBox="1">
            <a:spLocks/>
          </p:cNvSpPr>
          <p:nvPr/>
        </p:nvSpPr>
        <p:spPr>
          <a:xfrm>
            <a:off x="7450119" y="4364006"/>
            <a:ext cx="1412373" cy="2250197"/>
          </a:xfrm>
          <a:prstGeom prst="rect">
            <a:avLst/>
          </a:prstGeom>
        </p:spPr>
        <p:txBody>
          <a:bodyPr spcFirstLastPara="1" vert="horz" wrap="square" lIns="91425" tIns="91425" rIns="115500"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a:ea typeface="Adobe Caslon Pro" charset="0"/>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a:ea typeface="Adobe Caslon Pro" charset="0"/>
                <a:cs typeface="Calibri"/>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a:ea typeface="Adobe Caslon Pro" charset="0"/>
                <a:cs typeface="Calibri"/>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a:ea typeface="Adobe Caslon Pro" charset="0"/>
                <a:cs typeface="Calibri"/>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a:ea typeface="Adobe Caslon Pro" charset="0"/>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7475" indent="-117475">
              <a:lnSpc>
                <a:spcPct val="100000"/>
              </a:lnSpc>
              <a:spcBef>
                <a:spcPts val="0"/>
              </a:spcBef>
              <a:buClr>
                <a:schemeClr val="dk1"/>
              </a:buClr>
              <a:buSzPts val="1100"/>
            </a:pPr>
            <a:r>
              <a:rPr lang="en-US" sz="1400" dirty="0">
                <a:latin typeface="Arial" panose="020B0604020202020204" pitchFamily="34" charset="0"/>
                <a:cs typeface="Arial" panose="020B0604020202020204" pitchFamily="34" charset="0"/>
              </a:rPr>
              <a:t>Phase 1:</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Launched to 351 accounts by email</a:t>
            </a:r>
            <a:br>
              <a:rPr lang="en-US" sz="1400" dirty="0">
                <a:latin typeface="Arial" panose="020B0604020202020204" pitchFamily="34" charset="0"/>
                <a:cs typeface="Arial" panose="020B0604020202020204" pitchFamily="34" charset="0"/>
              </a:rPr>
            </a:br>
            <a:endParaRPr lang="en-US" sz="800" dirty="0">
              <a:latin typeface="Arial" panose="020B0604020202020204" pitchFamily="34" charset="0"/>
              <a:cs typeface="Arial" panose="020B0604020202020204" pitchFamily="34" charset="0"/>
            </a:endParaRPr>
          </a:p>
          <a:p>
            <a:pPr marL="117475" indent="-117475">
              <a:lnSpc>
                <a:spcPct val="100000"/>
              </a:lnSpc>
              <a:spcBef>
                <a:spcPts val="0"/>
              </a:spcBef>
              <a:buClr>
                <a:schemeClr val="dk1"/>
              </a:buClr>
              <a:buSzPts val="1100"/>
            </a:pPr>
            <a:r>
              <a:rPr lang="en-US" sz="1400" dirty="0">
                <a:latin typeface="Arial" panose="020B0604020202020204" pitchFamily="34" charset="0"/>
                <a:cs typeface="Arial" panose="020B0604020202020204" pitchFamily="34" charset="0"/>
              </a:rPr>
              <a:t>Phase 2 (2024): Target remaining accounts</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 </a:t>
            </a:r>
          </a:p>
          <a:p>
            <a:pPr marL="117475" indent="-117475">
              <a:lnSpc>
                <a:spcPct val="100000"/>
              </a:lnSpc>
              <a:spcBef>
                <a:spcPts val="0"/>
              </a:spcBef>
              <a:buClr>
                <a:schemeClr val="dk1"/>
              </a:buClr>
              <a:buSzPts val="1100"/>
            </a:pPr>
            <a:endParaRPr lang="en-US" sz="1400" dirty="0">
              <a:latin typeface="Arial" panose="020B0604020202020204" pitchFamily="34" charset="0"/>
              <a:cs typeface="Arial" panose="020B0604020202020204" pitchFamily="34" charset="0"/>
            </a:endParaRPr>
          </a:p>
          <a:p>
            <a:pPr marL="117475" indent="-117475">
              <a:lnSpc>
                <a:spcPct val="100000"/>
              </a:lnSpc>
              <a:spcBef>
                <a:spcPts val="0"/>
              </a:spcBef>
              <a:buClr>
                <a:schemeClr val="dk1"/>
              </a:buClr>
              <a:buSzPts val="1100"/>
            </a:pPr>
            <a:endParaRPr lang="en-US" sz="1400" dirty="0">
              <a:latin typeface="Arial" panose="020B0604020202020204" pitchFamily="34" charset="0"/>
              <a:cs typeface="Arial" panose="020B0604020202020204" pitchFamily="34" charset="0"/>
            </a:endParaRPr>
          </a:p>
          <a:p>
            <a:pPr marL="0" indent="0">
              <a:lnSpc>
                <a:spcPct val="100000"/>
              </a:lnSpc>
              <a:spcBef>
                <a:spcPts val="1600"/>
              </a:spcBef>
              <a:spcAft>
                <a:spcPts val="1600"/>
              </a:spcAft>
              <a:buNone/>
            </a:pPr>
            <a:endParaRPr lang="en-US" sz="1400" dirty="0">
              <a:latin typeface="Arial" panose="020B0604020202020204" pitchFamily="34" charset="0"/>
              <a:cs typeface="Arial" panose="020B0604020202020204" pitchFamily="34" charset="0"/>
            </a:endParaRPr>
          </a:p>
        </p:txBody>
      </p:sp>
      <p:sp>
        <p:nvSpPr>
          <p:cNvPr id="33" name="Isosceles Triangle 32"/>
          <p:cNvSpPr/>
          <p:nvPr/>
        </p:nvSpPr>
        <p:spPr>
          <a:xfrm rot="5400000">
            <a:off x="8761296" y="3880167"/>
            <a:ext cx="181501" cy="136271"/>
          </a:xfrm>
          <a:prstGeom prst="triangle">
            <a:avLst/>
          </a:prstGeom>
          <a:solidFill>
            <a:srgbClr val="006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125"/>
          <p:cNvGrpSpPr/>
          <p:nvPr/>
        </p:nvGrpSpPr>
        <p:grpSpPr>
          <a:xfrm>
            <a:off x="5986710" y="1732713"/>
            <a:ext cx="864731" cy="692046"/>
            <a:chOff x="5748739" y="3524580"/>
            <a:chExt cx="864731" cy="692046"/>
          </a:xfrm>
        </p:grpSpPr>
        <p:sp>
          <p:nvSpPr>
            <p:cNvPr id="127" name="Google Shape;854;p62"/>
            <p:cNvSpPr/>
            <p:nvPr/>
          </p:nvSpPr>
          <p:spPr>
            <a:xfrm rot="20369007">
              <a:off x="5748739" y="3524580"/>
              <a:ext cx="864731" cy="692046"/>
            </a:xfrm>
            <a:custGeom>
              <a:avLst/>
              <a:gdLst/>
              <a:ahLst/>
              <a:cxnLst/>
              <a:rect l="l" t="t" r="r" b="b"/>
              <a:pathLst>
                <a:path w="50936" h="31611" extrusionOk="0">
                  <a:moveTo>
                    <a:pt x="8543" y="0"/>
                  </a:moveTo>
                  <a:cubicBezTo>
                    <a:pt x="7303" y="0"/>
                    <a:pt x="6076" y="226"/>
                    <a:pt x="4915" y="740"/>
                  </a:cubicBezTo>
                  <a:cubicBezTo>
                    <a:pt x="4245" y="1027"/>
                    <a:pt x="3639" y="1410"/>
                    <a:pt x="3128" y="1953"/>
                  </a:cubicBezTo>
                  <a:cubicBezTo>
                    <a:pt x="2490" y="2655"/>
                    <a:pt x="2043" y="3516"/>
                    <a:pt x="1788" y="4474"/>
                  </a:cubicBezTo>
                  <a:cubicBezTo>
                    <a:pt x="0" y="10601"/>
                    <a:pt x="3383" y="17080"/>
                    <a:pt x="9447" y="19123"/>
                  </a:cubicBezTo>
                  <a:cubicBezTo>
                    <a:pt x="11458" y="19793"/>
                    <a:pt x="13660" y="19952"/>
                    <a:pt x="15575" y="20910"/>
                  </a:cubicBezTo>
                  <a:cubicBezTo>
                    <a:pt x="17266" y="21740"/>
                    <a:pt x="18606" y="23176"/>
                    <a:pt x="19979" y="24484"/>
                  </a:cubicBezTo>
                  <a:cubicBezTo>
                    <a:pt x="21574" y="26048"/>
                    <a:pt x="23266" y="27484"/>
                    <a:pt x="25053" y="28825"/>
                  </a:cubicBezTo>
                  <a:cubicBezTo>
                    <a:pt x="26266" y="29782"/>
                    <a:pt x="27638" y="30548"/>
                    <a:pt x="29074" y="31091"/>
                  </a:cubicBezTo>
                  <a:cubicBezTo>
                    <a:pt x="30171" y="31465"/>
                    <a:pt x="31310" y="31611"/>
                    <a:pt x="32459" y="31611"/>
                  </a:cubicBezTo>
                  <a:cubicBezTo>
                    <a:pt x="33953" y="31611"/>
                    <a:pt x="35464" y="31365"/>
                    <a:pt x="36925" y="31059"/>
                  </a:cubicBezTo>
                  <a:cubicBezTo>
                    <a:pt x="41266" y="30165"/>
                    <a:pt x="45797" y="28569"/>
                    <a:pt x="48319" y="24931"/>
                  </a:cubicBezTo>
                  <a:cubicBezTo>
                    <a:pt x="48957" y="23974"/>
                    <a:pt x="49468" y="22952"/>
                    <a:pt x="49819" y="21899"/>
                  </a:cubicBezTo>
                  <a:cubicBezTo>
                    <a:pt x="50776" y="19123"/>
                    <a:pt x="50936" y="16059"/>
                    <a:pt x="49946" y="13314"/>
                  </a:cubicBezTo>
                  <a:cubicBezTo>
                    <a:pt x="48925" y="10570"/>
                    <a:pt x="46659" y="8240"/>
                    <a:pt x="43851" y="7474"/>
                  </a:cubicBezTo>
                  <a:cubicBezTo>
                    <a:pt x="43022" y="7242"/>
                    <a:pt x="42178" y="7144"/>
                    <a:pt x="41329" y="7144"/>
                  </a:cubicBezTo>
                  <a:cubicBezTo>
                    <a:pt x="39727" y="7144"/>
                    <a:pt x="38107" y="7494"/>
                    <a:pt x="36542" y="7953"/>
                  </a:cubicBezTo>
                  <a:cubicBezTo>
                    <a:pt x="34181" y="8655"/>
                    <a:pt x="31883" y="9644"/>
                    <a:pt x="29425" y="10091"/>
                  </a:cubicBezTo>
                  <a:cubicBezTo>
                    <a:pt x="28852" y="10215"/>
                    <a:pt x="28269" y="10277"/>
                    <a:pt x="27686" y="10277"/>
                  </a:cubicBezTo>
                  <a:cubicBezTo>
                    <a:pt x="26776" y="10277"/>
                    <a:pt x="25865" y="10127"/>
                    <a:pt x="24989" y="9836"/>
                  </a:cubicBezTo>
                  <a:lnTo>
                    <a:pt x="24989" y="9836"/>
                  </a:lnTo>
                  <a:lnTo>
                    <a:pt x="25085" y="9931"/>
                  </a:lnTo>
                  <a:cubicBezTo>
                    <a:pt x="22021" y="7506"/>
                    <a:pt x="19340" y="4538"/>
                    <a:pt x="16053" y="2431"/>
                  </a:cubicBezTo>
                  <a:cubicBezTo>
                    <a:pt x="13824" y="1003"/>
                    <a:pt x="11155" y="0"/>
                    <a:pt x="8543" y="0"/>
                  </a:cubicBezTo>
                  <a:close/>
                </a:path>
              </a:pathLst>
            </a:custGeom>
            <a:solidFill>
              <a:srgbClr val="9DC3E6">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8" name="Google Shape;11271;p85"/>
            <p:cNvSpPr/>
            <p:nvPr/>
          </p:nvSpPr>
          <p:spPr>
            <a:xfrm>
              <a:off x="5953112" y="3550783"/>
              <a:ext cx="447296" cy="474071"/>
            </a:xfrm>
            <a:custGeom>
              <a:avLst/>
              <a:gdLst/>
              <a:ahLst/>
              <a:cxnLst/>
              <a:rect l="l" t="t" r="r" b="b"/>
              <a:pathLst>
                <a:path w="11059" h="11721" extrusionOk="0">
                  <a:moveTo>
                    <a:pt x="1418" y="693"/>
                  </a:moveTo>
                  <a:lnTo>
                    <a:pt x="1418" y="1387"/>
                  </a:lnTo>
                  <a:lnTo>
                    <a:pt x="725" y="1387"/>
                  </a:lnTo>
                  <a:lnTo>
                    <a:pt x="725" y="693"/>
                  </a:lnTo>
                  <a:close/>
                  <a:moveTo>
                    <a:pt x="9011" y="693"/>
                  </a:moveTo>
                  <a:lnTo>
                    <a:pt x="9011" y="1387"/>
                  </a:lnTo>
                  <a:lnTo>
                    <a:pt x="8349" y="1387"/>
                  </a:lnTo>
                  <a:lnTo>
                    <a:pt x="8349" y="693"/>
                  </a:lnTo>
                  <a:close/>
                  <a:moveTo>
                    <a:pt x="7656" y="1324"/>
                  </a:moveTo>
                  <a:lnTo>
                    <a:pt x="7656" y="1670"/>
                  </a:lnTo>
                  <a:cubicBezTo>
                    <a:pt x="7656" y="1891"/>
                    <a:pt x="7813" y="2048"/>
                    <a:pt x="8034" y="2048"/>
                  </a:cubicBezTo>
                  <a:lnTo>
                    <a:pt x="8381" y="2048"/>
                  </a:lnTo>
                  <a:lnTo>
                    <a:pt x="8381" y="4222"/>
                  </a:lnTo>
                  <a:cubicBezTo>
                    <a:pt x="8255" y="4253"/>
                    <a:pt x="8160" y="4316"/>
                    <a:pt x="8034" y="4411"/>
                  </a:cubicBezTo>
                  <a:cubicBezTo>
                    <a:pt x="7845" y="4243"/>
                    <a:pt x="7614" y="4159"/>
                    <a:pt x="7369" y="4159"/>
                  </a:cubicBezTo>
                  <a:cubicBezTo>
                    <a:pt x="7246" y="4159"/>
                    <a:pt x="7120" y="4180"/>
                    <a:pt x="6994" y="4222"/>
                  </a:cubicBezTo>
                  <a:lnTo>
                    <a:pt x="6994" y="3088"/>
                  </a:lnTo>
                  <a:cubicBezTo>
                    <a:pt x="6994" y="2552"/>
                    <a:pt x="6522" y="2080"/>
                    <a:pt x="5986" y="2080"/>
                  </a:cubicBezTo>
                  <a:cubicBezTo>
                    <a:pt x="5419" y="2080"/>
                    <a:pt x="4947" y="2552"/>
                    <a:pt x="4947" y="3088"/>
                  </a:cubicBezTo>
                  <a:lnTo>
                    <a:pt x="4947" y="6459"/>
                  </a:lnTo>
                  <a:lnTo>
                    <a:pt x="4789" y="6301"/>
                  </a:lnTo>
                  <a:cubicBezTo>
                    <a:pt x="4600" y="6097"/>
                    <a:pt x="4340" y="5994"/>
                    <a:pt x="4076" y="5994"/>
                  </a:cubicBezTo>
                  <a:cubicBezTo>
                    <a:pt x="3812" y="5994"/>
                    <a:pt x="3545" y="6097"/>
                    <a:pt x="3340" y="6301"/>
                  </a:cubicBezTo>
                  <a:cubicBezTo>
                    <a:pt x="2962" y="6679"/>
                    <a:pt x="2962" y="7341"/>
                    <a:pt x="3340" y="7751"/>
                  </a:cubicBezTo>
                  <a:lnTo>
                    <a:pt x="3812" y="8223"/>
                  </a:lnTo>
                  <a:lnTo>
                    <a:pt x="2111" y="8223"/>
                  </a:lnTo>
                  <a:lnTo>
                    <a:pt x="2111" y="7908"/>
                  </a:lnTo>
                  <a:cubicBezTo>
                    <a:pt x="2111" y="7719"/>
                    <a:pt x="1954" y="7561"/>
                    <a:pt x="1765" y="7561"/>
                  </a:cubicBezTo>
                  <a:lnTo>
                    <a:pt x="1418" y="7561"/>
                  </a:lnTo>
                  <a:lnTo>
                    <a:pt x="1418" y="2048"/>
                  </a:lnTo>
                  <a:lnTo>
                    <a:pt x="1765" y="2048"/>
                  </a:lnTo>
                  <a:cubicBezTo>
                    <a:pt x="1954" y="2048"/>
                    <a:pt x="2111" y="1891"/>
                    <a:pt x="2111" y="1670"/>
                  </a:cubicBezTo>
                  <a:lnTo>
                    <a:pt x="2111" y="1324"/>
                  </a:lnTo>
                  <a:close/>
                  <a:moveTo>
                    <a:pt x="1418" y="8255"/>
                  </a:moveTo>
                  <a:lnTo>
                    <a:pt x="1418" y="8948"/>
                  </a:lnTo>
                  <a:lnTo>
                    <a:pt x="725" y="8948"/>
                  </a:lnTo>
                  <a:lnTo>
                    <a:pt x="725" y="8255"/>
                  </a:lnTo>
                  <a:close/>
                  <a:moveTo>
                    <a:pt x="5955" y="2836"/>
                  </a:moveTo>
                  <a:cubicBezTo>
                    <a:pt x="6144" y="2836"/>
                    <a:pt x="6301" y="2993"/>
                    <a:pt x="6301" y="3182"/>
                  </a:cubicBezTo>
                  <a:lnTo>
                    <a:pt x="6301" y="6616"/>
                  </a:lnTo>
                  <a:cubicBezTo>
                    <a:pt x="6301" y="6805"/>
                    <a:pt x="6459" y="6963"/>
                    <a:pt x="6648" y="6963"/>
                  </a:cubicBezTo>
                  <a:cubicBezTo>
                    <a:pt x="6837" y="6963"/>
                    <a:pt x="6994" y="6805"/>
                    <a:pt x="6994" y="6616"/>
                  </a:cubicBezTo>
                  <a:lnTo>
                    <a:pt x="6994" y="5230"/>
                  </a:lnTo>
                  <a:cubicBezTo>
                    <a:pt x="6994" y="5041"/>
                    <a:pt x="7152" y="4884"/>
                    <a:pt x="7372" y="4884"/>
                  </a:cubicBezTo>
                  <a:cubicBezTo>
                    <a:pt x="7561" y="4884"/>
                    <a:pt x="7719" y="5041"/>
                    <a:pt x="7719" y="5230"/>
                  </a:cubicBezTo>
                  <a:lnTo>
                    <a:pt x="7719" y="6616"/>
                  </a:lnTo>
                  <a:cubicBezTo>
                    <a:pt x="7719" y="6805"/>
                    <a:pt x="7876" y="6963"/>
                    <a:pt x="8066" y="6963"/>
                  </a:cubicBezTo>
                  <a:cubicBezTo>
                    <a:pt x="8255" y="6963"/>
                    <a:pt x="8412" y="6805"/>
                    <a:pt x="8412" y="6616"/>
                  </a:cubicBezTo>
                  <a:lnTo>
                    <a:pt x="8412" y="5230"/>
                  </a:lnTo>
                  <a:cubicBezTo>
                    <a:pt x="8412" y="5041"/>
                    <a:pt x="8570" y="4884"/>
                    <a:pt x="8790" y="4884"/>
                  </a:cubicBezTo>
                  <a:cubicBezTo>
                    <a:pt x="8979" y="4884"/>
                    <a:pt x="9137" y="5041"/>
                    <a:pt x="9137" y="5230"/>
                  </a:cubicBezTo>
                  <a:lnTo>
                    <a:pt x="9137" y="6616"/>
                  </a:lnTo>
                  <a:cubicBezTo>
                    <a:pt x="9137" y="6805"/>
                    <a:pt x="9294" y="6963"/>
                    <a:pt x="9483" y="6963"/>
                  </a:cubicBezTo>
                  <a:cubicBezTo>
                    <a:pt x="9672" y="6963"/>
                    <a:pt x="9830" y="6805"/>
                    <a:pt x="9830" y="6616"/>
                  </a:cubicBezTo>
                  <a:lnTo>
                    <a:pt x="9830" y="5955"/>
                  </a:lnTo>
                  <a:cubicBezTo>
                    <a:pt x="9704" y="5703"/>
                    <a:pt x="9861" y="5545"/>
                    <a:pt x="10019" y="5545"/>
                  </a:cubicBezTo>
                  <a:cubicBezTo>
                    <a:pt x="10239" y="5545"/>
                    <a:pt x="10397" y="5703"/>
                    <a:pt x="10397" y="5892"/>
                  </a:cubicBezTo>
                  <a:lnTo>
                    <a:pt x="10397" y="7057"/>
                  </a:lnTo>
                  <a:cubicBezTo>
                    <a:pt x="10397" y="8003"/>
                    <a:pt x="10176" y="8885"/>
                    <a:pt x="9830" y="9672"/>
                  </a:cubicBezTo>
                  <a:lnTo>
                    <a:pt x="6144" y="9672"/>
                  </a:lnTo>
                  <a:lnTo>
                    <a:pt x="3812" y="7372"/>
                  </a:lnTo>
                  <a:cubicBezTo>
                    <a:pt x="3686" y="7246"/>
                    <a:pt x="3686" y="6994"/>
                    <a:pt x="3812" y="6900"/>
                  </a:cubicBezTo>
                  <a:cubicBezTo>
                    <a:pt x="3875" y="6837"/>
                    <a:pt x="3962" y="6805"/>
                    <a:pt x="4049" y="6805"/>
                  </a:cubicBezTo>
                  <a:cubicBezTo>
                    <a:pt x="4135" y="6805"/>
                    <a:pt x="4222" y="6837"/>
                    <a:pt x="4285" y="6900"/>
                  </a:cubicBezTo>
                  <a:lnTo>
                    <a:pt x="5010" y="7593"/>
                  </a:lnTo>
                  <a:cubicBezTo>
                    <a:pt x="5075" y="7659"/>
                    <a:pt x="5163" y="7690"/>
                    <a:pt x="5251" y="7690"/>
                  </a:cubicBezTo>
                  <a:cubicBezTo>
                    <a:pt x="5415" y="7690"/>
                    <a:pt x="5577" y="7578"/>
                    <a:pt x="5577" y="7372"/>
                  </a:cubicBezTo>
                  <a:lnTo>
                    <a:pt x="5577" y="3182"/>
                  </a:lnTo>
                  <a:cubicBezTo>
                    <a:pt x="5577" y="2993"/>
                    <a:pt x="5734" y="2836"/>
                    <a:pt x="5955" y="2836"/>
                  </a:cubicBezTo>
                  <a:close/>
                  <a:moveTo>
                    <a:pt x="9672" y="10302"/>
                  </a:moveTo>
                  <a:lnTo>
                    <a:pt x="9672" y="10680"/>
                  </a:lnTo>
                  <a:cubicBezTo>
                    <a:pt x="9704" y="10869"/>
                    <a:pt x="9546" y="11027"/>
                    <a:pt x="9357" y="11027"/>
                  </a:cubicBezTo>
                  <a:lnTo>
                    <a:pt x="6616" y="11027"/>
                  </a:lnTo>
                  <a:cubicBezTo>
                    <a:pt x="6396" y="11027"/>
                    <a:pt x="6238" y="10869"/>
                    <a:pt x="6238" y="10680"/>
                  </a:cubicBezTo>
                  <a:lnTo>
                    <a:pt x="6238" y="10302"/>
                  </a:lnTo>
                  <a:close/>
                  <a:moveTo>
                    <a:pt x="347" y="0"/>
                  </a:moveTo>
                  <a:cubicBezTo>
                    <a:pt x="158" y="0"/>
                    <a:pt x="0" y="158"/>
                    <a:pt x="0" y="347"/>
                  </a:cubicBezTo>
                  <a:lnTo>
                    <a:pt x="0" y="1733"/>
                  </a:lnTo>
                  <a:cubicBezTo>
                    <a:pt x="0" y="1922"/>
                    <a:pt x="158" y="2080"/>
                    <a:pt x="347" y="2080"/>
                  </a:cubicBezTo>
                  <a:lnTo>
                    <a:pt x="693" y="2080"/>
                  </a:lnTo>
                  <a:lnTo>
                    <a:pt x="693" y="7593"/>
                  </a:lnTo>
                  <a:lnTo>
                    <a:pt x="347" y="7593"/>
                  </a:lnTo>
                  <a:cubicBezTo>
                    <a:pt x="158" y="7593"/>
                    <a:pt x="0" y="7751"/>
                    <a:pt x="0" y="7940"/>
                  </a:cubicBezTo>
                  <a:lnTo>
                    <a:pt x="0" y="9326"/>
                  </a:lnTo>
                  <a:cubicBezTo>
                    <a:pt x="0" y="9515"/>
                    <a:pt x="158" y="9672"/>
                    <a:pt x="347" y="9672"/>
                  </a:cubicBezTo>
                  <a:lnTo>
                    <a:pt x="1733" y="9672"/>
                  </a:lnTo>
                  <a:cubicBezTo>
                    <a:pt x="1922" y="9672"/>
                    <a:pt x="2080" y="9515"/>
                    <a:pt x="2080" y="9326"/>
                  </a:cubicBezTo>
                  <a:lnTo>
                    <a:pt x="2080" y="8979"/>
                  </a:lnTo>
                  <a:lnTo>
                    <a:pt x="4442" y="8979"/>
                  </a:lnTo>
                  <a:lnTo>
                    <a:pt x="5577" y="10113"/>
                  </a:lnTo>
                  <a:lnTo>
                    <a:pt x="5577" y="10712"/>
                  </a:lnTo>
                  <a:cubicBezTo>
                    <a:pt x="5577" y="11248"/>
                    <a:pt x="6049" y="11720"/>
                    <a:pt x="6616" y="11720"/>
                  </a:cubicBezTo>
                  <a:lnTo>
                    <a:pt x="9357" y="11720"/>
                  </a:lnTo>
                  <a:cubicBezTo>
                    <a:pt x="9924" y="11720"/>
                    <a:pt x="10397" y="11248"/>
                    <a:pt x="10397" y="10712"/>
                  </a:cubicBezTo>
                  <a:lnTo>
                    <a:pt x="10397" y="10113"/>
                  </a:lnTo>
                  <a:cubicBezTo>
                    <a:pt x="10806" y="9200"/>
                    <a:pt x="11058" y="8160"/>
                    <a:pt x="11058" y="7026"/>
                  </a:cubicBezTo>
                  <a:lnTo>
                    <a:pt x="11058" y="5892"/>
                  </a:lnTo>
                  <a:cubicBezTo>
                    <a:pt x="11058" y="5325"/>
                    <a:pt x="10617" y="4884"/>
                    <a:pt x="10019" y="4884"/>
                  </a:cubicBezTo>
                  <a:cubicBezTo>
                    <a:pt x="9924" y="4884"/>
                    <a:pt x="9767" y="4915"/>
                    <a:pt x="9641" y="4947"/>
                  </a:cubicBezTo>
                  <a:cubicBezTo>
                    <a:pt x="9546" y="4632"/>
                    <a:pt x="9326" y="4379"/>
                    <a:pt x="9011" y="4253"/>
                  </a:cubicBezTo>
                  <a:lnTo>
                    <a:pt x="9011" y="2080"/>
                  </a:lnTo>
                  <a:lnTo>
                    <a:pt x="9357" y="2080"/>
                  </a:lnTo>
                  <a:cubicBezTo>
                    <a:pt x="9546" y="2080"/>
                    <a:pt x="9735" y="1922"/>
                    <a:pt x="9735" y="1733"/>
                  </a:cubicBezTo>
                  <a:lnTo>
                    <a:pt x="9735" y="347"/>
                  </a:lnTo>
                  <a:cubicBezTo>
                    <a:pt x="9735" y="158"/>
                    <a:pt x="9546" y="0"/>
                    <a:pt x="9357" y="0"/>
                  </a:cubicBezTo>
                  <a:lnTo>
                    <a:pt x="7971" y="0"/>
                  </a:lnTo>
                  <a:cubicBezTo>
                    <a:pt x="7782" y="0"/>
                    <a:pt x="7624" y="158"/>
                    <a:pt x="7624" y="347"/>
                  </a:cubicBezTo>
                  <a:lnTo>
                    <a:pt x="7624" y="693"/>
                  </a:lnTo>
                  <a:lnTo>
                    <a:pt x="2080" y="693"/>
                  </a:lnTo>
                  <a:lnTo>
                    <a:pt x="2080" y="347"/>
                  </a:lnTo>
                  <a:cubicBezTo>
                    <a:pt x="2080" y="158"/>
                    <a:pt x="1922" y="0"/>
                    <a:pt x="1733" y="0"/>
                  </a:cubicBezTo>
                  <a:close/>
                </a:path>
              </a:pathLst>
            </a:custGeom>
            <a:solidFill>
              <a:schemeClr val="tx1">
                <a:lumMod val="65000"/>
                <a:lumOff val="3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129" name="Group 128"/>
          <p:cNvGrpSpPr/>
          <p:nvPr/>
        </p:nvGrpSpPr>
        <p:grpSpPr>
          <a:xfrm>
            <a:off x="4250208" y="1727332"/>
            <a:ext cx="967693" cy="727480"/>
            <a:chOff x="4119581" y="3590542"/>
            <a:chExt cx="967693" cy="727480"/>
          </a:xfrm>
        </p:grpSpPr>
        <p:sp>
          <p:nvSpPr>
            <p:cNvPr id="130" name="Google Shape;855;p62"/>
            <p:cNvSpPr/>
            <p:nvPr/>
          </p:nvSpPr>
          <p:spPr>
            <a:xfrm rot="20369007">
              <a:off x="4119581" y="3590542"/>
              <a:ext cx="967693" cy="727480"/>
            </a:xfrm>
            <a:custGeom>
              <a:avLst/>
              <a:gdLst/>
              <a:ahLst/>
              <a:cxnLst/>
              <a:rect l="l" t="t" r="r" b="b"/>
              <a:pathLst>
                <a:path w="50936" h="31611" extrusionOk="0">
                  <a:moveTo>
                    <a:pt x="8543" y="0"/>
                  </a:moveTo>
                  <a:cubicBezTo>
                    <a:pt x="7303" y="0"/>
                    <a:pt x="6076" y="226"/>
                    <a:pt x="4915" y="740"/>
                  </a:cubicBezTo>
                  <a:cubicBezTo>
                    <a:pt x="4245" y="1027"/>
                    <a:pt x="3639" y="1410"/>
                    <a:pt x="3128" y="1953"/>
                  </a:cubicBezTo>
                  <a:cubicBezTo>
                    <a:pt x="2490" y="2655"/>
                    <a:pt x="2043" y="3516"/>
                    <a:pt x="1788" y="4474"/>
                  </a:cubicBezTo>
                  <a:cubicBezTo>
                    <a:pt x="0" y="10601"/>
                    <a:pt x="3383" y="17080"/>
                    <a:pt x="9447" y="19123"/>
                  </a:cubicBezTo>
                  <a:cubicBezTo>
                    <a:pt x="11458" y="19793"/>
                    <a:pt x="13660" y="19952"/>
                    <a:pt x="15575" y="20910"/>
                  </a:cubicBezTo>
                  <a:cubicBezTo>
                    <a:pt x="17266" y="21740"/>
                    <a:pt x="18606" y="23176"/>
                    <a:pt x="19979" y="24484"/>
                  </a:cubicBezTo>
                  <a:cubicBezTo>
                    <a:pt x="21574" y="26048"/>
                    <a:pt x="23266" y="27484"/>
                    <a:pt x="25053" y="28825"/>
                  </a:cubicBezTo>
                  <a:cubicBezTo>
                    <a:pt x="26266" y="29782"/>
                    <a:pt x="27638" y="30548"/>
                    <a:pt x="29074" y="31091"/>
                  </a:cubicBezTo>
                  <a:cubicBezTo>
                    <a:pt x="30171" y="31465"/>
                    <a:pt x="31310" y="31611"/>
                    <a:pt x="32459" y="31611"/>
                  </a:cubicBezTo>
                  <a:cubicBezTo>
                    <a:pt x="33953" y="31611"/>
                    <a:pt x="35464" y="31365"/>
                    <a:pt x="36925" y="31059"/>
                  </a:cubicBezTo>
                  <a:cubicBezTo>
                    <a:pt x="41266" y="30165"/>
                    <a:pt x="45797" y="28569"/>
                    <a:pt x="48319" y="24931"/>
                  </a:cubicBezTo>
                  <a:cubicBezTo>
                    <a:pt x="48957" y="23974"/>
                    <a:pt x="49468" y="22952"/>
                    <a:pt x="49819" y="21899"/>
                  </a:cubicBezTo>
                  <a:cubicBezTo>
                    <a:pt x="50776" y="19123"/>
                    <a:pt x="50936" y="16059"/>
                    <a:pt x="49946" y="13314"/>
                  </a:cubicBezTo>
                  <a:cubicBezTo>
                    <a:pt x="48925" y="10570"/>
                    <a:pt x="46659" y="8240"/>
                    <a:pt x="43851" y="7474"/>
                  </a:cubicBezTo>
                  <a:cubicBezTo>
                    <a:pt x="43022" y="7242"/>
                    <a:pt x="42178" y="7144"/>
                    <a:pt x="41329" y="7144"/>
                  </a:cubicBezTo>
                  <a:cubicBezTo>
                    <a:pt x="39727" y="7144"/>
                    <a:pt x="38107" y="7494"/>
                    <a:pt x="36542" y="7953"/>
                  </a:cubicBezTo>
                  <a:cubicBezTo>
                    <a:pt x="34181" y="8655"/>
                    <a:pt x="31883" y="9644"/>
                    <a:pt x="29425" y="10091"/>
                  </a:cubicBezTo>
                  <a:cubicBezTo>
                    <a:pt x="28852" y="10215"/>
                    <a:pt x="28269" y="10277"/>
                    <a:pt x="27686" y="10277"/>
                  </a:cubicBezTo>
                  <a:cubicBezTo>
                    <a:pt x="26776" y="10277"/>
                    <a:pt x="25865" y="10127"/>
                    <a:pt x="24989" y="9836"/>
                  </a:cubicBezTo>
                  <a:lnTo>
                    <a:pt x="24989" y="9836"/>
                  </a:lnTo>
                  <a:lnTo>
                    <a:pt x="25085" y="9931"/>
                  </a:lnTo>
                  <a:cubicBezTo>
                    <a:pt x="22021" y="7506"/>
                    <a:pt x="19340" y="4538"/>
                    <a:pt x="16053" y="2431"/>
                  </a:cubicBezTo>
                  <a:cubicBezTo>
                    <a:pt x="13824" y="1003"/>
                    <a:pt x="11155" y="0"/>
                    <a:pt x="8543" y="0"/>
                  </a:cubicBezTo>
                  <a:close/>
                </a:path>
              </a:pathLst>
            </a:custGeom>
            <a:solidFill>
              <a:srgbClr val="A9D18E">
                <a:alpha val="40000"/>
              </a:srgbClr>
            </a:solidFill>
            <a:ln>
              <a:noFill/>
            </a:ln>
          </p:spPr>
          <p:txBody>
            <a:bodyPr spcFirstLastPara="1" wrap="square" lIns="91425" tIns="91425" rIns="91425" bIns="91425" anchor="ctr" anchorCtr="0">
              <a:noAutofit/>
            </a:bodyPr>
            <a:lstStyle/>
            <a:p>
              <a:pPr marL="0" lvl="0" indent="0" algn="l" rtl="0">
                <a:lnSpc>
                  <a:spcPts val="2100"/>
                </a:lnSpc>
                <a:spcBef>
                  <a:spcPts val="0"/>
                </a:spcBef>
                <a:spcAft>
                  <a:spcPts val="0"/>
                </a:spcAft>
                <a:buNone/>
              </a:pPr>
              <a:endParaRPr>
                <a:latin typeface="Arial" panose="020B0604020202020204" pitchFamily="34" charset="0"/>
                <a:cs typeface="Arial" panose="020B0604020202020204" pitchFamily="34" charset="0"/>
              </a:endParaRPr>
            </a:p>
          </p:txBody>
        </p:sp>
        <p:grpSp>
          <p:nvGrpSpPr>
            <p:cNvPr id="131" name="Google Shape;10673;p83"/>
            <p:cNvGrpSpPr/>
            <p:nvPr/>
          </p:nvGrpSpPr>
          <p:grpSpPr>
            <a:xfrm>
              <a:off x="4315551" y="3666202"/>
              <a:ext cx="594618" cy="558557"/>
              <a:chOff x="-48633175" y="2711375"/>
              <a:chExt cx="299325" cy="299325"/>
            </a:xfrm>
          </p:grpSpPr>
          <p:sp>
            <p:nvSpPr>
              <p:cNvPr id="132" name="Google Shape;10674;p83"/>
              <p:cNvSpPr/>
              <p:nvPr/>
            </p:nvSpPr>
            <p:spPr>
              <a:xfrm>
                <a:off x="-48633175" y="2711375"/>
                <a:ext cx="299325" cy="299325"/>
              </a:xfrm>
              <a:custGeom>
                <a:avLst/>
                <a:gdLst/>
                <a:ahLst/>
                <a:cxnLst/>
                <a:rect l="l" t="t" r="r" b="b"/>
                <a:pathLst>
                  <a:path w="11973" h="11973" extrusionOk="0">
                    <a:moveTo>
                      <a:pt x="6459" y="662"/>
                    </a:moveTo>
                    <a:lnTo>
                      <a:pt x="6774" y="1356"/>
                    </a:lnTo>
                    <a:cubicBezTo>
                      <a:pt x="6837" y="1419"/>
                      <a:pt x="6900" y="1513"/>
                      <a:pt x="7026" y="1545"/>
                    </a:cubicBezTo>
                    <a:cubicBezTo>
                      <a:pt x="7499" y="1671"/>
                      <a:pt x="7971" y="1860"/>
                      <a:pt x="8413" y="2080"/>
                    </a:cubicBezTo>
                    <a:cubicBezTo>
                      <a:pt x="8459" y="2126"/>
                      <a:pt x="8539" y="2156"/>
                      <a:pt x="8627" y="2156"/>
                    </a:cubicBezTo>
                    <a:cubicBezTo>
                      <a:pt x="8660" y="2156"/>
                      <a:pt x="8694" y="2152"/>
                      <a:pt x="8728" y="2143"/>
                    </a:cubicBezTo>
                    <a:lnTo>
                      <a:pt x="9389" y="1891"/>
                    </a:lnTo>
                    <a:lnTo>
                      <a:pt x="10051" y="2553"/>
                    </a:lnTo>
                    <a:lnTo>
                      <a:pt x="9799" y="3214"/>
                    </a:lnTo>
                    <a:cubicBezTo>
                      <a:pt x="9767" y="3340"/>
                      <a:pt x="9767" y="3435"/>
                      <a:pt x="9862" y="3561"/>
                    </a:cubicBezTo>
                    <a:cubicBezTo>
                      <a:pt x="10114" y="3970"/>
                      <a:pt x="10334" y="4412"/>
                      <a:pt x="10397" y="4916"/>
                    </a:cubicBezTo>
                    <a:cubicBezTo>
                      <a:pt x="10460" y="5042"/>
                      <a:pt x="10492" y="5136"/>
                      <a:pt x="10586" y="5168"/>
                    </a:cubicBezTo>
                    <a:lnTo>
                      <a:pt x="11279" y="5483"/>
                    </a:lnTo>
                    <a:lnTo>
                      <a:pt x="11279" y="6459"/>
                    </a:lnTo>
                    <a:lnTo>
                      <a:pt x="10586" y="6774"/>
                    </a:lnTo>
                    <a:cubicBezTo>
                      <a:pt x="10523" y="6806"/>
                      <a:pt x="10460" y="6900"/>
                      <a:pt x="10397" y="7026"/>
                    </a:cubicBezTo>
                    <a:cubicBezTo>
                      <a:pt x="10271" y="7499"/>
                      <a:pt x="10082" y="7972"/>
                      <a:pt x="9862" y="8381"/>
                    </a:cubicBezTo>
                    <a:cubicBezTo>
                      <a:pt x="9799" y="8476"/>
                      <a:pt x="9767" y="8602"/>
                      <a:pt x="9799" y="8696"/>
                    </a:cubicBezTo>
                    <a:lnTo>
                      <a:pt x="10051" y="9389"/>
                    </a:lnTo>
                    <a:lnTo>
                      <a:pt x="9389" y="10051"/>
                    </a:lnTo>
                    <a:lnTo>
                      <a:pt x="8728" y="9799"/>
                    </a:lnTo>
                    <a:cubicBezTo>
                      <a:pt x="8681" y="9787"/>
                      <a:pt x="8640" y="9780"/>
                      <a:pt x="8600" y="9780"/>
                    </a:cubicBezTo>
                    <a:cubicBezTo>
                      <a:pt x="8532" y="9780"/>
                      <a:pt x="8472" y="9802"/>
                      <a:pt x="8413" y="9862"/>
                    </a:cubicBezTo>
                    <a:cubicBezTo>
                      <a:pt x="7971" y="10114"/>
                      <a:pt x="7530" y="10303"/>
                      <a:pt x="7026" y="10397"/>
                    </a:cubicBezTo>
                    <a:cubicBezTo>
                      <a:pt x="6900" y="10429"/>
                      <a:pt x="6837" y="10492"/>
                      <a:pt x="6774" y="10586"/>
                    </a:cubicBezTo>
                    <a:lnTo>
                      <a:pt x="6459" y="11280"/>
                    </a:lnTo>
                    <a:lnTo>
                      <a:pt x="5483" y="11280"/>
                    </a:lnTo>
                    <a:lnTo>
                      <a:pt x="5168" y="10586"/>
                    </a:lnTo>
                    <a:cubicBezTo>
                      <a:pt x="5136" y="10523"/>
                      <a:pt x="5042" y="10429"/>
                      <a:pt x="4915" y="10397"/>
                    </a:cubicBezTo>
                    <a:cubicBezTo>
                      <a:pt x="4443" y="10271"/>
                      <a:pt x="3970" y="10082"/>
                      <a:pt x="3561" y="9862"/>
                    </a:cubicBezTo>
                    <a:cubicBezTo>
                      <a:pt x="3492" y="9816"/>
                      <a:pt x="3406" y="9786"/>
                      <a:pt x="3327" y="9786"/>
                    </a:cubicBezTo>
                    <a:cubicBezTo>
                      <a:pt x="3299" y="9786"/>
                      <a:pt x="3271" y="9790"/>
                      <a:pt x="3246" y="9799"/>
                    </a:cubicBezTo>
                    <a:lnTo>
                      <a:pt x="2553" y="10051"/>
                    </a:lnTo>
                    <a:lnTo>
                      <a:pt x="1891" y="9389"/>
                    </a:lnTo>
                    <a:lnTo>
                      <a:pt x="2143" y="8696"/>
                    </a:lnTo>
                    <a:cubicBezTo>
                      <a:pt x="2175" y="8602"/>
                      <a:pt x="2175" y="8507"/>
                      <a:pt x="2080" y="8381"/>
                    </a:cubicBezTo>
                    <a:cubicBezTo>
                      <a:pt x="1828" y="7972"/>
                      <a:pt x="1607" y="7531"/>
                      <a:pt x="1544" y="7026"/>
                    </a:cubicBezTo>
                    <a:cubicBezTo>
                      <a:pt x="1513" y="6900"/>
                      <a:pt x="1450" y="6806"/>
                      <a:pt x="1355" y="6774"/>
                    </a:cubicBezTo>
                    <a:lnTo>
                      <a:pt x="662" y="6459"/>
                    </a:lnTo>
                    <a:lnTo>
                      <a:pt x="662" y="5483"/>
                    </a:lnTo>
                    <a:lnTo>
                      <a:pt x="1355" y="5168"/>
                    </a:lnTo>
                    <a:cubicBezTo>
                      <a:pt x="1418" y="5136"/>
                      <a:pt x="1513" y="5042"/>
                      <a:pt x="1544" y="4916"/>
                    </a:cubicBezTo>
                    <a:cubicBezTo>
                      <a:pt x="1670" y="4443"/>
                      <a:pt x="1860" y="3970"/>
                      <a:pt x="2080" y="3561"/>
                    </a:cubicBezTo>
                    <a:cubicBezTo>
                      <a:pt x="2143" y="3466"/>
                      <a:pt x="2175" y="3340"/>
                      <a:pt x="2143" y="3214"/>
                    </a:cubicBezTo>
                    <a:lnTo>
                      <a:pt x="1891" y="2553"/>
                    </a:lnTo>
                    <a:lnTo>
                      <a:pt x="2553" y="1891"/>
                    </a:lnTo>
                    <a:lnTo>
                      <a:pt x="3246" y="2143"/>
                    </a:lnTo>
                    <a:cubicBezTo>
                      <a:pt x="3280" y="2155"/>
                      <a:pt x="3315" y="2162"/>
                      <a:pt x="3351" y="2162"/>
                    </a:cubicBezTo>
                    <a:cubicBezTo>
                      <a:pt x="3414" y="2162"/>
                      <a:pt x="3481" y="2140"/>
                      <a:pt x="3561" y="2080"/>
                    </a:cubicBezTo>
                    <a:cubicBezTo>
                      <a:pt x="3970" y="1828"/>
                      <a:pt x="4411" y="1608"/>
                      <a:pt x="4915" y="1545"/>
                    </a:cubicBezTo>
                    <a:cubicBezTo>
                      <a:pt x="5042" y="1513"/>
                      <a:pt x="5136" y="1450"/>
                      <a:pt x="5168" y="1356"/>
                    </a:cubicBezTo>
                    <a:lnTo>
                      <a:pt x="5483" y="662"/>
                    </a:lnTo>
                    <a:close/>
                    <a:moveTo>
                      <a:pt x="5294" y="1"/>
                    </a:moveTo>
                    <a:cubicBezTo>
                      <a:pt x="5168" y="1"/>
                      <a:pt x="5010" y="64"/>
                      <a:pt x="4978" y="190"/>
                    </a:cubicBezTo>
                    <a:lnTo>
                      <a:pt x="4632" y="915"/>
                    </a:lnTo>
                    <a:cubicBezTo>
                      <a:pt x="4191" y="1041"/>
                      <a:pt x="3750" y="1198"/>
                      <a:pt x="3372" y="1419"/>
                    </a:cubicBezTo>
                    <a:lnTo>
                      <a:pt x="2616" y="1198"/>
                    </a:lnTo>
                    <a:cubicBezTo>
                      <a:pt x="2579" y="1180"/>
                      <a:pt x="2539" y="1172"/>
                      <a:pt x="2500" y="1172"/>
                    </a:cubicBezTo>
                    <a:cubicBezTo>
                      <a:pt x="2405" y="1172"/>
                      <a:pt x="2314" y="1217"/>
                      <a:pt x="2269" y="1261"/>
                    </a:cubicBezTo>
                    <a:lnTo>
                      <a:pt x="1261" y="2238"/>
                    </a:lnTo>
                    <a:cubicBezTo>
                      <a:pt x="1198" y="2332"/>
                      <a:pt x="1166" y="2490"/>
                      <a:pt x="1198" y="2616"/>
                    </a:cubicBezTo>
                    <a:lnTo>
                      <a:pt x="1418" y="3340"/>
                    </a:lnTo>
                    <a:cubicBezTo>
                      <a:pt x="1198" y="3750"/>
                      <a:pt x="1040" y="4191"/>
                      <a:pt x="914" y="4601"/>
                    </a:cubicBezTo>
                    <a:lnTo>
                      <a:pt x="221" y="4979"/>
                    </a:lnTo>
                    <a:cubicBezTo>
                      <a:pt x="95" y="5010"/>
                      <a:pt x="1" y="5168"/>
                      <a:pt x="1" y="5294"/>
                    </a:cubicBezTo>
                    <a:lnTo>
                      <a:pt x="1" y="6711"/>
                    </a:lnTo>
                    <a:cubicBezTo>
                      <a:pt x="1" y="6806"/>
                      <a:pt x="95" y="6963"/>
                      <a:pt x="221" y="7026"/>
                    </a:cubicBezTo>
                    <a:lnTo>
                      <a:pt x="914" y="7373"/>
                    </a:lnTo>
                    <a:cubicBezTo>
                      <a:pt x="1040" y="7814"/>
                      <a:pt x="1198" y="8224"/>
                      <a:pt x="1418" y="8633"/>
                    </a:cubicBezTo>
                    <a:lnTo>
                      <a:pt x="1198" y="9389"/>
                    </a:lnTo>
                    <a:cubicBezTo>
                      <a:pt x="1166" y="9484"/>
                      <a:pt x="1198" y="9641"/>
                      <a:pt x="1261" y="9736"/>
                    </a:cubicBezTo>
                    <a:lnTo>
                      <a:pt x="2269" y="10712"/>
                    </a:lnTo>
                    <a:cubicBezTo>
                      <a:pt x="2316" y="10783"/>
                      <a:pt x="2417" y="10819"/>
                      <a:pt x="2517" y="10819"/>
                    </a:cubicBezTo>
                    <a:cubicBezTo>
                      <a:pt x="2551" y="10819"/>
                      <a:pt x="2584" y="10815"/>
                      <a:pt x="2616" y="10807"/>
                    </a:cubicBezTo>
                    <a:lnTo>
                      <a:pt x="3372" y="10555"/>
                    </a:lnTo>
                    <a:cubicBezTo>
                      <a:pt x="3750" y="10807"/>
                      <a:pt x="4191" y="10965"/>
                      <a:pt x="4632" y="11059"/>
                    </a:cubicBezTo>
                    <a:lnTo>
                      <a:pt x="4978" y="11784"/>
                    </a:lnTo>
                    <a:cubicBezTo>
                      <a:pt x="5010" y="11910"/>
                      <a:pt x="5168" y="11973"/>
                      <a:pt x="5294" y="11973"/>
                    </a:cubicBezTo>
                    <a:lnTo>
                      <a:pt x="6711" y="11973"/>
                    </a:lnTo>
                    <a:cubicBezTo>
                      <a:pt x="6837" y="11973"/>
                      <a:pt x="6995" y="11910"/>
                      <a:pt x="7026" y="11784"/>
                    </a:cubicBezTo>
                    <a:lnTo>
                      <a:pt x="7373" y="11059"/>
                    </a:lnTo>
                    <a:cubicBezTo>
                      <a:pt x="7814" y="10965"/>
                      <a:pt x="8255" y="10807"/>
                      <a:pt x="8633" y="10555"/>
                    </a:cubicBezTo>
                    <a:lnTo>
                      <a:pt x="9389" y="10807"/>
                    </a:lnTo>
                    <a:cubicBezTo>
                      <a:pt x="9421" y="10815"/>
                      <a:pt x="9454" y="10819"/>
                      <a:pt x="9488" y="10819"/>
                    </a:cubicBezTo>
                    <a:cubicBezTo>
                      <a:pt x="9588" y="10819"/>
                      <a:pt x="9688" y="10783"/>
                      <a:pt x="9736" y="10712"/>
                    </a:cubicBezTo>
                    <a:lnTo>
                      <a:pt x="10712" y="9736"/>
                    </a:lnTo>
                    <a:cubicBezTo>
                      <a:pt x="10807" y="9641"/>
                      <a:pt x="10838" y="9484"/>
                      <a:pt x="10807" y="9389"/>
                    </a:cubicBezTo>
                    <a:lnTo>
                      <a:pt x="10555" y="8633"/>
                    </a:lnTo>
                    <a:cubicBezTo>
                      <a:pt x="10807" y="8224"/>
                      <a:pt x="10964" y="7814"/>
                      <a:pt x="11059" y="7373"/>
                    </a:cubicBezTo>
                    <a:lnTo>
                      <a:pt x="11784" y="7026"/>
                    </a:lnTo>
                    <a:cubicBezTo>
                      <a:pt x="11910" y="6963"/>
                      <a:pt x="11973" y="6806"/>
                      <a:pt x="11973" y="6711"/>
                    </a:cubicBezTo>
                    <a:lnTo>
                      <a:pt x="11973" y="5294"/>
                    </a:lnTo>
                    <a:cubicBezTo>
                      <a:pt x="11973" y="5168"/>
                      <a:pt x="11910" y="5042"/>
                      <a:pt x="11784" y="4979"/>
                    </a:cubicBezTo>
                    <a:lnTo>
                      <a:pt x="11059" y="4601"/>
                    </a:lnTo>
                    <a:cubicBezTo>
                      <a:pt x="10964" y="4191"/>
                      <a:pt x="10807" y="3750"/>
                      <a:pt x="10555" y="3340"/>
                    </a:cubicBezTo>
                    <a:lnTo>
                      <a:pt x="10807" y="2616"/>
                    </a:lnTo>
                    <a:cubicBezTo>
                      <a:pt x="10838" y="2490"/>
                      <a:pt x="10807" y="2332"/>
                      <a:pt x="10712" y="2238"/>
                    </a:cubicBezTo>
                    <a:lnTo>
                      <a:pt x="9736" y="1261"/>
                    </a:lnTo>
                    <a:cubicBezTo>
                      <a:pt x="9691" y="1217"/>
                      <a:pt x="9584" y="1172"/>
                      <a:pt x="9491" y="1172"/>
                    </a:cubicBezTo>
                    <a:cubicBezTo>
                      <a:pt x="9453" y="1172"/>
                      <a:pt x="9417" y="1180"/>
                      <a:pt x="9389" y="1198"/>
                    </a:cubicBezTo>
                    <a:lnTo>
                      <a:pt x="8633" y="1419"/>
                    </a:lnTo>
                    <a:cubicBezTo>
                      <a:pt x="8255" y="1198"/>
                      <a:pt x="7814" y="1041"/>
                      <a:pt x="7373" y="915"/>
                    </a:cubicBezTo>
                    <a:lnTo>
                      <a:pt x="7026" y="190"/>
                    </a:lnTo>
                    <a:cubicBezTo>
                      <a:pt x="6995" y="64"/>
                      <a:pt x="6837" y="1"/>
                      <a:pt x="671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lnSpc>
                    <a:spcPts val="2100"/>
                  </a:lnSpc>
                  <a:spcBef>
                    <a:spcPts val="0"/>
                  </a:spcBef>
                  <a:spcAft>
                    <a:spcPts val="0"/>
                  </a:spcAft>
                  <a:buNone/>
                </a:pPr>
                <a:endParaRPr>
                  <a:latin typeface="Arial" panose="020B0604020202020204" pitchFamily="34" charset="0"/>
                  <a:cs typeface="Arial" panose="020B0604020202020204" pitchFamily="34" charset="0"/>
                </a:endParaRPr>
              </a:p>
            </p:txBody>
          </p:sp>
          <p:sp>
            <p:nvSpPr>
              <p:cNvPr id="133" name="Google Shape;10675;p83"/>
              <p:cNvSpPr/>
              <p:nvPr/>
            </p:nvSpPr>
            <p:spPr>
              <a:xfrm flipV="1">
                <a:off x="-48579600" y="2771690"/>
                <a:ext cx="192975" cy="173406"/>
              </a:xfrm>
              <a:custGeom>
                <a:avLst/>
                <a:gdLst/>
                <a:ahLst/>
                <a:cxnLst/>
                <a:rect l="l" t="t" r="r" b="b"/>
                <a:pathLst>
                  <a:path w="7719" h="7656" extrusionOk="0">
                    <a:moveTo>
                      <a:pt x="3844" y="3214"/>
                    </a:moveTo>
                    <a:lnTo>
                      <a:pt x="4442" y="4411"/>
                    </a:lnTo>
                    <a:cubicBezTo>
                      <a:pt x="4237" y="4490"/>
                      <a:pt x="4033" y="4529"/>
                      <a:pt x="3832" y="4529"/>
                    </a:cubicBezTo>
                    <a:cubicBezTo>
                      <a:pt x="3631" y="4529"/>
                      <a:pt x="3434" y="4490"/>
                      <a:pt x="3245" y="4411"/>
                    </a:cubicBezTo>
                    <a:lnTo>
                      <a:pt x="3844" y="3214"/>
                    </a:lnTo>
                    <a:close/>
                    <a:moveTo>
                      <a:pt x="3781" y="693"/>
                    </a:moveTo>
                    <a:cubicBezTo>
                      <a:pt x="5513" y="693"/>
                      <a:pt x="6931" y="2111"/>
                      <a:pt x="6931" y="3844"/>
                    </a:cubicBezTo>
                    <a:cubicBezTo>
                      <a:pt x="6994" y="5104"/>
                      <a:pt x="6301" y="6175"/>
                      <a:pt x="5230" y="6679"/>
                    </a:cubicBezTo>
                    <a:lnTo>
                      <a:pt x="5230" y="4568"/>
                    </a:lnTo>
                    <a:cubicBezTo>
                      <a:pt x="5230" y="4411"/>
                      <a:pt x="5230" y="4442"/>
                      <a:pt x="4127" y="2300"/>
                    </a:cubicBezTo>
                    <a:cubicBezTo>
                      <a:pt x="4033" y="2206"/>
                      <a:pt x="3938" y="2111"/>
                      <a:pt x="3812" y="2111"/>
                    </a:cubicBezTo>
                    <a:cubicBezTo>
                      <a:pt x="3686" y="2111"/>
                      <a:pt x="3560" y="2206"/>
                      <a:pt x="3497" y="2300"/>
                    </a:cubicBezTo>
                    <a:cubicBezTo>
                      <a:pt x="2363" y="4600"/>
                      <a:pt x="2394" y="4442"/>
                      <a:pt x="2394" y="4568"/>
                    </a:cubicBezTo>
                    <a:lnTo>
                      <a:pt x="2394" y="6679"/>
                    </a:lnTo>
                    <a:cubicBezTo>
                      <a:pt x="1355" y="6175"/>
                      <a:pt x="630" y="5104"/>
                      <a:pt x="630" y="3844"/>
                    </a:cubicBezTo>
                    <a:cubicBezTo>
                      <a:pt x="630" y="2111"/>
                      <a:pt x="2048" y="693"/>
                      <a:pt x="3781" y="693"/>
                    </a:cubicBezTo>
                    <a:close/>
                    <a:moveTo>
                      <a:pt x="4568" y="5104"/>
                    </a:moveTo>
                    <a:lnTo>
                      <a:pt x="4568" y="6931"/>
                    </a:lnTo>
                    <a:cubicBezTo>
                      <a:pt x="4316" y="6963"/>
                      <a:pt x="4096" y="6994"/>
                      <a:pt x="3844" y="6994"/>
                    </a:cubicBezTo>
                    <a:cubicBezTo>
                      <a:pt x="3623" y="6994"/>
                      <a:pt x="3371" y="6994"/>
                      <a:pt x="3151" y="6931"/>
                    </a:cubicBezTo>
                    <a:lnTo>
                      <a:pt x="3151" y="5104"/>
                    </a:lnTo>
                    <a:cubicBezTo>
                      <a:pt x="3371" y="5198"/>
                      <a:pt x="3623" y="5230"/>
                      <a:pt x="3844" y="5230"/>
                    </a:cubicBezTo>
                    <a:cubicBezTo>
                      <a:pt x="4096" y="5230"/>
                      <a:pt x="4316" y="5198"/>
                      <a:pt x="4568" y="5104"/>
                    </a:cubicBezTo>
                    <a:close/>
                    <a:moveTo>
                      <a:pt x="3844" y="0"/>
                    </a:moveTo>
                    <a:cubicBezTo>
                      <a:pt x="1733" y="0"/>
                      <a:pt x="0" y="1733"/>
                      <a:pt x="0" y="3844"/>
                    </a:cubicBezTo>
                    <a:cubicBezTo>
                      <a:pt x="0" y="5577"/>
                      <a:pt x="1134" y="7026"/>
                      <a:pt x="2678" y="7498"/>
                    </a:cubicBezTo>
                    <a:lnTo>
                      <a:pt x="2709" y="7498"/>
                    </a:lnTo>
                    <a:cubicBezTo>
                      <a:pt x="3056" y="7624"/>
                      <a:pt x="3466" y="7656"/>
                      <a:pt x="3844" y="7656"/>
                    </a:cubicBezTo>
                    <a:cubicBezTo>
                      <a:pt x="4253" y="7656"/>
                      <a:pt x="4631" y="7593"/>
                      <a:pt x="4978" y="7498"/>
                    </a:cubicBezTo>
                    <a:lnTo>
                      <a:pt x="5041" y="7498"/>
                    </a:lnTo>
                    <a:cubicBezTo>
                      <a:pt x="6616" y="6994"/>
                      <a:pt x="7719" y="5545"/>
                      <a:pt x="7719" y="3844"/>
                    </a:cubicBezTo>
                    <a:cubicBezTo>
                      <a:pt x="7719" y="1733"/>
                      <a:pt x="5986" y="0"/>
                      <a:pt x="384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lnSpc>
                    <a:spcPts val="2100"/>
                  </a:lnSpc>
                  <a:spcBef>
                    <a:spcPts val="0"/>
                  </a:spcBef>
                  <a:spcAft>
                    <a:spcPts val="0"/>
                  </a:spcAft>
                  <a:buNone/>
                </a:pPr>
                <a:endParaRPr>
                  <a:latin typeface="Arial" panose="020B0604020202020204" pitchFamily="34" charset="0"/>
                  <a:cs typeface="Arial" panose="020B0604020202020204" pitchFamily="34" charset="0"/>
                </a:endParaRPr>
              </a:p>
            </p:txBody>
          </p:sp>
        </p:grpSp>
      </p:grpSp>
      <p:sp>
        <p:nvSpPr>
          <p:cNvPr id="135" name="Google Shape;855;p62"/>
          <p:cNvSpPr/>
          <p:nvPr/>
        </p:nvSpPr>
        <p:spPr>
          <a:xfrm rot="20369007">
            <a:off x="7640452" y="1683602"/>
            <a:ext cx="967693" cy="727480"/>
          </a:xfrm>
          <a:custGeom>
            <a:avLst/>
            <a:gdLst/>
            <a:ahLst/>
            <a:cxnLst/>
            <a:rect l="l" t="t" r="r" b="b"/>
            <a:pathLst>
              <a:path w="50936" h="31611" extrusionOk="0">
                <a:moveTo>
                  <a:pt x="8543" y="0"/>
                </a:moveTo>
                <a:cubicBezTo>
                  <a:pt x="7303" y="0"/>
                  <a:pt x="6076" y="226"/>
                  <a:pt x="4915" y="740"/>
                </a:cubicBezTo>
                <a:cubicBezTo>
                  <a:pt x="4245" y="1027"/>
                  <a:pt x="3639" y="1410"/>
                  <a:pt x="3128" y="1953"/>
                </a:cubicBezTo>
                <a:cubicBezTo>
                  <a:pt x="2490" y="2655"/>
                  <a:pt x="2043" y="3516"/>
                  <a:pt x="1788" y="4474"/>
                </a:cubicBezTo>
                <a:cubicBezTo>
                  <a:pt x="0" y="10601"/>
                  <a:pt x="3383" y="17080"/>
                  <a:pt x="9447" y="19123"/>
                </a:cubicBezTo>
                <a:cubicBezTo>
                  <a:pt x="11458" y="19793"/>
                  <a:pt x="13660" y="19952"/>
                  <a:pt x="15575" y="20910"/>
                </a:cubicBezTo>
                <a:cubicBezTo>
                  <a:pt x="17266" y="21740"/>
                  <a:pt x="18606" y="23176"/>
                  <a:pt x="19979" y="24484"/>
                </a:cubicBezTo>
                <a:cubicBezTo>
                  <a:pt x="21574" y="26048"/>
                  <a:pt x="23266" y="27484"/>
                  <a:pt x="25053" y="28825"/>
                </a:cubicBezTo>
                <a:cubicBezTo>
                  <a:pt x="26266" y="29782"/>
                  <a:pt x="27638" y="30548"/>
                  <a:pt x="29074" y="31091"/>
                </a:cubicBezTo>
                <a:cubicBezTo>
                  <a:pt x="30171" y="31465"/>
                  <a:pt x="31310" y="31611"/>
                  <a:pt x="32459" y="31611"/>
                </a:cubicBezTo>
                <a:cubicBezTo>
                  <a:pt x="33953" y="31611"/>
                  <a:pt x="35464" y="31365"/>
                  <a:pt x="36925" y="31059"/>
                </a:cubicBezTo>
                <a:cubicBezTo>
                  <a:pt x="41266" y="30165"/>
                  <a:pt x="45797" y="28569"/>
                  <a:pt x="48319" y="24931"/>
                </a:cubicBezTo>
                <a:cubicBezTo>
                  <a:pt x="48957" y="23974"/>
                  <a:pt x="49468" y="22952"/>
                  <a:pt x="49819" y="21899"/>
                </a:cubicBezTo>
                <a:cubicBezTo>
                  <a:pt x="50776" y="19123"/>
                  <a:pt x="50936" y="16059"/>
                  <a:pt x="49946" y="13314"/>
                </a:cubicBezTo>
                <a:cubicBezTo>
                  <a:pt x="48925" y="10570"/>
                  <a:pt x="46659" y="8240"/>
                  <a:pt x="43851" y="7474"/>
                </a:cubicBezTo>
                <a:cubicBezTo>
                  <a:pt x="43022" y="7242"/>
                  <a:pt x="42178" y="7144"/>
                  <a:pt x="41329" y="7144"/>
                </a:cubicBezTo>
                <a:cubicBezTo>
                  <a:pt x="39727" y="7144"/>
                  <a:pt x="38107" y="7494"/>
                  <a:pt x="36542" y="7953"/>
                </a:cubicBezTo>
                <a:cubicBezTo>
                  <a:pt x="34181" y="8655"/>
                  <a:pt x="31883" y="9644"/>
                  <a:pt x="29425" y="10091"/>
                </a:cubicBezTo>
                <a:cubicBezTo>
                  <a:pt x="28852" y="10215"/>
                  <a:pt x="28269" y="10277"/>
                  <a:pt x="27686" y="10277"/>
                </a:cubicBezTo>
                <a:cubicBezTo>
                  <a:pt x="26776" y="10277"/>
                  <a:pt x="25865" y="10127"/>
                  <a:pt x="24989" y="9836"/>
                </a:cubicBezTo>
                <a:lnTo>
                  <a:pt x="24989" y="9836"/>
                </a:lnTo>
                <a:lnTo>
                  <a:pt x="25085" y="9931"/>
                </a:lnTo>
                <a:cubicBezTo>
                  <a:pt x="22021" y="7506"/>
                  <a:pt x="19340" y="4538"/>
                  <a:pt x="16053" y="2431"/>
                </a:cubicBezTo>
                <a:cubicBezTo>
                  <a:pt x="13824" y="1003"/>
                  <a:pt x="11155" y="0"/>
                  <a:pt x="8543" y="0"/>
                </a:cubicBezTo>
                <a:close/>
              </a:path>
            </a:pathLst>
          </a:custGeom>
          <a:solidFill>
            <a:srgbClr val="A9D18E">
              <a:alpha val="40000"/>
            </a:srgbClr>
          </a:solidFill>
          <a:ln>
            <a:noFill/>
          </a:ln>
        </p:spPr>
        <p:txBody>
          <a:bodyPr spcFirstLastPara="1" wrap="square" lIns="91425" tIns="91425" rIns="91425" bIns="91425" anchor="ctr" anchorCtr="0">
            <a:noAutofit/>
          </a:bodyPr>
          <a:lstStyle/>
          <a:p>
            <a:pPr marL="0" lvl="0" indent="0" algn="l" rtl="0">
              <a:lnSpc>
                <a:spcPts val="2100"/>
              </a:lnSpc>
              <a:spcBef>
                <a:spcPts val="0"/>
              </a:spcBef>
              <a:spcAft>
                <a:spcPts val="0"/>
              </a:spcAft>
              <a:buNone/>
            </a:pPr>
            <a:endParaRPr>
              <a:latin typeface="Arial" panose="020B0604020202020204" pitchFamily="34" charset="0"/>
              <a:cs typeface="Arial" panose="020B0604020202020204" pitchFamily="34" charset="0"/>
            </a:endParaRPr>
          </a:p>
        </p:txBody>
      </p:sp>
      <p:pic>
        <p:nvPicPr>
          <p:cNvPr id="39" name="Picture 38"/>
          <p:cNvPicPr>
            <a:picLocks noChangeAspect="1"/>
          </p:cNvPicPr>
          <p:nvPr/>
        </p:nvPicPr>
        <p:blipFill>
          <a:blip r:embed="rId3"/>
          <a:stretch>
            <a:fillRect/>
          </a:stretch>
        </p:blipFill>
        <p:spPr>
          <a:xfrm>
            <a:off x="430343" y="5919678"/>
            <a:ext cx="1455275" cy="711286"/>
          </a:xfrm>
          <a:prstGeom prst="rect">
            <a:avLst/>
          </a:prstGeom>
        </p:spPr>
      </p:pic>
      <p:sp>
        <p:nvSpPr>
          <p:cNvPr id="144" name="Rectangle 143"/>
          <p:cNvSpPr/>
          <p:nvPr/>
        </p:nvSpPr>
        <p:spPr>
          <a:xfrm>
            <a:off x="3756674" y="1778329"/>
            <a:ext cx="185323" cy="1986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Google Shape;852;p62"/>
          <p:cNvSpPr txBox="1">
            <a:spLocks/>
          </p:cNvSpPr>
          <p:nvPr/>
        </p:nvSpPr>
        <p:spPr>
          <a:xfrm>
            <a:off x="2142421" y="2467027"/>
            <a:ext cx="1544813" cy="1101144"/>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000" b="0" i="0" kern="1200">
                <a:solidFill>
                  <a:srgbClr val="00698F"/>
                </a:solidFill>
                <a:latin typeface="Calibri"/>
                <a:ea typeface="Adobe Caslon Pro" charset="0"/>
                <a:cs typeface="Calibri"/>
              </a:defRPr>
            </a:lvl1pPr>
          </a:lstStyle>
          <a:p>
            <a:pPr algn="ctr">
              <a:lnSpc>
                <a:spcPts val="2100"/>
              </a:lnSpc>
              <a:spcBef>
                <a:spcPts val="0"/>
              </a:spcBef>
            </a:pPr>
            <a:r>
              <a:rPr lang="en-US" sz="1700" dirty="0">
                <a:solidFill>
                  <a:schemeClr val="bg1"/>
                </a:solidFill>
                <a:latin typeface="Arial" panose="020B0604020202020204" pitchFamily="34" charset="0"/>
                <a:ea typeface="Roboto"/>
                <a:cs typeface="Arial" panose="020B0604020202020204" pitchFamily="34" charset="0"/>
                <a:sym typeface="Roboto"/>
              </a:rPr>
              <a:t>Data Preparation &amp; Export/Import</a:t>
            </a:r>
          </a:p>
        </p:txBody>
      </p:sp>
      <p:sp>
        <p:nvSpPr>
          <p:cNvPr id="148" name="Footer Placeholder 4"/>
          <p:cNvSpPr>
            <a:spLocks noGrp="1"/>
          </p:cNvSpPr>
          <p:nvPr>
            <p:ph type="ftr" sz="quarter" idx="3"/>
          </p:nvPr>
        </p:nvSpPr>
        <p:spPr>
          <a:xfrm>
            <a:off x="5045927" y="366061"/>
            <a:ext cx="3469423" cy="365125"/>
          </a:xfrm>
        </p:spPr>
        <p:txBody>
          <a:bodyPr/>
          <a:lstStyle/>
          <a:p>
            <a:r>
              <a:rPr lang="en-US" dirty="0"/>
              <a:t>New CRM &amp; Automated Business Directory</a:t>
            </a:r>
          </a:p>
        </p:txBody>
      </p:sp>
      <p:sp>
        <p:nvSpPr>
          <p:cNvPr id="149" name="Rectangle 148"/>
          <p:cNvSpPr/>
          <p:nvPr/>
        </p:nvSpPr>
        <p:spPr>
          <a:xfrm>
            <a:off x="1928707" y="1821509"/>
            <a:ext cx="185323" cy="1986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7200217" y="1817177"/>
            <a:ext cx="185323" cy="1986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5567084" y="1790882"/>
            <a:ext cx="185323" cy="1986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p:cNvGrpSpPr/>
          <p:nvPr/>
        </p:nvGrpSpPr>
        <p:grpSpPr>
          <a:xfrm>
            <a:off x="7879399" y="1736343"/>
            <a:ext cx="435789" cy="524221"/>
            <a:chOff x="6943993" y="4505693"/>
            <a:chExt cx="336169" cy="404386"/>
          </a:xfrm>
        </p:grpSpPr>
        <p:sp>
          <p:nvSpPr>
            <p:cNvPr id="153" name="Google Shape;729;p56"/>
            <p:cNvSpPr/>
            <p:nvPr/>
          </p:nvSpPr>
          <p:spPr>
            <a:xfrm>
              <a:off x="7006425" y="4568578"/>
              <a:ext cx="198930" cy="193081"/>
            </a:xfrm>
            <a:custGeom>
              <a:avLst/>
              <a:gdLst/>
              <a:ahLst/>
              <a:cxnLst/>
              <a:rect l="l" t="t" r="r" b="b"/>
              <a:pathLst>
                <a:path w="6428" h="6239" extrusionOk="0">
                  <a:moveTo>
                    <a:pt x="3371" y="2048"/>
                  </a:moveTo>
                  <a:cubicBezTo>
                    <a:pt x="3749" y="2048"/>
                    <a:pt x="4064" y="2363"/>
                    <a:pt x="4064" y="2773"/>
                  </a:cubicBezTo>
                  <a:cubicBezTo>
                    <a:pt x="4064" y="3151"/>
                    <a:pt x="3749" y="3466"/>
                    <a:pt x="3371" y="3466"/>
                  </a:cubicBezTo>
                  <a:cubicBezTo>
                    <a:pt x="2961" y="3466"/>
                    <a:pt x="2646" y="3151"/>
                    <a:pt x="2646" y="2773"/>
                  </a:cubicBezTo>
                  <a:cubicBezTo>
                    <a:pt x="2646" y="2363"/>
                    <a:pt x="2961" y="2048"/>
                    <a:pt x="3371" y="2048"/>
                  </a:cubicBezTo>
                  <a:close/>
                  <a:moveTo>
                    <a:pt x="3308" y="662"/>
                  </a:moveTo>
                  <a:cubicBezTo>
                    <a:pt x="4663" y="662"/>
                    <a:pt x="5734" y="1764"/>
                    <a:pt x="5734" y="3119"/>
                  </a:cubicBezTo>
                  <a:cubicBezTo>
                    <a:pt x="5734" y="3655"/>
                    <a:pt x="5513" y="4159"/>
                    <a:pt x="5167" y="4663"/>
                  </a:cubicBezTo>
                  <a:cubicBezTo>
                    <a:pt x="4978" y="4253"/>
                    <a:pt x="4694" y="3938"/>
                    <a:pt x="4316" y="3686"/>
                  </a:cubicBezTo>
                  <a:cubicBezTo>
                    <a:pt x="4537" y="3466"/>
                    <a:pt x="4694" y="3119"/>
                    <a:pt x="4694" y="2741"/>
                  </a:cubicBezTo>
                  <a:cubicBezTo>
                    <a:pt x="4694" y="2016"/>
                    <a:pt x="4064" y="1386"/>
                    <a:pt x="3308" y="1386"/>
                  </a:cubicBezTo>
                  <a:cubicBezTo>
                    <a:pt x="2583" y="1386"/>
                    <a:pt x="1953" y="2016"/>
                    <a:pt x="1953" y="2741"/>
                  </a:cubicBezTo>
                  <a:cubicBezTo>
                    <a:pt x="1953" y="3119"/>
                    <a:pt x="2111" y="3466"/>
                    <a:pt x="2331" y="3686"/>
                  </a:cubicBezTo>
                  <a:cubicBezTo>
                    <a:pt x="1953" y="3907"/>
                    <a:pt x="1670" y="4253"/>
                    <a:pt x="1481" y="4663"/>
                  </a:cubicBezTo>
                  <a:cubicBezTo>
                    <a:pt x="1008" y="4096"/>
                    <a:pt x="851" y="3434"/>
                    <a:pt x="914" y="2773"/>
                  </a:cubicBezTo>
                  <a:cubicBezTo>
                    <a:pt x="1071" y="1670"/>
                    <a:pt x="2048" y="662"/>
                    <a:pt x="3308" y="662"/>
                  </a:cubicBezTo>
                  <a:close/>
                  <a:moveTo>
                    <a:pt x="3308" y="4190"/>
                  </a:moveTo>
                  <a:cubicBezTo>
                    <a:pt x="3938" y="4190"/>
                    <a:pt x="4442" y="4600"/>
                    <a:pt x="4663" y="5167"/>
                  </a:cubicBezTo>
                  <a:cubicBezTo>
                    <a:pt x="4253" y="5387"/>
                    <a:pt x="3844" y="5545"/>
                    <a:pt x="3308" y="5545"/>
                  </a:cubicBezTo>
                  <a:cubicBezTo>
                    <a:pt x="2835" y="5545"/>
                    <a:pt x="2363" y="5387"/>
                    <a:pt x="1985" y="5167"/>
                  </a:cubicBezTo>
                  <a:cubicBezTo>
                    <a:pt x="2142" y="4568"/>
                    <a:pt x="2678" y="4190"/>
                    <a:pt x="3308" y="4190"/>
                  </a:cubicBezTo>
                  <a:close/>
                  <a:moveTo>
                    <a:pt x="3308" y="0"/>
                  </a:moveTo>
                  <a:cubicBezTo>
                    <a:pt x="1701" y="0"/>
                    <a:pt x="410" y="1229"/>
                    <a:pt x="252" y="2678"/>
                  </a:cubicBezTo>
                  <a:cubicBezTo>
                    <a:pt x="0" y="4600"/>
                    <a:pt x="1481" y="6238"/>
                    <a:pt x="3308" y="6238"/>
                  </a:cubicBezTo>
                  <a:cubicBezTo>
                    <a:pt x="5041" y="6238"/>
                    <a:pt x="6427" y="4820"/>
                    <a:pt x="6427" y="3119"/>
                  </a:cubicBezTo>
                  <a:cubicBezTo>
                    <a:pt x="6427" y="1386"/>
                    <a:pt x="5009" y="0"/>
                    <a:pt x="33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730;p56"/>
            <p:cNvSpPr/>
            <p:nvPr/>
          </p:nvSpPr>
          <p:spPr>
            <a:xfrm>
              <a:off x="6943993" y="4505693"/>
              <a:ext cx="336169" cy="404386"/>
            </a:xfrm>
            <a:custGeom>
              <a:avLst/>
              <a:gdLst/>
              <a:ahLst/>
              <a:cxnLst/>
              <a:rect l="l" t="t" r="r" b="b"/>
              <a:pathLst>
                <a:path w="10366" h="11879" extrusionOk="0">
                  <a:moveTo>
                    <a:pt x="5167" y="694"/>
                  </a:moveTo>
                  <a:cubicBezTo>
                    <a:pt x="7309" y="694"/>
                    <a:pt x="9011" y="2427"/>
                    <a:pt x="9011" y="4506"/>
                  </a:cubicBezTo>
                  <a:cubicBezTo>
                    <a:pt x="9011" y="5640"/>
                    <a:pt x="8475" y="6711"/>
                    <a:pt x="7656" y="7405"/>
                  </a:cubicBezTo>
                  <a:lnTo>
                    <a:pt x="5167" y="9547"/>
                  </a:lnTo>
                  <a:lnTo>
                    <a:pt x="2710" y="7405"/>
                  </a:lnTo>
                  <a:cubicBezTo>
                    <a:pt x="1796" y="6585"/>
                    <a:pt x="1229" y="5420"/>
                    <a:pt x="1386" y="4034"/>
                  </a:cubicBezTo>
                  <a:cubicBezTo>
                    <a:pt x="1575" y="2206"/>
                    <a:pt x="3151" y="694"/>
                    <a:pt x="5167" y="694"/>
                  </a:cubicBezTo>
                  <a:close/>
                  <a:moveTo>
                    <a:pt x="8475" y="8980"/>
                  </a:moveTo>
                  <a:lnTo>
                    <a:pt x="9546" y="11122"/>
                  </a:lnTo>
                  <a:lnTo>
                    <a:pt x="977" y="11122"/>
                  </a:lnTo>
                  <a:lnTo>
                    <a:pt x="2017" y="8980"/>
                  </a:lnTo>
                  <a:lnTo>
                    <a:pt x="3529" y="8980"/>
                  </a:lnTo>
                  <a:lnTo>
                    <a:pt x="4978" y="10240"/>
                  </a:lnTo>
                  <a:cubicBezTo>
                    <a:pt x="5073" y="10272"/>
                    <a:pt x="5136" y="10335"/>
                    <a:pt x="5230" y="10335"/>
                  </a:cubicBezTo>
                  <a:cubicBezTo>
                    <a:pt x="5293" y="10335"/>
                    <a:pt x="5388" y="10272"/>
                    <a:pt x="5451" y="10240"/>
                  </a:cubicBezTo>
                  <a:lnTo>
                    <a:pt x="6900" y="8980"/>
                  </a:lnTo>
                  <a:close/>
                  <a:moveTo>
                    <a:pt x="5107" y="1"/>
                  </a:moveTo>
                  <a:cubicBezTo>
                    <a:pt x="2772" y="1"/>
                    <a:pt x="912" y="1815"/>
                    <a:pt x="662" y="3939"/>
                  </a:cubicBezTo>
                  <a:cubicBezTo>
                    <a:pt x="441" y="5483"/>
                    <a:pt x="1040" y="6932"/>
                    <a:pt x="2174" y="7940"/>
                  </a:cubicBezTo>
                  <a:lnTo>
                    <a:pt x="2615" y="8318"/>
                  </a:lnTo>
                  <a:lnTo>
                    <a:pt x="1638" y="8318"/>
                  </a:lnTo>
                  <a:cubicBezTo>
                    <a:pt x="1575" y="8318"/>
                    <a:pt x="1481" y="8413"/>
                    <a:pt x="1449" y="8507"/>
                  </a:cubicBezTo>
                  <a:lnTo>
                    <a:pt x="63" y="11343"/>
                  </a:lnTo>
                  <a:cubicBezTo>
                    <a:pt x="0" y="11469"/>
                    <a:pt x="0" y="11595"/>
                    <a:pt x="63" y="11721"/>
                  </a:cubicBezTo>
                  <a:cubicBezTo>
                    <a:pt x="126" y="11815"/>
                    <a:pt x="221" y="11878"/>
                    <a:pt x="347" y="11878"/>
                  </a:cubicBezTo>
                  <a:lnTo>
                    <a:pt x="10019" y="11878"/>
                  </a:lnTo>
                  <a:cubicBezTo>
                    <a:pt x="10145" y="11878"/>
                    <a:pt x="10271" y="11784"/>
                    <a:pt x="10302" y="11721"/>
                  </a:cubicBezTo>
                  <a:cubicBezTo>
                    <a:pt x="10365" y="11595"/>
                    <a:pt x="10365" y="11469"/>
                    <a:pt x="10302" y="11343"/>
                  </a:cubicBezTo>
                  <a:lnTo>
                    <a:pt x="8916" y="8507"/>
                  </a:lnTo>
                  <a:cubicBezTo>
                    <a:pt x="8885" y="8413"/>
                    <a:pt x="8727" y="8318"/>
                    <a:pt x="8601" y="8318"/>
                  </a:cubicBezTo>
                  <a:lnTo>
                    <a:pt x="7624" y="8318"/>
                  </a:lnTo>
                  <a:lnTo>
                    <a:pt x="8065" y="7940"/>
                  </a:lnTo>
                  <a:cubicBezTo>
                    <a:pt x="9042" y="7090"/>
                    <a:pt x="9641" y="5829"/>
                    <a:pt x="9641" y="4506"/>
                  </a:cubicBezTo>
                  <a:cubicBezTo>
                    <a:pt x="9641" y="2049"/>
                    <a:pt x="7656" y="1"/>
                    <a:pt x="5167" y="1"/>
                  </a:cubicBezTo>
                  <a:cubicBezTo>
                    <a:pt x="5147" y="1"/>
                    <a:pt x="5127" y="1"/>
                    <a:pt x="5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2577926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illsonburg-Template" id="{5BE3C8BF-88C4-DD4F-999B-49C046C4DDF3}" vid="{E5251E09-0204-1347-AE86-836B3349C2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Tillsonburg-Template</Template>
  <TotalTime>6100</TotalTime>
  <Words>1541</Words>
  <Application>Microsoft Office PowerPoint</Application>
  <PresentationFormat>On-screen Show (4:3)</PresentationFormat>
  <Paragraphs>237</Paragraphs>
  <Slides>22</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Adobe Caslon Pro</vt:lpstr>
      <vt:lpstr>Arial</vt:lpstr>
      <vt:lpstr>Calibri</vt:lpstr>
      <vt:lpstr>Georgia</vt:lpstr>
      <vt:lpstr>Roboto</vt:lpstr>
      <vt:lpstr>Wingdings</vt:lpstr>
      <vt:lpstr>Office Theme</vt:lpstr>
      <vt:lpstr>New CRM &amp; Automated Business Directory</vt:lpstr>
      <vt:lpstr>PowerPoint Presentation</vt:lpstr>
      <vt:lpstr>PowerPoint Presentation</vt:lpstr>
      <vt:lpstr>PowerPoint Presentation</vt:lpstr>
      <vt:lpstr>PowerPoint Presentation</vt:lpstr>
      <vt:lpstr>Previous Customer Relationship Management (CRM) System</vt:lpstr>
      <vt:lpstr>Previous CRM</vt:lpstr>
      <vt:lpstr>Project Deliverables</vt:lpstr>
      <vt:lpstr>Process</vt:lpstr>
      <vt:lpstr>Outcome</vt:lpstr>
      <vt:lpstr>Outcome</vt:lpstr>
      <vt:lpstr>Outcome</vt:lpstr>
      <vt:lpstr>Outcome</vt:lpstr>
      <vt:lpstr>Outcome</vt:lpstr>
      <vt:lpstr>Outcome</vt:lpstr>
      <vt:lpstr>Business Directory Update</vt:lpstr>
      <vt:lpstr>Survey Response</vt:lpstr>
      <vt:lpstr>PowerPoint Presentation</vt:lpstr>
      <vt:lpstr>Next Steps</vt:lpstr>
      <vt:lpstr>Learnings:</vt:lpstr>
      <vt:lpstr> Thanks to:</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Town of Tillsonburg</dc:subject>
  <dc:creator>Christopher Kelly</dc:creator>
  <cp:lastModifiedBy>Cindy Hick</cp:lastModifiedBy>
  <cp:revision>315</cp:revision>
  <cp:lastPrinted>2024-01-30T15:16:23Z</cp:lastPrinted>
  <dcterms:created xsi:type="dcterms:W3CDTF">2016-08-10T18:34:12Z</dcterms:created>
  <dcterms:modified xsi:type="dcterms:W3CDTF">2024-02-06T16:17:17Z</dcterms:modified>
</cp:coreProperties>
</file>