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701" r:id="rId5"/>
    <p:sldId id="697" r:id="rId6"/>
    <p:sldId id="266" r:id="rId7"/>
    <p:sldId id="675" r:id="rId8"/>
    <p:sldId id="699" r:id="rId9"/>
    <p:sldId id="696" r:id="rId10"/>
    <p:sldId id="684" r:id="rId11"/>
    <p:sldId id="268" r:id="rId12"/>
    <p:sldId id="653" r:id="rId13"/>
    <p:sldId id="670" r:id="rId14"/>
    <p:sldId id="665" r:id="rId15"/>
    <p:sldId id="270" r:id="rId16"/>
    <p:sldId id="687" r:id="rId17"/>
    <p:sldId id="663" r:id="rId18"/>
    <p:sldId id="656" r:id="rId19"/>
    <p:sldId id="698" r:id="rId20"/>
    <p:sldId id="639" r:id="rId21"/>
    <p:sldId id="6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523"/>
    <a:srgbClr val="051438"/>
    <a:srgbClr val="FFFFFF"/>
    <a:srgbClr val="DEDB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autoAdjust="0"/>
    <p:restoredTop sz="69424" autoAdjust="0"/>
  </p:normalViewPr>
  <p:slideViewPr>
    <p:cSldViewPr snapToGrid="0">
      <p:cViewPr varScale="1">
        <p:scale>
          <a:sx n="80" d="100"/>
          <a:sy n="80" d="100"/>
        </p:scale>
        <p:origin x="12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72E37-E701-4825-8879-77DAECE57AA7}" type="datetimeFigureOut">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00D19-1C5C-4094-81E8-A01638CA7DFE}" type="slidenum">
              <a:t>‹#›</a:t>
            </a:fld>
            <a:endParaRPr lang="en-US"/>
          </a:p>
        </p:txBody>
      </p:sp>
    </p:spTree>
    <p:extLst>
      <p:ext uri="{BB962C8B-B14F-4D97-AF65-F5344CB8AC3E}">
        <p14:creationId xmlns:p14="http://schemas.microsoft.com/office/powerpoint/2010/main" val="300211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B900D19-1C5C-4094-81E8-A01638CA7DFE}" type="slidenum">
              <a:rPr lang="en-CA" smtClean="0"/>
              <a:t>3</a:t>
            </a:fld>
            <a:endParaRPr lang="en-CA"/>
          </a:p>
        </p:txBody>
      </p:sp>
    </p:spTree>
    <p:extLst>
      <p:ext uri="{BB962C8B-B14F-4D97-AF65-F5344CB8AC3E}">
        <p14:creationId xmlns:p14="http://schemas.microsoft.com/office/powerpoint/2010/main" val="97068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Stakeholder collaboration plays a crucial role in fostering regional sector development by bringing together various individuals, organizations, and entities that have a vested interest in the economic growth and sustainability of a specific area. </a:t>
            </a:r>
          </a:p>
          <a:p>
            <a:endParaRPr lang="en-US" b="0" i="0" dirty="0">
              <a:solidFill>
                <a:srgbClr val="374151"/>
              </a:solidFill>
              <a:effectLst/>
              <a:latin typeface="Söhne"/>
            </a:endParaRPr>
          </a:p>
          <a:p>
            <a:pPr algn="l"/>
            <a:r>
              <a:rPr lang="en-US" b="1" i="0" dirty="0">
                <a:solidFill>
                  <a:srgbClr val="374151"/>
                </a:solidFill>
                <a:effectLst/>
                <a:latin typeface="Söhne"/>
              </a:rPr>
              <a:t>Networking Events and Conferences</a:t>
            </a:r>
            <a:endParaRPr lang="en-US" b="0" i="0" dirty="0">
              <a:solidFill>
                <a:srgbClr val="374151"/>
              </a:solidFill>
              <a:effectLst/>
              <a:latin typeface="Söhne"/>
            </a:endParaRPr>
          </a:p>
          <a:p>
            <a:pPr algn="l">
              <a:buFont typeface="Arial" panose="020B0604020202020204" pitchFamily="34" charset="0"/>
              <a:buNone/>
            </a:pPr>
            <a:r>
              <a:rPr lang="en-US" b="0" i="0" dirty="0">
                <a:solidFill>
                  <a:srgbClr val="374151"/>
                </a:solidFill>
                <a:effectLst/>
                <a:latin typeface="Söhne"/>
              </a:rPr>
              <a:t>Attend industry-specific conferences, seminars, and networking events. These gatherings provide an excellent opportunity to meet and connect with industry experts, leaders, and organizations. Engage in discussions, participate in panels, and use these events to establish initial contacts.</a:t>
            </a:r>
          </a:p>
          <a:p>
            <a:endParaRPr lang="en-US" b="0" i="0" dirty="0">
              <a:solidFill>
                <a:srgbClr val="374151"/>
              </a:solidFill>
              <a:effectLst/>
              <a:latin typeface="Söhne"/>
            </a:endParaRPr>
          </a:p>
          <a:p>
            <a:pPr algn="l"/>
            <a:r>
              <a:rPr lang="en-US" b="1" i="0" dirty="0">
                <a:solidFill>
                  <a:srgbClr val="374151"/>
                </a:solidFill>
                <a:effectLst/>
                <a:latin typeface="Söhne"/>
              </a:rPr>
              <a:t>Identify Key Industry Players</a:t>
            </a:r>
            <a:endParaRPr lang="en-US" b="0" i="0" dirty="0">
              <a:solidFill>
                <a:srgbClr val="374151"/>
              </a:solidFill>
              <a:effectLst/>
              <a:latin typeface="Söhne"/>
            </a:endParaRPr>
          </a:p>
          <a:p>
            <a:pPr algn="l">
              <a:buFont typeface="Arial" panose="020B0604020202020204" pitchFamily="34" charset="0"/>
              <a:buNone/>
            </a:pPr>
            <a:r>
              <a:rPr lang="en-US" b="0" i="0" dirty="0">
                <a:solidFill>
                  <a:srgbClr val="374151"/>
                </a:solidFill>
                <a:effectLst/>
                <a:latin typeface="Söhne"/>
              </a:rPr>
              <a:t>Research and identify prominent organizations, companies, and influential individuals within the target industry. Look for associations, trade groups, and forums that bring together key stakeholders.</a:t>
            </a:r>
          </a:p>
          <a:p>
            <a:pPr algn="l">
              <a:buFont typeface="Arial" panose="020B0604020202020204" pitchFamily="34" charset="0"/>
              <a:buNone/>
            </a:pPr>
            <a:endParaRPr lang="en-US" b="0" i="0" dirty="0">
              <a:solidFill>
                <a:srgbClr val="374151"/>
              </a:solidFill>
              <a:effectLst/>
              <a:latin typeface="Söhne"/>
            </a:endParaRPr>
          </a:p>
          <a:p>
            <a:pPr algn="l"/>
            <a:r>
              <a:rPr lang="en-US" b="1" i="0" dirty="0">
                <a:solidFill>
                  <a:srgbClr val="374151"/>
                </a:solidFill>
                <a:effectLst/>
                <a:latin typeface="Söhne"/>
              </a:rPr>
              <a:t>Conduct Surveys and Interviews</a:t>
            </a:r>
            <a:endParaRPr lang="en-US" b="0" i="0" dirty="0">
              <a:solidFill>
                <a:srgbClr val="374151"/>
              </a:solidFill>
              <a:effectLst/>
              <a:latin typeface="Söhne"/>
            </a:endParaRPr>
          </a:p>
          <a:p>
            <a:pPr algn="l">
              <a:buFont typeface="Arial" panose="020B0604020202020204" pitchFamily="34" charset="0"/>
              <a:buNone/>
            </a:pPr>
            <a:r>
              <a:rPr lang="en-US" b="0" i="0" dirty="0">
                <a:solidFill>
                  <a:srgbClr val="374151"/>
                </a:solidFill>
                <a:effectLst/>
                <a:latin typeface="Söhne"/>
              </a:rPr>
              <a:t>Develop surveys or interview industry experts to gather specific information about their needs, preferences, and challenges. This primary research can provide targeted insights into what the industry requires and how the region can address those needs.</a:t>
            </a:r>
          </a:p>
          <a:p>
            <a:endParaRPr lang="en-US" b="0" i="0" dirty="0">
              <a:solidFill>
                <a:srgbClr val="374151"/>
              </a:solidFill>
              <a:effectLst/>
              <a:latin typeface="Söhne"/>
            </a:endParaRPr>
          </a:p>
          <a:p>
            <a:pPr algn="l"/>
            <a:r>
              <a:rPr lang="en-US" b="1" i="0" dirty="0">
                <a:solidFill>
                  <a:srgbClr val="374151"/>
                </a:solidFill>
                <a:effectLst/>
                <a:latin typeface="Söhne"/>
              </a:rPr>
              <a:t>Organize Industry Workshops and Roundtables</a:t>
            </a:r>
            <a:endParaRPr lang="en-US" b="0" i="0" dirty="0">
              <a:solidFill>
                <a:srgbClr val="374151"/>
              </a:solidFill>
              <a:effectLst/>
              <a:latin typeface="Söhne"/>
            </a:endParaRPr>
          </a:p>
          <a:p>
            <a:pPr algn="l"/>
            <a:r>
              <a:rPr lang="en-US" b="0" i="0" dirty="0">
                <a:solidFill>
                  <a:srgbClr val="374151"/>
                </a:solidFill>
                <a:effectLst/>
                <a:latin typeface="Söhne"/>
              </a:rPr>
              <a:t>Host workshops, roundtable discussions, or focus groups with key industry players. Create a platform for open dialogue, where stakeholders can share their perspectives, identify common challenges, and propose solutions. This can help the region tailor its strategies to meet industry demands.</a:t>
            </a:r>
          </a:p>
          <a:p>
            <a:endParaRPr lang="en-US" b="0" i="0" dirty="0">
              <a:solidFill>
                <a:srgbClr val="374151"/>
              </a:solidFill>
              <a:effectLst/>
              <a:latin typeface="Söhne"/>
            </a:endParaRPr>
          </a:p>
          <a:p>
            <a:pPr algn="l"/>
            <a:r>
              <a:rPr lang="en-US" b="1" i="0" dirty="0">
                <a:solidFill>
                  <a:srgbClr val="374151"/>
                </a:solidFill>
                <a:effectLst/>
                <a:latin typeface="Söhne"/>
              </a:rPr>
              <a:t>Hire Industry Consultants</a:t>
            </a:r>
            <a:endParaRPr lang="en-US" b="0" i="0" dirty="0">
              <a:solidFill>
                <a:srgbClr val="374151"/>
              </a:solidFill>
              <a:effectLst/>
              <a:latin typeface="Söhne"/>
            </a:endParaRPr>
          </a:p>
          <a:p>
            <a:pPr algn="l">
              <a:buFont typeface="Arial" panose="020B0604020202020204" pitchFamily="34" charset="0"/>
              <a:buNone/>
            </a:pPr>
            <a:r>
              <a:rPr lang="en-US" b="0" i="0" dirty="0">
                <a:solidFill>
                  <a:srgbClr val="374151"/>
                </a:solidFill>
                <a:effectLst/>
                <a:latin typeface="Söhne"/>
              </a:rPr>
              <a:t>Engage industry consultants with expertise in the specific sector. These professionals can provide in-depth market analysis, identify opportunities, and offer strategic advice on how the region can effectively break into the industry.</a:t>
            </a:r>
          </a:p>
          <a:p>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effectLst/>
                <a:latin typeface="Söhne"/>
              </a:rPr>
              <a:t>Demonstrate Sector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One of the best ways to showcase your region as an attractive destination for a specific sector is by showcasing your region as being integrated with the sector. Demonstrating of sector integration not only communicates the region's readiness but also builds confidence among industry experts and organizations considering the region as a potential destination.</a:t>
            </a:r>
            <a:endParaRPr lang="en-CA" b="0" i="0" dirty="0">
              <a:solidFill>
                <a:srgbClr val="374151"/>
              </a:solidFill>
              <a:effectLst/>
              <a:latin typeface="Söhne"/>
            </a:endParaRPr>
          </a:p>
          <a:p>
            <a:endParaRPr lang="en-CA" b="0" i="0" dirty="0">
              <a:solidFill>
                <a:srgbClr val="374151"/>
              </a:solidFill>
              <a:effectLst/>
              <a:latin typeface="Söhne"/>
            </a:endParaRPr>
          </a:p>
          <a:p>
            <a:endParaRPr lang="en-CA" dirty="0"/>
          </a:p>
          <a:p>
            <a:r>
              <a:rPr lang="en-US" b="0" i="0" dirty="0">
                <a:solidFill>
                  <a:srgbClr val="374151"/>
                </a:solidFill>
                <a:effectLst/>
                <a:latin typeface="Söhne"/>
              </a:rPr>
              <a:t>By actively engaging with industry experts and organizations through these methods, a region can gain valuable insights, build strategic partnerships, and develop tailored strategies that align with the specific needs and requirements of the target industry. This collaborative approach increases the likelihood of successful industry integration and sustainable growth.</a:t>
            </a:r>
            <a:endParaRPr lang="en-CA" dirty="0"/>
          </a:p>
          <a:p>
            <a:endParaRPr lang="en-CA" dirty="0"/>
          </a:p>
        </p:txBody>
      </p:sp>
      <p:sp>
        <p:nvSpPr>
          <p:cNvPr id="4" name="Slide Number Placeholder 3"/>
          <p:cNvSpPr>
            <a:spLocks noGrp="1"/>
          </p:cNvSpPr>
          <p:nvPr>
            <p:ph type="sldNum" sz="quarter" idx="5"/>
          </p:nvPr>
        </p:nvSpPr>
        <p:spPr/>
        <p:txBody>
          <a:bodyPr/>
          <a:lstStyle/>
          <a:p>
            <a:fld id="{5B900D19-1C5C-4094-81E8-A01638CA7DFE}" type="slidenum">
              <a:rPr lang="en-CA" smtClean="0"/>
              <a:t>12</a:t>
            </a:fld>
            <a:endParaRPr lang="en-CA"/>
          </a:p>
        </p:txBody>
      </p:sp>
    </p:spTree>
    <p:extLst>
      <p:ext uri="{BB962C8B-B14F-4D97-AF65-F5344CB8AC3E}">
        <p14:creationId xmlns:p14="http://schemas.microsoft.com/office/powerpoint/2010/main" val="292131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8553A-F2C2-C93A-3A34-9FDC6400B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6C235-9230-004F-98FE-048DA68D1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DC999-2A5C-61E9-AD0B-E1E983C92F5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C841F11-A5F7-3687-218D-8E309F96385C}"/>
              </a:ext>
            </a:extLst>
          </p:cNvPr>
          <p:cNvSpPr>
            <a:spLocks noGrp="1"/>
          </p:cNvSpPr>
          <p:nvPr>
            <p:ph type="sldNum" sz="quarter" idx="5"/>
          </p:nvPr>
        </p:nvSpPr>
        <p:spPr/>
        <p:txBody>
          <a:bodyPr/>
          <a:lstStyle/>
          <a:p>
            <a:fld id="{5B900D19-1C5C-4094-81E8-A01638CA7DFE}" type="slidenum">
              <a:rPr lang="en-CA" smtClean="0"/>
              <a:t>13</a:t>
            </a:fld>
            <a:endParaRPr lang="en-CA"/>
          </a:p>
        </p:txBody>
      </p:sp>
    </p:spTree>
    <p:extLst>
      <p:ext uri="{BB962C8B-B14F-4D97-AF65-F5344CB8AC3E}">
        <p14:creationId xmlns:p14="http://schemas.microsoft.com/office/powerpoint/2010/main" val="49205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Data presented above is from a </a:t>
            </a:r>
            <a:r>
              <a:rPr lang="en-US" dirty="0" err="1"/>
              <a:t>ResearcFDI</a:t>
            </a:r>
            <a:r>
              <a:rPr lang="en-US" dirty="0"/>
              <a:t> labor shed analysis specific to the indoor farming industry. Zeroing in on the relevant programs to a high-tech vertical farm, we explored the enrollment levels and growth over time in programs that are relevant to the industry.</a:t>
            </a:r>
          </a:p>
          <a:p>
            <a:pPr marL="171450" indent="-171450">
              <a:buFont typeface="Arial" panose="020B0604020202020204" pitchFamily="34" charset="0"/>
              <a:buChar char="•"/>
            </a:pPr>
            <a:r>
              <a:rPr lang="en-US" dirty="0"/>
              <a:t>Reporting on this data is useful for making your region stand out to potential investors looking for specific skillsets and educational levels. Alternatively, for attracting a wide range of industries – you may choose to highlight a broader set of educational programs offered in your region, alongside the number of graduates or students currently enrolled.</a:t>
            </a:r>
          </a:p>
          <a:p>
            <a:pPr marL="171450"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5B900D19-1C5C-4094-81E8-A01638CA7DFE}" type="slidenum">
              <a:rPr lang="en-CA" smtClean="0"/>
              <a:t>14</a:t>
            </a:fld>
            <a:endParaRPr lang="en-CA"/>
          </a:p>
        </p:txBody>
      </p:sp>
    </p:spTree>
    <p:extLst>
      <p:ext uri="{BB962C8B-B14F-4D97-AF65-F5344CB8AC3E}">
        <p14:creationId xmlns:p14="http://schemas.microsoft.com/office/powerpoint/2010/main" val="6268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When looking at the datapoints listed above, one is usually considering the region from a competitive benchmarking perspective. Another perspective is aspirational benchmarking, where regions are looking at attracting companies operating in innovating industries that do not yet have a cluster in the region. </a:t>
            </a:r>
          </a:p>
          <a:p>
            <a:pPr marL="171450" indent="-171450" rtl="0">
              <a:buFont typeface="Arial" panose="020B0604020202020204" pitchFamily="34" charset="0"/>
              <a:buChar char="•"/>
            </a:pPr>
            <a:r>
              <a:rPr lang="en-US" dirty="0"/>
              <a:t>In this case, regions are attempting to frame their value proposition in terms of the potential to support and accommodate business activities in new sub-sectors. One way to do so is by using a skill-based framework whereby a region’s current workforce is classified by the tangible skillsets of its main occupations.</a:t>
            </a:r>
          </a:p>
          <a:p>
            <a:pPr marL="171450" indent="-171450" rtl="0">
              <a:buFont typeface="Arial" panose="020B0604020202020204" pitchFamily="34" charset="0"/>
              <a:buChar char="•"/>
            </a:pPr>
            <a:r>
              <a:rPr lang="en-US" dirty="0"/>
              <a:t>At a high-level, doing so requires mapping your current workforce by occupation and linking these occupations to the appropriate skillsets that are used in each. This is done by using open-source skill taxonomy libraries such as the one offered by the World Economic Forum, or by </a:t>
            </a:r>
            <a:r>
              <a:rPr lang="en-US" dirty="0" err="1"/>
              <a:t>Lightcast’s</a:t>
            </a:r>
            <a:r>
              <a:rPr lang="en-US" dirty="0"/>
              <a:t> Open Skills library (which are both free to use). Using these databases, you can extrapolate the types of skills that are found in your region based on the current distribution of occupations.</a:t>
            </a:r>
          </a:p>
          <a:p>
            <a:pPr marL="171450" indent="-171450" rtl="0">
              <a:buFont typeface="Arial" panose="020B0604020202020204" pitchFamily="34" charset="0"/>
              <a:buChar char="•"/>
            </a:pPr>
            <a:r>
              <a:rPr lang="en-US" dirty="0"/>
              <a:t>Doing so allows you to have an understanding of which skills are inter-operable and transferrable to new industries that you wish to attract. </a:t>
            </a:r>
          </a:p>
          <a:p>
            <a:pPr marL="171450" indent="-171450" rtl="0">
              <a:buFont typeface="Arial" panose="020B0604020202020204" pitchFamily="34" charset="0"/>
              <a:buChar char="•"/>
            </a:pPr>
            <a:r>
              <a:rPr lang="en-US" dirty="0"/>
              <a:t>Note that this is a round-about way of building the case for your region vis-à-vis a specific industry you wish to attract. While skills may be transferrable between industries, depending on the specific field, a considerable amount of training or upskilling may be required to enable a given workforce to work in a different industry. Therefore, in order for a skills-based approach to sound convincing to potential investors, this strategy needs to be explored in partnership with your local workforce development organizations.</a:t>
            </a:r>
          </a:p>
          <a:p>
            <a:pPr marL="0" indent="0" rtl="0">
              <a:buFont typeface="Arial" panose="020B0604020202020204" pitchFamily="34" charset="0"/>
              <a:buNone/>
            </a:pPr>
            <a:r>
              <a:rPr lang="en-US" dirty="0"/>
              <a:t> </a:t>
            </a:r>
            <a:endParaRPr lang="en-CA" dirty="0"/>
          </a:p>
          <a:p>
            <a:endParaRPr lang="en-CA" dirty="0"/>
          </a:p>
        </p:txBody>
      </p:sp>
      <p:sp>
        <p:nvSpPr>
          <p:cNvPr id="4" name="Slide Number Placeholder 3"/>
          <p:cNvSpPr>
            <a:spLocks noGrp="1"/>
          </p:cNvSpPr>
          <p:nvPr>
            <p:ph type="sldNum" sz="quarter" idx="5"/>
          </p:nvPr>
        </p:nvSpPr>
        <p:spPr/>
        <p:txBody>
          <a:bodyPr/>
          <a:lstStyle/>
          <a:p>
            <a:fld id="{5B900D19-1C5C-4094-81E8-A01638CA7DFE}" type="slidenum">
              <a:rPr lang="en-CA" smtClean="0"/>
              <a:t>15</a:t>
            </a:fld>
            <a:endParaRPr lang="en-CA"/>
          </a:p>
        </p:txBody>
      </p:sp>
    </p:spTree>
    <p:extLst>
      <p:ext uri="{BB962C8B-B14F-4D97-AF65-F5344CB8AC3E}">
        <p14:creationId xmlns:p14="http://schemas.microsoft.com/office/powerpoint/2010/main" val="346616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Investing in educational and workforce development programs can play a crucial role in fostering regional sector development by addressing the skills gap, promoting innovation, and enhancing overall economic competitiveness.</a:t>
            </a:r>
            <a:r>
              <a:rPr lang="en-US" b="0" i="0" dirty="0">
                <a:solidFill>
                  <a:srgbClr val="3E4654"/>
                </a:solidFill>
                <a:effectLst/>
                <a:latin typeface="Roboto" panose="02000000000000000000" pitchFamily="2" charset="0"/>
              </a:rPr>
              <a:t> While there are many different strategies local EDOs can use to introduce educational and workforce development programs to their community, some of the key strategies/best practices we often see include the following:</a:t>
            </a:r>
          </a:p>
          <a:p>
            <a:endParaRPr lang="en-US" b="0" i="0" dirty="0">
              <a:solidFill>
                <a:srgbClr val="3E4654"/>
              </a:solidFill>
              <a:effectLst/>
              <a:latin typeface="Roboto" panose="02000000000000000000" pitchFamily="2" charset="0"/>
            </a:endParaRPr>
          </a:p>
          <a:p>
            <a:endParaRPr lang="en-US" b="0" i="0" dirty="0">
              <a:solidFill>
                <a:srgbClr val="3E465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43055"/>
                </a:solidFill>
                <a:latin typeface="Ubuntu Bold"/>
              </a:rPr>
              <a:t>Define Industry Professions and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Ubuntu"/>
              </a:rPr>
              <a:t>Develop a detailed profile of the skills, qualifications, and competencies needed within each industry, ensuring that workforce and educational programs are precisely aligned with current and future industry demands.</a:t>
            </a:r>
          </a:p>
          <a:p>
            <a:endParaRPr lang="en-US" b="1" i="0" dirty="0">
              <a:solidFill>
                <a:srgbClr val="3E465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43055"/>
                </a:solidFill>
                <a:latin typeface="Ubuntu Bold"/>
              </a:rPr>
              <a:t>Conduct a Skills Gap Analysis for Your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Ubuntu"/>
              </a:rPr>
              <a:t>Conduct a thorough analysis of the skills required in the target sectors. Identify the gaps between the existing workforce skills and the industry requirements.</a:t>
            </a:r>
          </a:p>
          <a:p>
            <a:endParaRPr lang="en-US" b="1" i="0" dirty="0">
              <a:solidFill>
                <a:srgbClr val="3E465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43055"/>
                </a:solidFill>
                <a:latin typeface="Ubuntu Bold"/>
              </a:rPr>
              <a:t>Collaborate with Educational Institutions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Ubuntu"/>
              </a:rPr>
              <a:t>Partner with local schools, colleges, and vocational training centers to develop programs that align with the needs of the targeted sectors.</a:t>
            </a:r>
          </a:p>
          <a:p>
            <a:endParaRPr lang="en-US" b="0" i="0" dirty="0">
              <a:solidFill>
                <a:srgbClr val="3E465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43055"/>
                </a:solidFill>
                <a:latin typeface="Ubuntu Bold"/>
              </a:rPr>
              <a:t>Finding Funding Initiatives and 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Ubuntu"/>
              </a:rPr>
              <a:t>Research and tap into government funding programs designed to support workforce development and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Ubuntu"/>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43055"/>
              </a:solidFill>
              <a:latin typeface="Ubuntu Bold"/>
            </a:endParaRPr>
          </a:p>
          <a:p>
            <a:endParaRPr lang="en-US" b="0" i="0" dirty="0">
              <a:solidFill>
                <a:srgbClr val="3E4654"/>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5B900D19-1C5C-4094-81E8-A01638CA7DFE}" type="slidenum">
              <a:rPr lang="en-CA" smtClean="0"/>
              <a:t>16</a:t>
            </a:fld>
            <a:endParaRPr lang="en-CA"/>
          </a:p>
        </p:txBody>
      </p:sp>
    </p:spTree>
    <p:extLst>
      <p:ext uri="{BB962C8B-B14F-4D97-AF65-F5344CB8AC3E}">
        <p14:creationId xmlns:p14="http://schemas.microsoft.com/office/powerpoint/2010/main" val="144739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A14B5-1129-9D1E-C1C4-78D38B40D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1DF5-FA2D-9B49-DE8C-9E7DA35DD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F1188-9C32-9C88-203C-D98C0B773AC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1DB5A3A-0FF8-E5D1-3EFB-184F47CC20B8}"/>
              </a:ext>
            </a:extLst>
          </p:cNvPr>
          <p:cNvSpPr>
            <a:spLocks noGrp="1"/>
          </p:cNvSpPr>
          <p:nvPr>
            <p:ph type="sldNum" sz="quarter" idx="5"/>
          </p:nvPr>
        </p:nvSpPr>
        <p:spPr/>
        <p:txBody>
          <a:bodyPr/>
          <a:lstStyle/>
          <a:p>
            <a:fld id="{5B900D19-1C5C-4094-81E8-A01638CA7DFE}" type="slidenum">
              <a:rPr lang="en-CA" smtClean="0"/>
              <a:t>4</a:t>
            </a:fld>
            <a:endParaRPr lang="en-CA"/>
          </a:p>
        </p:txBody>
      </p:sp>
    </p:spTree>
    <p:extLst>
      <p:ext uri="{BB962C8B-B14F-4D97-AF65-F5344CB8AC3E}">
        <p14:creationId xmlns:p14="http://schemas.microsoft.com/office/powerpoint/2010/main" val="281706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Your target sectors shape your investment attraction strategies by concentrating efforts and resources on specific industries, often leading to more effective promotion and potentially higher investment levels. Having a well-defined set of target sectors is crucial for developing a clear direction to your regions investment attraction promotion efforts. </a:t>
            </a:r>
            <a:endParaRPr lang="en-CA" sz="1800" dirty="0">
              <a:effectLst/>
              <a:latin typeface="Roboto" panose="02000000000000000000" pitchFamily="2"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More specification in terms of sectors </a:t>
            </a:r>
            <a:r>
              <a:rPr lang="en-US" sz="1200" dirty="0">
                <a:effectLst/>
                <a:latin typeface="Roboto" panose="02000000000000000000" pitchFamily="2" charset="0"/>
                <a:ea typeface="Yu Mincho" panose="02020400000000000000" pitchFamily="18" charset="-128"/>
                <a:cs typeface="Arial" panose="020B0604020202020204" pitchFamily="34" charset="0"/>
              </a:rPr>
              <a:t>gives regions the ability to appear more attractive on the global stage. A long and untargeted list of target sectors  is likely to lead to fewer successful interactions with companies and a lower return on the efforts invested in the process of investment attraction. A refined list of top target sectors is more likely to lead to productive interactions with potential investors and correspondingly to more economic development. In addition, by focusing on fewer industries, EDOs are able to understand these sectors assets in greater detail and provide investors with a more comprehensive value proposition.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Roboto" panose="02000000000000000000" pitchFamily="2"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Roboto" panose="02000000000000000000" pitchFamily="2" charset="0"/>
                <a:ea typeface="Yu Mincho" panose="02020400000000000000" pitchFamily="18" charset="-128"/>
                <a:cs typeface="Arial" panose="020B0604020202020204" pitchFamily="34" charset="0"/>
              </a:rPr>
              <a:t>Typically, target sectors are defined using target sectors studies. There are many different strategies that can be used these studies, some of the most common of these strategies can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Roboto" panose="02000000000000000000" pitchFamily="2"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effectLst/>
                <a:latin typeface="Roboto Condensed" panose="02000000000000000000" pitchFamily="2" charset="0"/>
                <a:ea typeface="Yu Gothic Light" panose="020B0300000000000000" pitchFamily="34" charset="-128"/>
                <a:cs typeface="Times New Roman" panose="02020603050405020304" pitchFamily="18" charset="0"/>
              </a:rPr>
              <a:t>Regional assessment and opportunity identification:</a:t>
            </a:r>
            <a:endParaRPr lang="en-US" sz="1200" dirty="0">
              <a:effectLst/>
              <a:latin typeface="Roboto" panose="02000000000000000000" pitchFamily="2"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A Regional Assessment and Opportunity Identification Analysis is a crucial first step in building an target sector study for direct investment attraction. This analysis provides a comprehensive understanding of the region’s unique assets and strengths, which forms the basis of the value proposition that attracts foreign investors. This provides the framework for what sectors the region is most likely to succeed in, thus shaping the target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effectLst/>
                <a:latin typeface="Roboto Condensed" panose="02000000000000000000" pitchFamily="2" charset="0"/>
                <a:ea typeface="Yu Gothic Light" panose="020B0300000000000000" pitchFamily="34" charset="-128"/>
                <a:cs typeface="Times New Roman" panose="02020603050405020304" pitchFamily="18" charset="0"/>
              </a:rPr>
              <a:t>External trend analysis</a:t>
            </a:r>
            <a:endParaRPr lang="en-US"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a:lnSpc>
                <a:spcPts val="1400"/>
              </a:lnSpc>
            </a:pPr>
            <a:r>
              <a:rPr lang="en-US"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An External Trend Analysis involves the examination of global and regional trends, market dynamics, and geopolitical factors that could impact investment decisions. By incorporating an external trend analysis into a target sector study, regions can ensure they are targeting sectors that are not only aligned with their strengths and opportunities but also with global market trends and dynamics. This can enhance the effectiveness of their FDI attraction strategies.</a:t>
            </a:r>
            <a:endParaRPr lang="en-US" sz="1800" dirty="0">
              <a:effectLst/>
              <a:latin typeface="Roboto" panose="02000000000000000000" pitchFamily="2" charset="0"/>
              <a:ea typeface="Yu Mincho" panose="02020400000000000000" pitchFamily="18" charset="-128"/>
              <a:cs typeface="Arial" panose="020B0604020202020204" pitchFamily="34" charset="0"/>
            </a:endParaRPr>
          </a:p>
          <a:p>
            <a:endParaRPr lang="en-CA" sz="1800" dirty="0">
              <a:effectLst/>
              <a:latin typeface="Roboto" panose="02000000000000000000" pitchFamily="2" charset="0"/>
              <a:ea typeface="Yu Mincho" panose="02020400000000000000" pitchFamily="18" charset="-128"/>
              <a:cs typeface="Arial" panose="020B0604020202020204" pitchFamily="34" charset="0"/>
            </a:endParaRPr>
          </a:p>
          <a:p>
            <a:pPr marL="0" lvl="0" indent="0" algn="just">
              <a:lnSpc>
                <a:spcPts val="1400"/>
              </a:lnSpc>
              <a:buFont typeface="Symbol" panose="05050102010706020507" pitchFamily="18" charset="2"/>
              <a:buNone/>
            </a:pPr>
            <a:r>
              <a:rPr lang="en-US" sz="1800" b="1"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Stakeholder Consultations and Business Surveys </a:t>
            </a:r>
          </a:p>
          <a:p>
            <a:pPr marL="0" lvl="0" indent="0" algn="just">
              <a:lnSpc>
                <a:spcPts val="1400"/>
              </a:lnSpc>
              <a:buFont typeface="Symbol" panose="05050102010706020507" pitchFamily="18" charset="2"/>
              <a:buNone/>
            </a:pPr>
            <a:r>
              <a:rPr lang="en-US"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These provide insights into sectors that will be best suited to flourish in the current policy environment and provide data on current business conditions, trends, and challenges within various sectors. It also enables knowledge gathering from experts in various fields, understanding the needs of local businesses, and ensuring that stakeholders will buy-in to the results of the study. This information can help identify sectors that are growing or facing challenges, which could present opportunities for foreign investment. Understanding the perspectives of various stakeholders can help ensure that the chosen sectors align with broader economic development goals and have the support of key groups. Additionally, surveys can provide insights into the needs and preferences of businesses, which can inform the development of strategies to attract FDI.</a:t>
            </a:r>
            <a:endParaRPr lang="en-CA"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0" lvl="0" indent="0" algn="just">
              <a:lnSpc>
                <a:spcPts val="1400"/>
              </a:lnSpc>
              <a:buFont typeface="Symbol" panose="05050102010706020507" pitchFamily="18" charset="2"/>
              <a:buNone/>
            </a:pPr>
            <a:endParaRPr lang="en-US" sz="1800" b="1"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CA" sz="1800" b="1" dirty="0">
                <a:solidFill>
                  <a:srgbClr val="002060"/>
                </a:solidFill>
                <a:effectLst/>
                <a:latin typeface="Roboto Condensed" panose="02000000000000000000" pitchFamily="2" charset="0"/>
                <a:ea typeface="Yu Gothic Light" panose="020B0300000000000000" pitchFamily="34" charset="-128"/>
                <a:cs typeface="Times New Roman" panose="02020603050405020304" pitchFamily="18" charset="0"/>
              </a:rPr>
              <a:t>Benchmarking</a:t>
            </a:r>
          </a:p>
          <a:p>
            <a:pPr algn="just">
              <a:lnSpc>
                <a:spcPts val="1400"/>
              </a:lnSpc>
            </a:pPr>
            <a:r>
              <a:rPr lang="en-US"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A Benchmarking analysis can add significantly to target sector direct investment attraction. Since, it involves comparing the region or city with other locations in terms of factors that are important to foreign investors, the benchmarking analysis provides valuable insights into the region’s competitive position and helps identify areas where it has a comparative advantage or where improvements might be needed. It can also help identify marketing messages from independent sources.</a:t>
            </a:r>
            <a:r>
              <a:rPr lang="en-CA"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 </a:t>
            </a:r>
            <a:r>
              <a:rPr lang="en-US"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The target sector study uses this information to identify which sectors are most likely to be attracted to the region and which sectors the region should target in its investment attraction efforts. This ensures that the investment promotion strategy is focused and effective, maximizing the potential for successful investment attraction.</a:t>
            </a:r>
            <a:endParaRPr lang="en-CA"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a:lnSpc>
                <a:spcPts val="1400"/>
              </a:lnSpc>
            </a:pPr>
            <a:endParaRPr lang="en-CA"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r>
              <a:rPr lang="en-US" sz="1800" dirty="0">
                <a:effectLst/>
                <a:latin typeface="Roboto" panose="02000000000000000000" pitchFamily="2" charset="0"/>
                <a:ea typeface="Yu Mincho" panose="02020400000000000000" pitchFamily="18" charset="-128"/>
                <a:cs typeface="Arial" panose="020B0604020202020204" pitchFamily="34" charset="0"/>
              </a:rPr>
              <a:t> </a:t>
            </a:r>
            <a:endParaRPr lang="en-CA" sz="1800" dirty="0">
              <a:effectLst/>
              <a:latin typeface="Roboto" panose="02000000000000000000" pitchFamily="2"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B900D19-1C5C-4094-81E8-A01638CA7DFE}" type="slidenum">
              <a:rPr lang="en-CA" smtClean="0"/>
              <a:t>5</a:t>
            </a:fld>
            <a:endParaRPr lang="en-CA"/>
          </a:p>
        </p:txBody>
      </p:sp>
    </p:spTree>
    <p:extLst>
      <p:ext uri="{BB962C8B-B14F-4D97-AF65-F5344CB8AC3E}">
        <p14:creationId xmlns:p14="http://schemas.microsoft.com/office/powerpoint/2010/main" val="151536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1438"/>
                </a:solidFill>
                <a:latin typeface="Roboto Condensed" panose="02000000000000000000" pitchFamily="2" charset="0"/>
                <a:ea typeface="Roboto Condensed" panose="02000000000000000000" pitchFamily="2" charset="0"/>
              </a:rPr>
              <a:t>Not having a well-defined shortlist of industries to target </a:t>
            </a:r>
            <a:r>
              <a:rPr lang="en-US"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is associated with several risks:</a:t>
            </a:r>
            <a:endParaRPr lang="en-CA"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algn="just">
              <a:lnSpc>
                <a:spcPts val="1400"/>
              </a:lnSpc>
            </a:pPr>
            <a:r>
              <a:rPr lang="en-US"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rPr>
              <a:t> </a:t>
            </a:r>
            <a:endParaRPr lang="en-CA"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342900" lvl="0" indent="-342900" algn="just">
              <a:lnSpc>
                <a:spcPts val="1400"/>
              </a:lnSpc>
              <a:buFont typeface="Symbol" panose="05050102010706020507" pitchFamily="18" charset="2"/>
              <a:buChar char=""/>
            </a:pPr>
            <a:r>
              <a:rPr lang="en-US" sz="1200" b="1"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Lack of Focus</a:t>
            </a:r>
            <a:r>
              <a:rPr lang="en-US" sz="120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Without a target industry list, the investment promotion strategy may lack focus and direction. This means that efforts and resources could be spread too thinly across multiple industries, leading to less effective promotion and potentially lower investment levels.</a:t>
            </a:r>
            <a:endParaRPr lang="en-CA"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342900" lvl="0" indent="-342900" algn="just">
              <a:lnSpc>
                <a:spcPts val="1400"/>
              </a:lnSpc>
              <a:buFont typeface="Symbol" panose="05050102010706020507" pitchFamily="18" charset="2"/>
              <a:buChar char=""/>
            </a:pPr>
            <a:r>
              <a:rPr lang="en-US" sz="1200" b="1"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Missed Opportunities</a:t>
            </a:r>
            <a:r>
              <a:rPr lang="en-US" sz="120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Each industry has unique needs and opportunities for investment. Without a targeted approach, these specific opportunities could be overlooked, leading to missed investment opportunities.</a:t>
            </a:r>
            <a:endParaRPr lang="en-CA"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342900" lvl="0" indent="-342900" algn="just">
              <a:lnSpc>
                <a:spcPts val="1400"/>
              </a:lnSpc>
              <a:buFont typeface="Symbol" panose="05050102010706020507" pitchFamily="18" charset="2"/>
              <a:buChar char=""/>
            </a:pPr>
            <a:r>
              <a:rPr lang="en-US" sz="1200" b="1"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Inadequate Support</a:t>
            </a:r>
            <a:r>
              <a:rPr lang="en-US" sz="120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Different industries require different types of support and infrastructure. For example, a tech industry might need high-speed internet and a skilled IT workforce, while a manufacturing industry might need good transport links and access to raw materials. Without a target industry list, it may be difficult to adequately utilize limited resources to support these key industries.</a:t>
            </a:r>
            <a:endParaRPr lang="en-CA"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342900" lvl="0" indent="-342900" algn="just">
              <a:lnSpc>
                <a:spcPts val="1400"/>
              </a:lnSpc>
              <a:buFont typeface="Symbol" panose="05050102010706020507" pitchFamily="18" charset="2"/>
              <a:buChar char=""/>
            </a:pPr>
            <a:r>
              <a:rPr lang="en-US" sz="1200" b="1"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Risk of Negative Externalities</a:t>
            </a:r>
            <a:r>
              <a:rPr lang="en-US" sz="120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Without a targeted approach, there is a risk of attracting investments that could lead to negative externalities. These are costs that are not reflected in the cost of the goods or services provided, such as environmental degradation, corruption, or lowering the average income of the workforce.</a:t>
            </a:r>
            <a:endParaRPr lang="en-CA"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pPr marL="342900" lvl="0" indent="-342900" algn="just">
              <a:lnSpc>
                <a:spcPts val="1400"/>
              </a:lnSpc>
              <a:buFont typeface="Symbol" panose="05050102010706020507" pitchFamily="18" charset="2"/>
              <a:buChar char=""/>
            </a:pPr>
            <a:r>
              <a:rPr lang="en-US" sz="1200" b="1"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Strategic Misalignment</a:t>
            </a:r>
            <a:r>
              <a:rPr lang="en-US" sz="1200" dirty="0">
                <a:solidFill>
                  <a:srgbClr val="111111"/>
                </a:solidFill>
                <a:effectLst/>
                <a:latin typeface="Roboto" panose="02000000000000000000" pitchFamily="2" charset="0"/>
                <a:ea typeface="Times New Roman" panose="02020603050405020304" pitchFamily="18" charset="0"/>
                <a:cs typeface="Times New Roman" panose="02020603050405020304" pitchFamily="18" charset="0"/>
              </a:rPr>
              <a:t>: Investments in non-strategic industries could lower the comparative advantage of the region or city. Comparative advantage refers to the ability of a location to produce goods and services at a lower opportunity cost than trade partners. A loss of comparative advantage could mean that the location becomes less competitive on the international stage.</a:t>
            </a:r>
            <a:endParaRPr lang="en-CA" sz="1200" dirty="0">
              <a:solidFill>
                <a:srgbClr val="000000"/>
              </a:solidFill>
              <a:effectLst/>
              <a:latin typeface="Roboto" panose="02000000000000000000" pitchFamily="2" charset="0"/>
              <a:ea typeface="Calibri" panose="020F0502020204030204" pitchFamily="34" charset="0"/>
              <a:cs typeface="Roboto Light" panose="02000000000000000000" pitchFamily="2" charset="0"/>
            </a:endParaRPr>
          </a:p>
          <a:p>
            <a:endParaRPr lang="en-US" sz="1200" dirty="0">
              <a:solidFill>
                <a:srgbClr val="051438"/>
              </a:solidFill>
              <a:latin typeface="Roboto Condensed" panose="02000000000000000000" pitchFamily="2" charset="0"/>
              <a:ea typeface="Roboto Condensed" panose="02000000000000000000" pitchFamily="2" charset="0"/>
            </a:endParaRPr>
          </a:p>
          <a:p>
            <a:r>
              <a:rPr lang="en-US" sz="1200" dirty="0">
                <a:solidFill>
                  <a:srgbClr val="051438"/>
                </a:solidFill>
                <a:latin typeface="Roboto Condensed" panose="02000000000000000000" pitchFamily="2" charset="0"/>
                <a:ea typeface="Roboto Condensed" panose="02000000000000000000" pitchFamily="2" charset="0"/>
              </a:rPr>
              <a:t>These factors could lead to less effective promotion, lower investment levels, overlooked investment opportunities, and potential negative impacts such as environmental degradation or social issues.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B900D19-1C5C-4094-81E8-A01638CA7DFE}" type="slidenum">
              <a:rPr lang="en-CA" smtClean="0"/>
              <a:t>6</a:t>
            </a:fld>
            <a:endParaRPr lang="en-CA"/>
          </a:p>
        </p:txBody>
      </p:sp>
    </p:spTree>
    <p:extLst>
      <p:ext uri="{BB962C8B-B14F-4D97-AF65-F5344CB8AC3E}">
        <p14:creationId xmlns:p14="http://schemas.microsoft.com/office/powerpoint/2010/main" val="426306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7BF6-DB0E-4D03-E9EE-9AE48E534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56F30-ECC0-AC12-0D4B-E2B62E6B7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8C092-0B28-01CC-46FE-9431EA064B0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EF0C665-10E7-DD5E-2DDE-B70D5956326B}"/>
              </a:ext>
            </a:extLst>
          </p:cNvPr>
          <p:cNvSpPr>
            <a:spLocks noGrp="1"/>
          </p:cNvSpPr>
          <p:nvPr>
            <p:ph type="sldNum" sz="quarter" idx="5"/>
          </p:nvPr>
        </p:nvSpPr>
        <p:spPr/>
        <p:txBody>
          <a:bodyPr/>
          <a:lstStyle/>
          <a:p>
            <a:fld id="{5B900D19-1C5C-4094-81E8-A01638CA7DFE}" type="slidenum">
              <a:rPr lang="en-CA" smtClean="0"/>
              <a:t>7</a:t>
            </a:fld>
            <a:endParaRPr lang="en-CA"/>
          </a:p>
        </p:txBody>
      </p:sp>
    </p:spTree>
    <p:extLst>
      <p:ext uri="{BB962C8B-B14F-4D97-AF65-F5344CB8AC3E}">
        <p14:creationId xmlns:p14="http://schemas.microsoft.com/office/powerpoint/2010/main" val="299288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 A location quotient is a statistical measure used in regional economics and economic geography to assess the relative concentration or specialization of a particular industry or occupation in a specific geographical area compared to a larger reference area, typically a national or regional average.</a:t>
            </a:r>
          </a:p>
          <a:p>
            <a:pPr algn="l"/>
            <a:r>
              <a:rPr lang="en-US" b="0" i="0" dirty="0">
                <a:solidFill>
                  <a:srgbClr val="D1D5DB"/>
                </a:solidFill>
                <a:effectLst/>
                <a:latin typeface="Söhne"/>
              </a:rPr>
              <a:t>The formula for calculating the location quotient is:</a:t>
            </a:r>
          </a:p>
          <a:p>
            <a:pPr algn="l"/>
            <a:endParaRPr lang="en-US" b="0" i="0" dirty="0">
              <a:solidFill>
                <a:srgbClr val="D1D5DB"/>
              </a:solidFill>
              <a:effectLst/>
              <a:latin typeface="Söhne"/>
            </a:endParaRPr>
          </a:p>
          <a:p>
            <a:pPr algn="l"/>
            <a:r>
              <a:rPr lang="en-US" b="0" i="0" dirty="0">
                <a:solidFill>
                  <a:srgbClr val="D1D5DB"/>
                </a:solidFill>
                <a:effectLst/>
                <a:latin typeface="Söhne"/>
              </a:rPr>
              <a:t>(on screen)</a:t>
            </a:r>
          </a:p>
          <a:p>
            <a:pPr algn="l"/>
            <a:endParaRPr lang="en-US" b="0" i="0" dirty="0">
              <a:solidFill>
                <a:srgbClr val="D1D5DB"/>
              </a:solidFill>
              <a:effectLst/>
              <a:latin typeface="Söhne"/>
            </a:endParaRPr>
          </a:p>
          <a:p>
            <a:pPr algn="l"/>
            <a:r>
              <a:rPr lang="en-US" b="0" i="0" dirty="0">
                <a:solidFill>
                  <a:srgbClr val="D1D5DB"/>
                </a:solidFill>
                <a:effectLst/>
                <a:latin typeface="Söhne"/>
              </a:rPr>
              <a:t>** Note that in this example we used employment as a measure of concentration. Other measures can be used depending on the statistic of choice, including: output value (GDP), export volume, capital investment, etc. </a:t>
            </a:r>
          </a:p>
          <a:p>
            <a:pPr algn="l"/>
            <a:endParaRPr lang="en-US" b="0" i="0" dirty="0">
              <a:solidFill>
                <a:srgbClr val="D1D5DB"/>
              </a:solidFill>
              <a:effectLst/>
              <a:latin typeface="Söhne"/>
            </a:endParaRPr>
          </a:p>
          <a:p>
            <a:pPr algn="l"/>
            <a:r>
              <a:rPr lang="en-US" b="0" i="0" dirty="0">
                <a:solidFill>
                  <a:srgbClr val="D1D5DB"/>
                </a:solidFill>
                <a:effectLst/>
                <a:latin typeface="Söhne"/>
              </a:rPr>
              <a:t>- Explanation: In simpler terms, the numerator of the equation represents the share of a specific industry in a local area, while the denominator is the share of the same industry in a wider (national) area. </a:t>
            </a:r>
          </a:p>
          <a:p>
            <a:pPr algn="l"/>
            <a:endParaRPr lang="en-US" b="0" i="0" dirty="0">
              <a:solidFill>
                <a:srgbClr val="D1D5DB"/>
              </a:solidFill>
              <a:effectLst/>
              <a:latin typeface="Söhne"/>
            </a:endParaRPr>
          </a:p>
          <a:p>
            <a:pPr algn="l"/>
            <a:r>
              <a:rPr lang="en-US" b="0" i="0" dirty="0">
                <a:solidFill>
                  <a:srgbClr val="D1D5DB"/>
                </a:solidFill>
                <a:effectLst/>
                <a:latin typeface="Söhne"/>
              </a:rPr>
              <a:t>- The resulting location quotient provides insights into the relative importance of a particular industry or occupation, in a given location, compared to a broader region. A location quotient greater than 1 indicates an industry or occupation is more concentrated in the local area than in the larger area, suggesting a specialization. Conversely, a location quotient less than 1 suggests a lower concentration, indicating a relative lack of specialization in that industry or occupation in the local area.</a:t>
            </a:r>
          </a:p>
          <a:p>
            <a:endParaRPr lang="en-CA" dirty="0"/>
          </a:p>
        </p:txBody>
      </p:sp>
      <p:sp>
        <p:nvSpPr>
          <p:cNvPr id="4" name="Slide Number Placeholder 3"/>
          <p:cNvSpPr>
            <a:spLocks noGrp="1"/>
          </p:cNvSpPr>
          <p:nvPr>
            <p:ph type="sldNum" sz="quarter" idx="5"/>
          </p:nvPr>
        </p:nvSpPr>
        <p:spPr/>
        <p:txBody>
          <a:bodyPr/>
          <a:lstStyle/>
          <a:p>
            <a:fld id="{5B900D19-1C5C-4094-81E8-A01638CA7DFE}" type="slidenum">
              <a:rPr lang="en-CA" smtClean="0"/>
              <a:t>8</a:t>
            </a:fld>
            <a:endParaRPr lang="en-CA"/>
          </a:p>
        </p:txBody>
      </p:sp>
    </p:spTree>
    <p:extLst>
      <p:ext uri="{BB962C8B-B14F-4D97-AF65-F5344CB8AC3E}">
        <p14:creationId xmlns:p14="http://schemas.microsoft.com/office/powerpoint/2010/main" val="28742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LQ’s are used as a proxy measure for the presence of clustering effects in a local economy. Clustering effects create cost advantages when production activities are concentrated in a region. Several factors can contribute to this – shared infrastructure, knowledge spillovers and skilled labor pools, and in its ideal form – a local supply chain including a network of upstream and downstream producers. This is the basic idea of a cluster of course.</a:t>
            </a:r>
          </a:p>
          <a:p>
            <a:pPr marL="628650" lvl="1" indent="-171450">
              <a:buFont typeface="Arial" panose="020B0604020202020204" pitchFamily="34" charset="0"/>
              <a:buChar char="•"/>
            </a:pPr>
            <a:r>
              <a:rPr lang="en-CA" dirty="0"/>
              <a:t>For that reason, LQ’s are an indispensable component for figuring out what your target sectors are. They provide a direct estimate of your region’s strength in any particular industry, relative to the national average, therefore providing a base for further analysis. </a:t>
            </a:r>
          </a:p>
          <a:p>
            <a:pPr marL="628650" lvl="1"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err="1"/>
              <a:t>Ofcourse</a:t>
            </a:r>
            <a:r>
              <a:rPr lang="en-CA" dirty="0"/>
              <a:t>, your work isn’t done at that point – interpreting LQs requires deeper inquiries into whether any and all industries with an LQ over 1 (meaning relative specialization) are worthy of being a target sector.</a:t>
            </a:r>
          </a:p>
          <a:p>
            <a:pPr marL="628650" lvl="1" indent="-171450">
              <a:buFont typeface="Arial" panose="020B0604020202020204" pitchFamily="34" charset="0"/>
              <a:buChar char="•"/>
            </a:pPr>
            <a:r>
              <a:rPr lang="en-CA" dirty="0"/>
              <a:t>For example, you may want to look at the historical trend over a period of time – this will give you an idea of whether this industry is gaining momentum or slowly weakening in your region. </a:t>
            </a:r>
          </a:p>
          <a:p>
            <a:pPr marL="628650" lvl="1" indent="-171450">
              <a:buFont typeface="Arial" panose="020B0604020202020204" pitchFamily="34" charset="0"/>
              <a:buChar char="•"/>
            </a:pPr>
            <a:r>
              <a:rPr lang="en-CA" dirty="0"/>
              <a:t>You may also want to consider which industries are </a:t>
            </a:r>
            <a:r>
              <a:rPr lang="en-CA" i="1" dirty="0"/>
              <a:t>meaningfully concentrated</a:t>
            </a:r>
            <a:r>
              <a:rPr lang="en-CA" dirty="0"/>
              <a:t> in your area – an industry with an LQ over 1 does not automatically mean that there exists cost efficiencies and competitive advantages</a:t>
            </a:r>
          </a:p>
          <a:p>
            <a:pPr marL="1085850" lvl="2" indent="-171450">
              <a:buFont typeface="Arial" panose="020B0604020202020204" pitchFamily="34" charset="0"/>
              <a:buChar char="•"/>
            </a:pPr>
            <a:r>
              <a:rPr lang="en-CA" dirty="0"/>
              <a:t>To determine, this further investigation is needed to corroborate whether clustering effects are present.</a:t>
            </a:r>
          </a:p>
          <a:p>
            <a:pPr marL="628650" lvl="1" indent="-171450">
              <a:buFont typeface="Arial" panose="020B0604020202020204" pitchFamily="34" charset="0"/>
              <a:buChar char="•"/>
            </a:pPr>
            <a:r>
              <a:rPr lang="en-CA" dirty="0"/>
              <a:t>Moreover, not every industry that </a:t>
            </a:r>
            <a:r>
              <a:rPr lang="en-CA" b="1" i="1" dirty="0"/>
              <a:t>is </a:t>
            </a:r>
            <a:r>
              <a:rPr lang="en-CA" dirty="0"/>
              <a:t>meaningfully concentrated is worthy of being a target sector. Industries that stand out need to still align with your regional economic development goals whether it be things like creating high-value jobs, improving the quality of life of workers in your region, effects on the environment and other sustainability parameters, etc. </a:t>
            </a:r>
          </a:p>
          <a:p>
            <a:endParaRPr lang="en-CA" dirty="0"/>
          </a:p>
        </p:txBody>
      </p:sp>
      <p:sp>
        <p:nvSpPr>
          <p:cNvPr id="4" name="Slide Number Placeholder 3"/>
          <p:cNvSpPr>
            <a:spLocks noGrp="1"/>
          </p:cNvSpPr>
          <p:nvPr>
            <p:ph type="sldNum" sz="quarter" idx="5"/>
          </p:nvPr>
        </p:nvSpPr>
        <p:spPr/>
        <p:txBody>
          <a:bodyPr/>
          <a:lstStyle/>
          <a:p>
            <a:fld id="{5B900D19-1C5C-4094-81E8-A01638CA7DFE}" type="slidenum">
              <a:rPr lang="en-CA" smtClean="0"/>
              <a:t>9</a:t>
            </a:fld>
            <a:endParaRPr lang="en-CA"/>
          </a:p>
        </p:txBody>
      </p:sp>
    </p:spTree>
    <p:extLst>
      <p:ext uri="{BB962C8B-B14F-4D97-AF65-F5344CB8AC3E}">
        <p14:creationId xmlns:p14="http://schemas.microsoft.com/office/powerpoint/2010/main" val="100454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85AE6-32FF-A66D-421C-5688A9365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07410-BF11-03E9-F7D5-3AD540625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01284-72FF-89DD-4CB8-2B3544C21CE9}"/>
              </a:ext>
            </a:extLst>
          </p:cNvPr>
          <p:cNvSpPr>
            <a:spLocks noGrp="1"/>
          </p:cNvSpPr>
          <p:nvPr>
            <p:ph type="body" idx="1"/>
          </p:nvPr>
        </p:nvSpPr>
        <p:spPr/>
        <p:txBody>
          <a:bodyPr/>
          <a:lstStyle/>
          <a:p>
            <a:pPr marL="171450" indent="-171450">
              <a:buFont typeface="Arial" panose="020B0604020202020204" pitchFamily="34" charset="0"/>
              <a:buChar char="•"/>
            </a:pPr>
            <a:r>
              <a:rPr lang="en-CA" dirty="0"/>
              <a:t>Here we can see the use of location quotients to benchmark one of our Midwestern US clients against comparable regions in the Midwest. In the top table, we can see location quotients for 2-digit NAICS (a very broad grouping of economic activity). In the bottom table, we see how over time the region’s employment and GDP values fared in the same NAICS categories. </a:t>
            </a:r>
          </a:p>
          <a:p>
            <a:pPr marL="628650" lvl="1" indent="-171450">
              <a:buFont typeface="Arial" panose="020B0604020202020204" pitchFamily="34" charset="0"/>
              <a:buChar char="•"/>
            </a:pPr>
            <a:r>
              <a:rPr lang="en-CA" dirty="0"/>
              <a:t>Like we said before, this can give an idea of how specialized a certain region can be in various economic activities. It also gives us an idea of whether said economic activity has been gaining or losing momentum in the region, providing insight on its value for being chosen as a target sector</a:t>
            </a:r>
          </a:p>
          <a:p>
            <a:pPr marL="628650" lvl="1" indent="-171450">
              <a:buFont typeface="Arial" panose="020B0604020202020204" pitchFamily="34" charset="0"/>
              <a:buChar char="•"/>
            </a:pPr>
            <a:r>
              <a:rPr lang="en-CA" dirty="0"/>
              <a:t>Now you would have probably noticed while 2-Digit NAICS are a good starting point, they are not that helpful for targeting as they don’t get specific enough. Because they focus on large sectors you’ll also notice that many of the LQ are not that high or low in comparison for the Midwestern city being analyzed here: 1.56 at the highest, .88 at the lowest. These numbers are not particularly helpful in this case because they don’t point to clear winners or losers.</a:t>
            </a:r>
          </a:p>
          <a:p>
            <a:pPr marL="628650" lvl="1" indent="-171450">
              <a:buFont typeface="Arial" panose="020B0604020202020204" pitchFamily="34" charset="0"/>
              <a:buChar char="•"/>
            </a:pPr>
            <a:r>
              <a:rPr lang="en-CA" dirty="0"/>
              <a:t>On the other hand (</a:t>
            </a:r>
            <a:r>
              <a:rPr lang="en-CA" b="1" dirty="0"/>
              <a:t>NEXT SLIDE)</a:t>
            </a:r>
            <a:endParaRPr lang="en-CA" dirty="0"/>
          </a:p>
          <a:p>
            <a:endParaRPr lang="en-CA" dirty="0"/>
          </a:p>
        </p:txBody>
      </p:sp>
      <p:sp>
        <p:nvSpPr>
          <p:cNvPr id="4" name="Slide Number Placeholder 3">
            <a:extLst>
              <a:ext uri="{FF2B5EF4-FFF2-40B4-BE49-F238E27FC236}">
                <a16:creationId xmlns:a16="http://schemas.microsoft.com/office/drawing/2014/main" id="{D88BDC76-ECEC-03EE-D65D-DF9C8D53EDCA}"/>
              </a:ext>
            </a:extLst>
          </p:cNvPr>
          <p:cNvSpPr>
            <a:spLocks noGrp="1"/>
          </p:cNvSpPr>
          <p:nvPr>
            <p:ph type="sldNum" sz="quarter" idx="5"/>
          </p:nvPr>
        </p:nvSpPr>
        <p:spPr/>
        <p:txBody>
          <a:bodyPr/>
          <a:lstStyle/>
          <a:p>
            <a:fld id="{5B900D19-1C5C-4094-81E8-A01638CA7DFE}" type="slidenum">
              <a:rPr lang="en-CA" smtClean="0"/>
              <a:t>10</a:t>
            </a:fld>
            <a:endParaRPr lang="en-CA"/>
          </a:p>
        </p:txBody>
      </p:sp>
    </p:spTree>
    <p:extLst>
      <p:ext uri="{BB962C8B-B14F-4D97-AF65-F5344CB8AC3E}">
        <p14:creationId xmlns:p14="http://schemas.microsoft.com/office/powerpoint/2010/main" val="206912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Digging into 4-Digit NAICS can prove to be a particularly powerful tool for discovering regional strengths and developing specific clusters. As you can see here, there are some meaningful deviations from the national average in certain industries: Plastics and cement manufacturing is nearly 3x as concentrated in this city as in the national average, metal foundries, and ag machinery were 5x and 15x, respectively. In other words, these more granular LQ’s enable us to make some meaningful conclusions from a region’s economic data, setting us up for further analysis and interpretation in the service of defining target sectors for cluster development.</a:t>
            </a:r>
          </a:p>
          <a:p>
            <a:pPr marL="171450" indent="-171450">
              <a:buFont typeface="Arial" panose="020B0604020202020204" pitchFamily="34" charset="0"/>
              <a:buChar char="•"/>
            </a:pPr>
            <a:r>
              <a:rPr lang="en-CA" dirty="0"/>
              <a:t>In this example, we can also see a particular weakness of relying on LQ data without scrutiny and analysis. Looking at the highlighted Agricultural machinery sub-sector which has a location quotient of 15x, one is tempted to conclude that this region is exceptionally well-positioned to attract investment in this area. But after further scrutiny, we find out that the reason for this because of the presence of a major OEM manufacturer that is </a:t>
            </a:r>
            <a:r>
              <a:rPr lang="en-CA" dirty="0" err="1"/>
              <a:t>HQ’d</a:t>
            </a:r>
            <a:r>
              <a:rPr lang="en-CA" dirty="0"/>
              <a:t> in the region – employing an unusually large number of individuals. While this may still signify specialization, it could be hard to attract other OEMs operating in the same field because of the large number of relevant skilled workers already employed at this HQ.</a:t>
            </a:r>
          </a:p>
          <a:p>
            <a:endParaRPr lang="en-CA" dirty="0"/>
          </a:p>
        </p:txBody>
      </p:sp>
      <p:sp>
        <p:nvSpPr>
          <p:cNvPr id="4" name="Slide Number Placeholder 3"/>
          <p:cNvSpPr>
            <a:spLocks noGrp="1"/>
          </p:cNvSpPr>
          <p:nvPr>
            <p:ph type="sldNum" sz="quarter" idx="5"/>
          </p:nvPr>
        </p:nvSpPr>
        <p:spPr/>
        <p:txBody>
          <a:bodyPr/>
          <a:lstStyle/>
          <a:p>
            <a:fld id="{5B900D19-1C5C-4094-81E8-A01638CA7DFE}" type="slidenum">
              <a:rPr lang="en-CA" smtClean="0"/>
              <a:t>11</a:t>
            </a:fld>
            <a:endParaRPr lang="en-CA"/>
          </a:p>
        </p:txBody>
      </p:sp>
    </p:spTree>
    <p:extLst>
      <p:ext uri="{BB962C8B-B14F-4D97-AF65-F5344CB8AC3E}">
        <p14:creationId xmlns:p14="http://schemas.microsoft.com/office/powerpoint/2010/main" val="300842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mpty">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595FED-B83F-47BB-AC9F-FC1B9E8F3E43}"/>
              </a:ext>
            </a:extLst>
          </p:cNvPr>
          <p:cNvSpPr>
            <a:spLocks noGrp="1"/>
          </p:cNvSpPr>
          <p:nvPr>
            <p:ph type="pic" sz="quarter" idx="10" hasCustomPrompt="1"/>
          </p:nvPr>
        </p:nvSpPr>
        <p:spPr>
          <a:xfrm>
            <a:off x="8288338" y="0"/>
            <a:ext cx="3903662" cy="6858000"/>
          </a:xfrm>
        </p:spPr>
        <p:txBody>
          <a:bodyPr/>
          <a:lstStyle>
            <a:lvl1pPr marL="0" indent="0">
              <a:buNone/>
              <a:defRPr>
                <a:solidFill>
                  <a:schemeClr val="bg1">
                    <a:lumMod val="75000"/>
                  </a:schemeClr>
                </a:solidFill>
              </a:defRPr>
            </a:lvl1pPr>
          </a:lstStyle>
          <a:p>
            <a:pPr marL="228611" marR="0" lvl="0" indent="-228611" algn="l" defTabSz="914446"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 Drop / Send to Back</a:t>
            </a:r>
          </a:p>
        </p:txBody>
      </p:sp>
    </p:spTree>
    <p:extLst>
      <p:ext uri="{BB962C8B-B14F-4D97-AF65-F5344CB8AC3E}">
        <p14:creationId xmlns:p14="http://schemas.microsoft.com/office/powerpoint/2010/main" val="192360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BE7C8-CCE9-4BE3-AA7E-887B54404E43}"/>
              </a:ext>
            </a:extLst>
          </p:cNvPr>
          <p:cNvSpPr>
            <a:spLocks noGrp="1"/>
          </p:cNvSpPr>
          <p:nvPr>
            <p:ph type="pic" sz="quarter" idx="10"/>
          </p:nvPr>
        </p:nvSpPr>
        <p:spPr>
          <a:xfrm>
            <a:off x="1041400" y="2070100"/>
            <a:ext cx="1816100" cy="1854200"/>
          </a:xfrm>
        </p:spPr>
        <p:txBody>
          <a:bodyPr/>
          <a:lstStyle/>
          <a:p>
            <a:endParaRPr lang="en-US" dirty="0"/>
          </a:p>
        </p:txBody>
      </p:sp>
      <p:sp>
        <p:nvSpPr>
          <p:cNvPr id="7" name="Picture Placeholder 2">
            <a:extLst>
              <a:ext uri="{FF2B5EF4-FFF2-40B4-BE49-F238E27FC236}">
                <a16:creationId xmlns:a16="http://schemas.microsoft.com/office/drawing/2014/main" id="{6B153BDD-967C-43EA-BF4B-6D84C702DC2F}"/>
              </a:ext>
            </a:extLst>
          </p:cNvPr>
          <p:cNvSpPr>
            <a:spLocks noGrp="1"/>
          </p:cNvSpPr>
          <p:nvPr>
            <p:ph type="pic" sz="quarter" idx="11"/>
          </p:nvPr>
        </p:nvSpPr>
        <p:spPr>
          <a:xfrm>
            <a:off x="3098800" y="2070100"/>
            <a:ext cx="1816100" cy="1854200"/>
          </a:xfrm>
        </p:spPr>
        <p:txBody>
          <a:bodyPr/>
          <a:lstStyle/>
          <a:p>
            <a:endParaRPr lang="en-US" dirty="0"/>
          </a:p>
        </p:txBody>
      </p:sp>
      <p:sp>
        <p:nvSpPr>
          <p:cNvPr id="8" name="Picture Placeholder 2">
            <a:extLst>
              <a:ext uri="{FF2B5EF4-FFF2-40B4-BE49-F238E27FC236}">
                <a16:creationId xmlns:a16="http://schemas.microsoft.com/office/drawing/2014/main" id="{098DBA3E-FBF1-45F4-9058-A56BC8262959}"/>
              </a:ext>
            </a:extLst>
          </p:cNvPr>
          <p:cNvSpPr>
            <a:spLocks noGrp="1"/>
          </p:cNvSpPr>
          <p:nvPr>
            <p:ph type="pic" sz="quarter" idx="12"/>
          </p:nvPr>
        </p:nvSpPr>
        <p:spPr>
          <a:xfrm>
            <a:off x="5194300" y="2070100"/>
            <a:ext cx="1816100" cy="1854200"/>
          </a:xfrm>
        </p:spPr>
        <p:txBody>
          <a:bodyPr/>
          <a:lstStyle/>
          <a:p>
            <a:endParaRPr lang="en-US" dirty="0"/>
          </a:p>
        </p:txBody>
      </p:sp>
      <p:sp>
        <p:nvSpPr>
          <p:cNvPr id="9" name="Picture Placeholder 2">
            <a:extLst>
              <a:ext uri="{FF2B5EF4-FFF2-40B4-BE49-F238E27FC236}">
                <a16:creationId xmlns:a16="http://schemas.microsoft.com/office/drawing/2014/main" id="{F7007651-FE10-429B-8ED2-BC62649A5A10}"/>
              </a:ext>
            </a:extLst>
          </p:cNvPr>
          <p:cNvSpPr>
            <a:spLocks noGrp="1"/>
          </p:cNvSpPr>
          <p:nvPr>
            <p:ph type="pic" sz="quarter" idx="13"/>
          </p:nvPr>
        </p:nvSpPr>
        <p:spPr>
          <a:xfrm>
            <a:off x="7264400" y="2070100"/>
            <a:ext cx="1816100" cy="1854200"/>
          </a:xfrm>
        </p:spPr>
        <p:txBody>
          <a:bodyPr/>
          <a:lstStyle/>
          <a:p>
            <a:endParaRPr lang="en-US" dirty="0"/>
          </a:p>
        </p:txBody>
      </p:sp>
      <p:sp>
        <p:nvSpPr>
          <p:cNvPr id="10" name="Picture Placeholder 2">
            <a:extLst>
              <a:ext uri="{FF2B5EF4-FFF2-40B4-BE49-F238E27FC236}">
                <a16:creationId xmlns:a16="http://schemas.microsoft.com/office/drawing/2014/main" id="{2FA6BF92-40DC-411D-9AC9-5F83D13FB369}"/>
              </a:ext>
            </a:extLst>
          </p:cNvPr>
          <p:cNvSpPr>
            <a:spLocks noGrp="1"/>
          </p:cNvSpPr>
          <p:nvPr>
            <p:ph type="pic" sz="quarter" idx="14"/>
          </p:nvPr>
        </p:nvSpPr>
        <p:spPr>
          <a:xfrm>
            <a:off x="9334500" y="2070100"/>
            <a:ext cx="1816100" cy="1854200"/>
          </a:xfrm>
        </p:spPr>
        <p:txBody>
          <a:bodyPr/>
          <a:lstStyle/>
          <a:p>
            <a:endParaRPr lang="en-US" dirty="0"/>
          </a:p>
        </p:txBody>
      </p:sp>
    </p:spTree>
    <p:extLst>
      <p:ext uri="{BB962C8B-B14F-4D97-AF65-F5344CB8AC3E}">
        <p14:creationId xmlns:p14="http://schemas.microsoft.com/office/powerpoint/2010/main" val="299591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rvices">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C3496E-0EDD-403D-959D-6F403278E0E8}"/>
              </a:ext>
            </a:extLst>
          </p:cNvPr>
          <p:cNvSpPr>
            <a:spLocks noGrp="1"/>
          </p:cNvSpPr>
          <p:nvPr>
            <p:ph type="pic" sz="quarter" idx="10" hasCustomPrompt="1"/>
          </p:nvPr>
        </p:nvSpPr>
        <p:spPr>
          <a:xfrm>
            <a:off x="0" y="1"/>
            <a:ext cx="12192000" cy="2441575"/>
          </a:xfrm>
        </p:spPr>
        <p:txBody>
          <a:bodyPr/>
          <a:lstStyle>
            <a:lvl1pPr marL="0" indent="0">
              <a:buNone/>
              <a:defRPr>
                <a:solidFill>
                  <a:srgbClr val="D8D8D8"/>
                </a:solidFill>
              </a:defRPr>
            </a:lvl1pPr>
          </a:lstStyle>
          <a:p>
            <a:pPr marL="228611" marR="0" lvl="0" indent="-228611" algn="l" defTabSz="914446"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Drag / Drop / Send to Back</a:t>
            </a:r>
          </a:p>
        </p:txBody>
      </p:sp>
    </p:spTree>
    <p:extLst>
      <p:ext uri="{BB962C8B-B14F-4D97-AF65-F5344CB8AC3E}">
        <p14:creationId xmlns:p14="http://schemas.microsoft.com/office/powerpoint/2010/main" val="315338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34.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3.png"/><Relationship Id="rId11" Type="http://schemas.openxmlformats.org/officeDocument/2006/relationships/image" Target="../media/image36.sv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notesSlide" Target="../notesSlides/notesSlide9.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7.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2.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notesSlide" Target="../notesSlides/notesSlide13.xml"/><Relationship Id="rId7" Type="http://schemas.openxmlformats.org/officeDocument/2006/relationships/image" Target="../media/image41.svg"/><Relationship Id="rId12"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0.png"/><Relationship Id="rId11" Type="http://schemas.openxmlformats.org/officeDocument/2006/relationships/image" Target="../media/image47.svg"/><Relationship Id="rId5" Type="http://schemas.openxmlformats.org/officeDocument/2006/relationships/image" Target="../media/image28.svg"/><Relationship Id="rId10" Type="http://schemas.openxmlformats.org/officeDocument/2006/relationships/image" Target="../media/image46.png"/><Relationship Id="rId4" Type="http://schemas.openxmlformats.org/officeDocument/2006/relationships/image" Target="../media/image12.png"/><Relationship Id="rId9" Type="http://schemas.openxmlformats.org/officeDocument/2006/relationships/image" Target="../media/image45.sv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4.xml"/><Relationship Id="rId7" Type="http://schemas.openxmlformats.org/officeDocument/2006/relationships/image" Target="../media/image53.sv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svg"/><Relationship Id="rId3" Type="http://schemas.openxmlformats.org/officeDocument/2006/relationships/notesSlide" Target="../notesSlides/notesSlide7.xml"/><Relationship Id="rId7" Type="http://schemas.openxmlformats.org/officeDocument/2006/relationships/image" Target="../media/image25.svg"/><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4.png"/><Relationship Id="rId11" Type="http://schemas.openxmlformats.org/officeDocument/2006/relationships/image" Target="../media/image28.svg"/><Relationship Id="rId5" Type="http://schemas.openxmlformats.org/officeDocument/2006/relationships/image" Target="../media/image23.sv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6ACF61C7-2C95-8DC7-41F0-8E3F5621FD0A}"/>
              </a:ext>
            </a:extLst>
          </p:cNvPr>
          <p:cNvSpPr/>
          <p:nvPr/>
        </p:nvSpPr>
        <p:spPr>
          <a:xfrm>
            <a:off x="3037245" y="721895"/>
            <a:ext cx="8549166" cy="5317958"/>
          </a:xfrm>
          <a:prstGeom prst="rect">
            <a:avLst/>
          </a:prstGeom>
          <a:solidFill>
            <a:srgbClr val="051438"/>
          </a:solidFill>
        </p:spPr>
        <p:txBody>
          <a:bodyPr/>
          <a:lstStyle/>
          <a:p>
            <a:endParaRPr lang="en-CA" sz="1200"/>
          </a:p>
        </p:txBody>
      </p:sp>
      <p:sp>
        <p:nvSpPr>
          <p:cNvPr id="11" name="AutoShape 11"/>
          <p:cNvSpPr/>
          <p:nvPr/>
        </p:nvSpPr>
        <p:spPr>
          <a:xfrm>
            <a:off x="1029625" y="1419725"/>
            <a:ext cx="8125129" cy="3753853"/>
          </a:xfrm>
          <a:prstGeom prst="rect">
            <a:avLst/>
          </a:prstGeom>
          <a:solidFill>
            <a:srgbClr val="F36523"/>
          </a:solidFill>
        </p:spPr>
        <p:txBody>
          <a:bodyPr/>
          <a:lstStyle/>
          <a:p>
            <a:endParaRPr lang="en-CA" sz="1200"/>
          </a:p>
        </p:txBody>
      </p:sp>
      <p:sp>
        <p:nvSpPr>
          <p:cNvPr id="17" name="TextBox 17"/>
          <p:cNvSpPr txBox="1"/>
          <p:nvPr/>
        </p:nvSpPr>
        <p:spPr>
          <a:xfrm>
            <a:off x="1679932" y="2353262"/>
            <a:ext cx="7283594" cy="2423740"/>
          </a:xfrm>
          <a:prstGeom prst="rect">
            <a:avLst/>
          </a:prstGeom>
        </p:spPr>
        <p:txBody>
          <a:bodyPr wrap="square" lIns="0" tIns="0" rIns="0" bIns="0" rtlCol="0" anchor="t">
            <a:spAutoFit/>
          </a:bodyPr>
          <a:lstStyle/>
          <a:p>
            <a:pPr>
              <a:lnSpc>
                <a:spcPts val="6308"/>
              </a:lnSpc>
            </a:pPr>
            <a:r>
              <a:rPr lang="en-US" sz="4500" dirty="0">
                <a:solidFill>
                  <a:schemeClr val="bg1"/>
                </a:solidFill>
                <a:latin typeface="Ubuntu Bold"/>
              </a:rPr>
              <a:t>Innovate to Elevate: Best Practices for Sector Development</a:t>
            </a:r>
          </a:p>
        </p:txBody>
      </p:sp>
      <p:sp>
        <p:nvSpPr>
          <p:cNvPr id="18" name="TextBox 18"/>
          <p:cNvSpPr txBox="1"/>
          <p:nvPr/>
        </p:nvSpPr>
        <p:spPr>
          <a:xfrm>
            <a:off x="1488705" y="2018543"/>
            <a:ext cx="3252262" cy="356957"/>
          </a:xfrm>
          <a:prstGeom prst="rect">
            <a:avLst/>
          </a:prstGeom>
        </p:spPr>
        <p:txBody>
          <a:bodyPr wrap="square" lIns="0" tIns="0" rIns="0" bIns="0" rtlCol="0" anchor="t">
            <a:spAutoFit/>
          </a:bodyPr>
          <a:lstStyle/>
          <a:p>
            <a:pPr>
              <a:lnSpc>
                <a:spcPts val="2987"/>
              </a:lnSpc>
              <a:spcBef>
                <a:spcPct val="0"/>
              </a:spcBef>
            </a:pPr>
            <a:r>
              <a:rPr lang="en-US" sz="2133" dirty="0" err="1">
                <a:solidFill>
                  <a:srgbClr val="020873"/>
                </a:solidFill>
                <a:latin typeface="Roboto Condensed" panose="02000000000000000000" pitchFamily="2" charset="0"/>
                <a:ea typeface="Roboto Condensed" panose="02000000000000000000" pitchFamily="2" charset="0"/>
              </a:rPr>
              <a:t>ResearchFDI</a:t>
            </a:r>
            <a:r>
              <a:rPr lang="en-US" sz="2133" dirty="0">
                <a:solidFill>
                  <a:srgbClr val="020873"/>
                </a:solidFill>
                <a:latin typeface="Roboto Condensed" panose="02000000000000000000" pitchFamily="2" charset="0"/>
                <a:ea typeface="Roboto Condensed" panose="02000000000000000000" pitchFamily="2" charset="0"/>
              </a:rPr>
              <a:t> Presents</a:t>
            </a:r>
          </a:p>
        </p:txBody>
      </p:sp>
      <p:pic>
        <p:nvPicPr>
          <p:cNvPr id="4" name="Picture 3" descr="A black background with blue text&#10;&#10;Description automatically generated">
            <a:extLst>
              <a:ext uri="{FF2B5EF4-FFF2-40B4-BE49-F238E27FC236}">
                <a16:creationId xmlns:a16="http://schemas.microsoft.com/office/drawing/2014/main" id="{1BF3ADF3-E727-9FB2-A93E-016040E96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25" y="769775"/>
            <a:ext cx="2007620" cy="548641"/>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8847FE90-63BF-4F88-959E-A120617A8E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8853" y="4814707"/>
            <a:ext cx="1723991" cy="905517"/>
          </a:xfrm>
          <a:prstGeom prst="rect">
            <a:avLst/>
          </a:prstGeom>
        </p:spPr>
      </p:pic>
    </p:spTree>
    <p:custDataLst>
      <p:tags r:id="rId1"/>
    </p:custDataLst>
    <p:extLst>
      <p:ext uri="{BB962C8B-B14F-4D97-AF65-F5344CB8AC3E}">
        <p14:creationId xmlns:p14="http://schemas.microsoft.com/office/powerpoint/2010/main" val="106127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E2363-D7BB-F01C-2C64-B89D6B40BE4D}"/>
            </a:ext>
          </a:extLst>
        </p:cNvPr>
        <p:cNvGrpSpPr/>
        <p:nvPr/>
      </p:nvGrpSpPr>
      <p:grpSpPr>
        <a:xfrm>
          <a:off x="0" y="0"/>
          <a:ext cx="0" cy="0"/>
          <a:chOff x="0" y="0"/>
          <a:chExt cx="0" cy="0"/>
        </a:xfrm>
      </p:grpSpPr>
      <p:sp>
        <p:nvSpPr>
          <p:cNvPr id="2" name="TextBox 8">
            <a:extLst>
              <a:ext uri="{FF2B5EF4-FFF2-40B4-BE49-F238E27FC236}">
                <a16:creationId xmlns:a16="http://schemas.microsoft.com/office/drawing/2014/main" id="{56F1C801-AA00-4254-340E-BE0CF04D2E71}"/>
              </a:ext>
            </a:extLst>
          </p:cNvPr>
          <p:cNvSpPr txBox="1"/>
          <p:nvPr/>
        </p:nvSpPr>
        <p:spPr>
          <a:xfrm>
            <a:off x="1050604" y="740173"/>
            <a:ext cx="9397577" cy="551433"/>
          </a:xfrm>
          <a:prstGeom prst="rect">
            <a:avLst/>
          </a:prstGeom>
        </p:spPr>
        <p:txBody>
          <a:bodyPr wrap="square" lIns="0" tIns="0" rIns="0" bIns="0" rtlCol="0" anchor="t">
            <a:spAutoFit/>
          </a:bodyPr>
          <a:lstStyle/>
          <a:p>
            <a:pPr>
              <a:lnSpc>
                <a:spcPts val="4256"/>
              </a:lnSpc>
            </a:pPr>
            <a:r>
              <a:rPr lang="en-US" sz="3733" dirty="0">
                <a:solidFill>
                  <a:srgbClr val="051438"/>
                </a:solidFill>
                <a:latin typeface="Ubuntu Bold"/>
              </a:rPr>
              <a:t>LQs: A Case Study</a:t>
            </a:r>
          </a:p>
        </p:txBody>
      </p:sp>
      <p:sp>
        <p:nvSpPr>
          <p:cNvPr id="3" name="TextBox 9">
            <a:extLst>
              <a:ext uri="{FF2B5EF4-FFF2-40B4-BE49-F238E27FC236}">
                <a16:creationId xmlns:a16="http://schemas.microsoft.com/office/drawing/2014/main" id="{ECBC7FE9-4C62-3CD0-BEA9-55EB08612531}"/>
              </a:ext>
            </a:extLst>
          </p:cNvPr>
          <p:cNvSpPr txBox="1"/>
          <p:nvPr/>
        </p:nvSpPr>
        <p:spPr>
          <a:xfrm>
            <a:off x="1062475" y="467809"/>
            <a:ext cx="4366722" cy="264496"/>
          </a:xfrm>
          <a:prstGeom prst="rect">
            <a:avLst/>
          </a:prstGeom>
        </p:spPr>
        <p:txBody>
          <a:bodyPr wrap="square" lIns="0" tIns="0" rIns="0" bIns="0" rtlCol="0" anchor="t">
            <a:spAutoFit/>
          </a:bodyPr>
          <a:lstStyle/>
          <a:p>
            <a:pPr>
              <a:lnSpc>
                <a:spcPts val="2333"/>
              </a:lnSpc>
            </a:pPr>
            <a:r>
              <a:rPr lang="en-US" sz="1667" dirty="0">
                <a:solidFill>
                  <a:schemeClr val="accent2"/>
                </a:solidFill>
                <a:latin typeface="Ubuntu"/>
              </a:rPr>
              <a:t>Evaluating potential for success </a:t>
            </a:r>
          </a:p>
        </p:txBody>
      </p:sp>
      <p:sp>
        <p:nvSpPr>
          <p:cNvPr id="4" name="Rectangle: Rounded Corners 3">
            <a:extLst>
              <a:ext uri="{FF2B5EF4-FFF2-40B4-BE49-F238E27FC236}">
                <a16:creationId xmlns:a16="http://schemas.microsoft.com/office/drawing/2014/main" id="{DE211A94-21DE-764F-5001-AF775458FA5F}"/>
              </a:ext>
            </a:extLst>
          </p:cNvPr>
          <p:cNvSpPr/>
          <p:nvPr/>
        </p:nvSpPr>
        <p:spPr>
          <a:xfrm>
            <a:off x="774387" y="464149"/>
            <a:ext cx="87085" cy="870857"/>
          </a:xfrm>
          <a:prstGeom prst="roundRect">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54C03FEC-96AF-CBCC-94DB-8C6437903E79}"/>
              </a:ext>
            </a:extLst>
          </p:cNvPr>
          <p:cNvPicPr>
            <a:picLocks noChangeAspect="1"/>
          </p:cNvPicPr>
          <p:nvPr/>
        </p:nvPicPr>
        <p:blipFill>
          <a:blip r:embed="rId4"/>
          <a:stretch>
            <a:fillRect/>
          </a:stretch>
        </p:blipFill>
        <p:spPr>
          <a:xfrm>
            <a:off x="712907" y="4286033"/>
            <a:ext cx="6767285" cy="1986889"/>
          </a:xfrm>
          <a:prstGeom prst="rect">
            <a:avLst/>
          </a:prstGeom>
        </p:spPr>
      </p:pic>
      <p:sp>
        <p:nvSpPr>
          <p:cNvPr id="13" name="TextBox 9">
            <a:extLst>
              <a:ext uri="{FF2B5EF4-FFF2-40B4-BE49-F238E27FC236}">
                <a16:creationId xmlns:a16="http://schemas.microsoft.com/office/drawing/2014/main" id="{E8523C46-9A93-5B92-1BCF-3CA030FCD6CD}"/>
              </a:ext>
            </a:extLst>
          </p:cNvPr>
          <p:cNvSpPr txBox="1"/>
          <p:nvPr/>
        </p:nvSpPr>
        <p:spPr>
          <a:xfrm>
            <a:off x="724778" y="3955314"/>
            <a:ext cx="6898000" cy="264496"/>
          </a:xfrm>
          <a:prstGeom prst="rect">
            <a:avLst/>
          </a:prstGeom>
        </p:spPr>
        <p:txBody>
          <a:bodyPr wrap="square" lIns="0" tIns="0" rIns="0" bIns="0" rtlCol="0" anchor="t">
            <a:spAutoFit/>
          </a:bodyPr>
          <a:lstStyle/>
          <a:p>
            <a:pPr>
              <a:lnSpc>
                <a:spcPts val="2333"/>
              </a:lnSpc>
            </a:pPr>
            <a:r>
              <a:rPr lang="en-US" sz="1400" dirty="0">
                <a:solidFill>
                  <a:srgbClr val="051438"/>
                </a:solidFill>
                <a:latin typeface="Ubuntu"/>
              </a:rPr>
              <a:t>Sectoral Employment Concentration (Location Quotients) - 2021</a:t>
            </a:r>
          </a:p>
        </p:txBody>
      </p:sp>
      <p:sp>
        <p:nvSpPr>
          <p:cNvPr id="19" name="TextBox 9">
            <a:extLst>
              <a:ext uri="{FF2B5EF4-FFF2-40B4-BE49-F238E27FC236}">
                <a16:creationId xmlns:a16="http://schemas.microsoft.com/office/drawing/2014/main" id="{1215270F-1C91-D711-9F52-7565D79AFC7C}"/>
              </a:ext>
            </a:extLst>
          </p:cNvPr>
          <p:cNvSpPr txBox="1"/>
          <p:nvPr/>
        </p:nvSpPr>
        <p:spPr>
          <a:xfrm>
            <a:off x="2947963" y="3504843"/>
            <a:ext cx="4520358" cy="252377"/>
          </a:xfrm>
          <a:prstGeom prst="rect">
            <a:avLst/>
          </a:prstGeom>
        </p:spPr>
        <p:txBody>
          <a:bodyPr wrap="square" lIns="0" tIns="0" rIns="0" bIns="0" rtlCol="0" anchor="t">
            <a:spAutoFit/>
          </a:bodyPr>
          <a:lstStyle/>
          <a:p>
            <a:pPr algn="r">
              <a:lnSpc>
                <a:spcPts val="2333"/>
              </a:lnSpc>
            </a:pPr>
            <a:r>
              <a:rPr lang="en-US" sz="1200" dirty="0">
                <a:solidFill>
                  <a:schemeClr val="accent2"/>
                </a:solidFill>
                <a:latin typeface="Ubuntu"/>
              </a:rPr>
              <a:t>LQ used for benchmarking</a:t>
            </a:r>
          </a:p>
        </p:txBody>
      </p:sp>
      <p:pic>
        <p:nvPicPr>
          <p:cNvPr id="5" name="Picture 4">
            <a:extLst>
              <a:ext uri="{FF2B5EF4-FFF2-40B4-BE49-F238E27FC236}">
                <a16:creationId xmlns:a16="http://schemas.microsoft.com/office/drawing/2014/main" id="{694B8C08-181A-293E-2166-6108338C8F97}"/>
              </a:ext>
            </a:extLst>
          </p:cNvPr>
          <p:cNvPicPr>
            <a:picLocks noChangeAspect="1"/>
          </p:cNvPicPr>
          <p:nvPr/>
        </p:nvPicPr>
        <p:blipFill>
          <a:blip r:embed="rId5"/>
          <a:stretch>
            <a:fillRect/>
          </a:stretch>
        </p:blipFill>
        <p:spPr>
          <a:xfrm>
            <a:off x="701036" y="1970640"/>
            <a:ext cx="6774274" cy="1534203"/>
          </a:xfrm>
          <a:prstGeom prst="rect">
            <a:avLst/>
          </a:prstGeom>
        </p:spPr>
      </p:pic>
      <p:sp>
        <p:nvSpPr>
          <p:cNvPr id="14" name="TextBox 9">
            <a:extLst>
              <a:ext uri="{FF2B5EF4-FFF2-40B4-BE49-F238E27FC236}">
                <a16:creationId xmlns:a16="http://schemas.microsoft.com/office/drawing/2014/main" id="{9A1EFEA2-16DA-C242-C079-33F44ECF2C07}"/>
              </a:ext>
            </a:extLst>
          </p:cNvPr>
          <p:cNvSpPr txBox="1"/>
          <p:nvPr/>
        </p:nvSpPr>
        <p:spPr>
          <a:xfrm>
            <a:off x="712907" y="1661221"/>
            <a:ext cx="6755414" cy="264496"/>
          </a:xfrm>
          <a:prstGeom prst="rect">
            <a:avLst/>
          </a:prstGeom>
        </p:spPr>
        <p:txBody>
          <a:bodyPr wrap="square" lIns="0" tIns="0" rIns="0" bIns="0" rtlCol="0" anchor="t">
            <a:spAutoFit/>
          </a:bodyPr>
          <a:lstStyle/>
          <a:p>
            <a:pPr>
              <a:lnSpc>
                <a:spcPts val="2333"/>
              </a:lnSpc>
            </a:pPr>
            <a:r>
              <a:rPr lang="en-US" sz="1400" dirty="0">
                <a:solidFill>
                  <a:srgbClr val="051438"/>
                </a:solidFill>
                <a:latin typeface="Ubuntu"/>
              </a:rPr>
              <a:t>Sector Growth by Employment and GDP – 2021/2020</a:t>
            </a:r>
          </a:p>
        </p:txBody>
      </p:sp>
      <p:sp>
        <p:nvSpPr>
          <p:cNvPr id="20" name="TextBox 9">
            <a:extLst>
              <a:ext uri="{FF2B5EF4-FFF2-40B4-BE49-F238E27FC236}">
                <a16:creationId xmlns:a16="http://schemas.microsoft.com/office/drawing/2014/main" id="{3CF69C1B-4515-F8E0-DF53-D1BA8246CE6F}"/>
              </a:ext>
            </a:extLst>
          </p:cNvPr>
          <p:cNvSpPr txBox="1"/>
          <p:nvPr/>
        </p:nvSpPr>
        <p:spPr>
          <a:xfrm>
            <a:off x="2954952" y="6272922"/>
            <a:ext cx="4520358" cy="252377"/>
          </a:xfrm>
          <a:prstGeom prst="rect">
            <a:avLst/>
          </a:prstGeom>
        </p:spPr>
        <p:txBody>
          <a:bodyPr wrap="square" lIns="0" tIns="0" rIns="0" bIns="0" rtlCol="0" anchor="t">
            <a:spAutoFit/>
          </a:bodyPr>
          <a:lstStyle/>
          <a:p>
            <a:pPr algn="r">
              <a:lnSpc>
                <a:spcPts val="2333"/>
              </a:lnSpc>
            </a:pPr>
            <a:r>
              <a:rPr lang="en-US" sz="1200" dirty="0">
                <a:solidFill>
                  <a:schemeClr val="accent2"/>
                </a:solidFill>
                <a:latin typeface="Ubuntu"/>
              </a:rPr>
              <a:t>Benchmarking historical trends</a:t>
            </a:r>
          </a:p>
        </p:txBody>
      </p:sp>
      <p:sp>
        <p:nvSpPr>
          <p:cNvPr id="27" name="AutoShape 9">
            <a:extLst>
              <a:ext uri="{FF2B5EF4-FFF2-40B4-BE49-F238E27FC236}">
                <a16:creationId xmlns:a16="http://schemas.microsoft.com/office/drawing/2014/main" id="{5544F1DF-68D8-2BFB-997A-FE339F2FA218}"/>
              </a:ext>
            </a:extLst>
          </p:cNvPr>
          <p:cNvSpPr/>
          <p:nvPr/>
        </p:nvSpPr>
        <p:spPr>
          <a:xfrm>
            <a:off x="8426548" y="1661221"/>
            <a:ext cx="3352873" cy="2783947"/>
          </a:xfrm>
          <a:prstGeom prst="rect">
            <a:avLst/>
          </a:prstGeom>
          <a:solidFill>
            <a:srgbClr val="DEDBD9"/>
          </a:solidFill>
        </p:spPr>
        <p:txBody>
          <a:bodyPr/>
          <a:lstStyle/>
          <a:p>
            <a:endParaRPr lang="en-CA" dirty="0"/>
          </a:p>
        </p:txBody>
      </p:sp>
      <p:grpSp>
        <p:nvGrpSpPr>
          <p:cNvPr id="28" name="Group 27">
            <a:extLst>
              <a:ext uri="{FF2B5EF4-FFF2-40B4-BE49-F238E27FC236}">
                <a16:creationId xmlns:a16="http://schemas.microsoft.com/office/drawing/2014/main" id="{E94EE83A-3E85-DC0B-D094-690B88AB2846}"/>
              </a:ext>
            </a:extLst>
          </p:cNvPr>
          <p:cNvGrpSpPr/>
          <p:nvPr/>
        </p:nvGrpSpPr>
        <p:grpSpPr>
          <a:xfrm>
            <a:off x="7852893" y="1917204"/>
            <a:ext cx="712900" cy="727709"/>
            <a:chOff x="7358028" y="941174"/>
            <a:chExt cx="715586" cy="727709"/>
          </a:xfrm>
        </p:grpSpPr>
        <p:sp>
          <p:nvSpPr>
            <p:cNvPr id="29" name="AutoShape 9">
              <a:extLst>
                <a:ext uri="{FF2B5EF4-FFF2-40B4-BE49-F238E27FC236}">
                  <a16:creationId xmlns:a16="http://schemas.microsoft.com/office/drawing/2014/main" id="{FD1AC781-288A-61C2-C9CA-0C2FB3A8B2E1}"/>
                </a:ext>
              </a:extLst>
            </p:cNvPr>
            <p:cNvSpPr/>
            <p:nvPr/>
          </p:nvSpPr>
          <p:spPr>
            <a:xfrm>
              <a:off x="7358028" y="941174"/>
              <a:ext cx="715586" cy="727709"/>
            </a:xfrm>
            <a:prstGeom prst="rect">
              <a:avLst/>
            </a:prstGeom>
            <a:solidFill>
              <a:srgbClr val="051438"/>
            </a:solidFill>
          </p:spPr>
          <p:txBody>
            <a:bodyPr/>
            <a:lstStyle/>
            <a:p>
              <a:endParaRPr lang="en-CA"/>
            </a:p>
          </p:txBody>
        </p:sp>
        <p:pic>
          <p:nvPicPr>
            <p:cNvPr id="30" name="Graphic 29">
              <a:extLst>
                <a:ext uri="{FF2B5EF4-FFF2-40B4-BE49-F238E27FC236}">
                  <a16:creationId xmlns:a16="http://schemas.microsoft.com/office/drawing/2014/main" id="{80138357-EAB8-CDF5-F2A8-9A8EA2640A0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10351" y="960729"/>
              <a:ext cx="596114" cy="596114"/>
            </a:xfrm>
            <a:prstGeom prst="rect">
              <a:avLst/>
            </a:prstGeom>
          </p:spPr>
        </p:pic>
      </p:grpSp>
      <p:grpSp>
        <p:nvGrpSpPr>
          <p:cNvPr id="46" name="Group 45">
            <a:extLst>
              <a:ext uri="{FF2B5EF4-FFF2-40B4-BE49-F238E27FC236}">
                <a16:creationId xmlns:a16="http://schemas.microsoft.com/office/drawing/2014/main" id="{D769340F-8C63-9890-80DB-34BEB1B59053}"/>
              </a:ext>
            </a:extLst>
          </p:cNvPr>
          <p:cNvGrpSpPr/>
          <p:nvPr/>
        </p:nvGrpSpPr>
        <p:grpSpPr>
          <a:xfrm>
            <a:off x="8724742" y="2900897"/>
            <a:ext cx="2783950" cy="553998"/>
            <a:chOff x="8859251" y="1151466"/>
            <a:chExt cx="2783950" cy="553998"/>
          </a:xfrm>
        </p:grpSpPr>
        <p:sp>
          <p:nvSpPr>
            <p:cNvPr id="47" name="Freeform 19">
              <a:extLst>
                <a:ext uri="{FF2B5EF4-FFF2-40B4-BE49-F238E27FC236}">
                  <a16:creationId xmlns:a16="http://schemas.microsoft.com/office/drawing/2014/main" id="{BF0955BC-EF45-D07A-5E1C-17563F269ED4}"/>
                </a:ext>
              </a:extLst>
            </p:cNvPr>
            <p:cNvSpPr/>
            <p:nvPr/>
          </p:nvSpPr>
          <p:spPr>
            <a:xfrm>
              <a:off x="8859251" y="1310888"/>
              <a:ext cx="287052" cy="225301"/>
            </a:xfrm>
            <a:custGeom>
              <a:avLst/>
              <a:gdLst/>
              <a:ahLst/>
              <a:cxnLst/>
              <a:rect l="l" t="t" r="r" b="b"/>
              <a:pathLst>
                <a:path w="348996" h="300401">
                  <a:moveTo>
                    <a:pt x="0" y="0"/>
                  </a:moveTo>
                  <a:lnTo>
                    <a:pt x="348996" y="0"/>
                  </a:lnTo>
                  <a:lnTo>
                    <a:pt x="348996" y="300401"/>
                  </a:lnTo>
                  <a:lnTo>
                    <a:pt x="0" y="300401"/>
                  </a:lnTo>
                  <a:lnTo>
                    <a:pt x="0" y="0"/>
                  </a:lnTo>
                  <a:close/>
                </a:path>
              </a:pathLst>
            </a:custGeom>
            <a:blipFill>
              <a:blip r:embed="rId8">
                <a:extLst>
                  <a:ext uri="{96DAC541-7B7A-43D3-8B79-37D633B846F1}">
                    <asvg:svgBlip xmlns:asvg="http://schemas.microsoft.com/office/drawing/2016/SVG/main" r:embed="rId9"/>
                  </a:ext>
                </a:extLst>
              </a:blip>
              <a:stretch>
                <a:fillRect l="-49058" t="-59455" r="-44276" b="-65155"/>
              </a:stretch>
            </a:blipFill>
          </p:spPr>
          <p:txBody>
            <a:bodyPr/>
            <a:lstStyle/>
            <a:p>
              <a:endParaRPr lang="en-CA" dirty="0">
                <a:solidFill>
                  <a:schemeClr val="bg1"/>
                </a:solidFill>
              </a:endParaRPr>
            </a:p>
          </p:txBody>
        </p:sp>
        <p:sp>
          <p:nvSpPr>
            <p:cNvPr id="48" name="TextBox 20">
              <a:extLst>
                <a:ext uri="{FF2B5EF4-FFF2-40B4-BE49-F238E27FC236}">
                  <a16:creationId xmlns:a16="http://schemas.microsoft.com/office/drawing/2014/main" id="{596B1366-762D-9E19-BAB5-38308A7A8B1B}"/>
                </a:ext>
              </a:extLst>
            </p:cNvPr>
            <p:cNvSpPr txBox="1"/>
            <p:nvPr/>
          </p:nvSpPr>
          <p:spPr>
            <a:xfrm>
              <a:off x="9287363" y="1151466"/>
              <a:ext cx="2355838" cy="553998"/>
            </a:xfrm>
            <a:prstGeom prst="rect">
              <a:avLst/>
            </a:prstGeom>
          </p:spPr>
          <p:txBody>
            <a:bodyPr wrap="square" lIns="0" tIns="0" rIns="0" bIns="0" rtlCol="0" anchor="t">
              <a:spAutoFit/>
            </a:bodyPr>
            <a:lstStyle/>
            <a:p>
              <a:r>
                <a:rPr lang="en-US" sz="1200" dirty="0">
                  <a:latin typeface="Roboto Condensed" panose="02000000000000000000" pitchFamily="2" charset="0"/>
                  <a:ea typeface="Roboto Condensed" panose="02000000000000000000" pitchFamily="2" charset="0"/>
                  <a:cs typeface="Roboto Condensed" panose="02000000000000000000" pitchFamily="2" charset="0"/>
                </a:rPr>
                <a:t>Whether said economic activity has been gaining or losing momentum in the</a:t>
              </a:r>
            </a:p>
          </p:txBody>
        </p:sp>
      </p:grpSp>
      <p:grpSp>
        <p:nvGrpSpPr>
          <p:cNvPr id="56" name="Group 55">
            <a:extLst>
              <a:ext uri="{FF2B5EF4-FFF2-40B4-BE49-F238E27FC236}">
                <a16:creationId xmlns:a16="http://schemas.microsoft.com/office/drawing/2014/main" id="{ECD4C156-8892-A249-8ECD-B249882018AA}"/>
              </a:ext>
            </a:extLst>
          </p:cNvPr>
          <p:cNvGrpSpPr/>
          <p:nvPr/>
        </p:nvGrpSpPr>
        <p:grpSpPr>
          <a:xfrm>
            <a:off x="8739458" y="2261491"/>
            <a:ext cx="2783950" cy="369332"/>
            <a:chOff x="8859251" y="1151466"/>
            <a:chExt cx="2783950" cy="369332"/>
          </a:xfrm>
        </p:grpSpPr>
        <p:sp>
          <p:nvSpPr>
            <p:cNvPr id="57" name="Freeform 19">
              <a:extLst>
                <a:ext uri="{FF2B5EF4-FFF2-40B4-BE49-F238E27FC236}">
                  <a16:creationId xmlns:a16="http://schemas.microsoft.com/office/drawing/2014/main" id="{EE557382-84D0-A03E-C938-9A7918988708}"/>
                </a:ext>
              </a:extLst>
            </p:cNvPr>
            <p:cNvSpPr/>
            <p:nvPr/>
          </p:nvSpPr>
          <p:spPr>
            <a:xfrm>
              <a:off x="8859251" y="1241335"/>
              <a:ext cx="287052" cy="225301"/>
            </a:xfrm>
            <a:custGeom>
              <a:avLst/>
              <a:gdLst/>
              <a:ahLst/>
              <a:cxnLst/>
              <a:rect l="l" t="t" r="r" b="b"/>
              <a:pathLst>
                <a:path w="348996" h="300401">
                  <a:moveTo>
                    <a:pt x="0" y="0"/>
                  </a:moveTo>
                  <a:lnTo>
                    <a:pt x="348996" y="0"/>
                  </a:lnTo>
                  <a:lnTo>
                    <a:pt x="348996" y="300401"/>
                  </a:lnTo>
                  <a:lnTo>
                    <a:pt x="0" y="300401"/>
                  </a:lnTo>
                  <a:lnTo>
                    <a:pt x="0" y="0"/>
                  </a:lnTo>
                  <a:close/>
                </a:path>
              </a:pathLst>
            </a:custGeom>
            <a:blipFill>
              <a:blip r:embed="rId8">
                <a:extLst>
                  <a:ext uri="{96DAC541-7B7A-43D3-8B79-37D633B846F1}">
                    <asvg:svgBlip xmlns:asvg="http://schemas.microsoft.com/office/drawing/2016/SVG/main" r:embed="rId9"/>
                  </a:ext>
                </a:extLst>
              </a:blip>
              <a:stretch>
                <a:fillRect l="-49058" t="-59455" r="-44276" b="-65155"/>
              </a:stretch>
            </a:blipFill>
          </p:spPr>
          <p:txBody>
            <a:bodyPr/>
            <a:lstStyle/>
            <a:p>
              <a:endParaRPr lang="en-CA">
                <a:solidFill>
                  <a:schemeClr val="bg1"/>
                </a:solidFill>
              </a:endParaRPr>
            </a:p>
          </p:txBody>
        </p:sp>
        <p:sp>
          <p:nvSpPr>
            <p:cNvPr id="58" name="TextBox 20">
              <a:extLst>
                <a:ext uri="{FF2B5EF4-FFF2-40B4-BE49-F238E27FC236}">
                  <a16:creationId xmlns:a16="http://schemas.microsoft.com/office/drawing/2014/main" id="{C964BA48-C00F-9E8B-4D48-84451B9B7F13}"/>
                </a:ext>
              </a:extLst>
            </p:cNvPr>
            <p:cNvSpPr txBox="1"/>
            <p:nvPr/>
          </p:nvSpPr>
          <p:spPr>
            <a:xfrm>
              <a:off x="9287363" y="1151466"/>
              <a:ext cx="2355838" cy="369332"/>
            </a:xfrm>
            <a:prstGeom prst="rect">
              <a:avLst/>
            </a:prstGeom>
          </p:spPr>
          <p:txBody>
            <a:bodyPr wrap="square" lIns="0" tIns="0" rIns="0" bIns="0" rtlCol="0" anchor="t">
              <a:spAutoFit/>
            </a:bodyPr>
            <a:lstStyle/>
            <a:p>
              <a:r>
                <a:rPr lang="en-US" sz="1200" dirty="0">
                  <a:latin typeface="Roboto Condensed" panose="02000000000000000000" pitchFamily="2" charset="0"/>
                  <a:ea typeface="Roboto Condensed" panose="02000000000000000000" pitchFamily="2" charset="0"/>
                  <a:cs typeface="Roboto Condensed" panose="02000000000000000000" pitchFamily="2" charset="0"/>
                </a:rPr>
                <a:t>How specialized a certain region can be in various economic activities</a:t>
              </a:r>
            </a:p>
          </p:txBody>
        </p:sp>
      </p:grpSp>
      <p:grpSp>
        <p:nvGrpSpPr>
          <p:cNvPr id="64" name="Group 63">
            <a:extLst>
              <a:ext uri="{FF2B5EF4-FFF2-40B4-BE49-F238E27FC236}">
                <a16:creationId xmlns:a16="http://schemas.microsoft.com/office/drawing/2014/main" id="{BF5C68F4-D148-2D1D-F33C-3BADE1152146}"/>
              </a:ext>
            </a:extLst>
          </p:cNvPr>
          <p:cNvGrpSpPr/>
          <p:nvPr/>
        </p:nvGrpSpPr>
        <p:grpSpPr>
          <a:xfrm>
            <a:off x="8722245" y="3651195"/>
            <a:ext cx="2783950" cy="738664"/>
            <a:chOff x="8859251" y="1151466"/>
            <a:chExt cx="2783950" cy="738664"/>
          </a:xfrm>
        </p:grpSpPr>
        <p:sp>
          <p:nvSpPr>
            <p:cNvPr id="65" name="Freeform 19">
              <a:extLst>
                <a:ext uri="{FF2B5EF4-FFF2-40B4-BE49-F238E27FC236}">
                  <a16:creationId xmlns:a16="http://schemas.microsoft.com/office/drawing/2014/main" id="{9B7F8CB1-25C5-DB6B-C393-A111CCA1681D}"/>
                </a:ext>
              </a:extLst>
            </p:cNvPr>
            <p:cNvSpPr/>
            <p:nvPr/>
          </p:nvSpPr>
          <p:spPr>
            <a:xfrm>
              <a:off x="8859251" y="1241335"/>
              <a:ext cx="287052" cy="225301"/>
            </a:xfrm>
            <a:custGeom>
              <a:avLst/>
              <a:gdLst/>
              <a:ahLst/>
              <a:cxnLst/>
              <a:rect l="l" t="t" r="r" b="b"/>
              <a:pathLst>
                <a:path w="348996" h="300401">
                  <a:moveTo>
                    <a:pt x="0" y="0"/>
                  </a:moveTo>
                  <a:lnTo>
                    <a:pt x="348996" y="0"/>
                  </a:lnTo>
                  <a:lnTo>
                    <a:pt x="348996" y="300401"/>
                  </a:lnTo>
                  <a:lnTo>
                    <a:pt x="0" y="300401"/>
                  </a:lnTo>
                  <a:lnTo>
                    <a:pt x="0" y="0"/>
                  </a:lnTo>
                  <a:close/>
                </a:path>
              </a:pathLst>
            </a:custGeom>
            <a:blipFill>
              <a:blip r:embed="rId8">
                <a:extLst>
                  <a:ext uri="{96DAC541-7B7A-43D3-8B79-37D633B846F1}">
                    <asvg:svgBlip xmlns:asvg="http://schemas.microsoft.com/office/drawing/2016/SVG/main" r:embed="rId9"/>
                  </a:ext>
                </a:extLst>
              </a:blip>
              <a:stretch>
                <a:fillRect l="-49058" t="-59455" r="-44276" b="-65155"/>
              </a:stretch>
            </a:blipFill>
          </p:spPr>
          <p:txBody>
            <a:bodyPr/>
            <a:lstStyle/>
            <a:p>
              <a:endParaRPr lang="en-CA">
                <a:solidFill>
                  <a:schemeClr val="bg1"/>
                </a:solidFill>
              </a:endParaRPr>
            </a:p>
          </p:txBody>
        </p:sp>
        <p:sp>
          <p:nvSpPr>
            <p:cNvPr id="66" name="TextBox 20">
              <a:extLst>
                <a:ext uri="{FF2B5EF4-FFF2-40B4-BE49-F238E27FC236}">
                  <a16:creationId xmlns:a16="http://schemas.microsoft.com/office/drawing/2014/main" id="{56187460-B3EE-F1B3-36B5-533AF6BDA354}"/>
                </a:ext>
              </a:extLst>
            </p:cNvPr>
            <p:cNvSpPr txBox="1"/>
            <p:nvPr/>
          </p:nvSpPr>
          <p:spPr>
            <a:xfrm>
              <a:off x="9287363" y="1151466"/>
              <a:ext cx="2355838" cy="738664"/>
            </a:xfrm>
            <a:prstGeom prst="rect">
              <a:avLst/>
            </a:prstGeom>
          </p:spPr>
          <p:txBody>
            <a:bodyPr wrap="square" lIns="0" tIns="0" rIns="0" bIns="0" rtlCol="0" anchor="t">
              <a:spAutoFit/>
            </a:bodyPr>
            <a:lstStyle/>
            <a:p>
              <a:r>
                <a:rPr lang="en-US" sz="1200" dirty="0">
                  <a:latin typeface="Roboto Condensed" panose="02000000000000000000" pitchFamily="2" charset="0"/>
                  <a:ea typeface="Roboto Condensed" panose="02000000000000000000" pitchFamily="2" charset="0"/>
                  <a:cs typeface="Roboto Condensed" panose="02000000000000000000" pitchFamily="2" charset="0"/>
                </a:rPr>
                <a:t>Provides insight into the value of an industry being chosen as a target sector. </a:t>
              </a:r>
            </a:p>
            <a:p>
              <a:endParaRPr lang="en-US" sz="1200" dirty="0">
                <a:latin typeface="Roboto Condensed" panose="02000000000000000000" pitchFamily="2" charset="0"/>
                <a:ea typeface="Roboto Condensed" panose="02000000000000000000" pitchFamily="2" charset="0"/>
                <a:cs typeface="Roboto Condensed" panose="02000000000000000000" pitchFamily="2" charset="0"/>
              </a:endParaRPr>
            </a:p>
          </p:txBody>
        </p:sp>
      </p:grpSp>
      <p:sp>
        <p:nvSpPr>
          <p:cNvPr id="70" name="AutoShape 9">
            <a:extLst>
              <a:ext uri="{FF2B5EF4-FFF2-40B4-BE49-F238E27FC236}">
                <a16:creationId xmlns:a16="http://schemas.microsoft.com/office/drawing/2014/main" id="{C485E80B-9E7C-BBD2-6D13-1EBCD80D83F1}"/>
              </a:ext>
            </a:extLst>
          </p:cNvPr>
          <p:cNvSpPr/>
          <p:nvPr/>
        </p:nvSpPr>
        <p:spPr>
          <a:xfrm>
            <a:off x="8426548" y="4763926"/>
            <a:ext cx="3352873" cy="1303160"/>
          </a:xfrm>
          <a:prstGeom prst="rect">
            <a:avLst/>
          </a:prstGeom>
          <a:solidFill>
            <a:srgbClr val="DEDBD9"/>
          </a:solidFill>
        </p:spPr>
        <p:txBody>
          <a:bodyPr/>
          <a:lstStyle/>
          <a:p>
            <a:endParaRPr lang="en-CA"/>
          </a:p>
        </p:txBody>
      </p:sp>
      <p:grpSp>
        <p:nvGrpSpPr>
          <p:cNvPr id="71" name="Group 70">
            <a:extLst>
              <a:ext uri="{FF2B5EF4-FFF2-40B4-BE49-F238E27FC236}">
                <a16:creationId xmlns:a16="http://schemas.microsoft.com/office/drawing/2014/main" id="{742794DD-F5E6-8A32-D431-BEA8DF4AF97C}"/>
              </a:ext>
            </a:extLst>
          </p:cNvPr>
          <p:cNvGrpSpPr/>
          <p:nvPr/>
        </p:nvGrpSpPr>
        <p:grpSpPr>
          <a:xfrm>
            <a:off x="7950235" y="5027652"/>
            <a:ext cx="715586" cy="727709"/>
            <a:chOff x="7290879" y="4835525"/>
            <a:chExt cx="715586" cy="727709"/>
          </a:xfrm>
        </p:grpSpPr>
        <p:sp>
          <p:nvSpPr>
            <p:cNvPr id="73" name="AutoShape 9">
              <a:extLst>
                <a:ext uri="{FF2B5EF4-FFF2-40B4-BE49-F238E27FC236}">
                  <a16:creationId xmlns:a16="http://schemas.microsoft.com/office/drawing/2014/main" id="{D16021EB-84D0-066D-0C26-AACEA3CEB7AE}"/>
                </a:ext>
              </a:extLst>
            </p:cNvPr>
            <p:cNvSpPr/>
            <p:nvPr/>
          </p:nvSpPr>
          <p:spPr>
            <a:xfrm>
              <a:off x="7290879" y="4835525"/>
              <a:ext cx="715586" cy="727709"/>
            </a:xfrm>
            <a:prstGeom prst="rect">
              <a:avLst/>
            </a:prstGeom>
            <a:solidFill>
              <a:srgbClr val="051438"/>
            </a:solidFill>
          </p:spPr>
          <p:txBody>
            <a:bodyPr/>
            <a:lstStyle/>
            <a:p>
              <a:endParaRPr lang="en-CA" dirty="0"/>
            </a:p>
          </p:txBody>
        </p:sp>
        <p:pic>
          <p:nvPicPr>
            <p:cNvPr id="74" name="Graphic 73">
              <a:extLst>
                <a:ext uri="{FF2B5EF4-FFF2-40B4-BE49-F238E27FC236}">
                  <a16:creationId xmlns:a16="http://schemas.microsoft.com/office/drawing/2014/main" id="{85A010C6-54D8-B624-7736-7ED618DE4C3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7391779" y="4929068"/>
              <a:ext cx="513786" cy="513786"/>
            </a:xfrm>
            <a:prstGeom prst="rect">
              <a:avLst/>
            </a:prstGeom>
          </p:spPr>
        </p:pic>
      </p:grpSp>
      <p:sp>
        <p:nvSpPr>
          <p:cNvPr id="72" name="TextBox 71">
            <a:extLst>
              <a:ext uri="{FF2B5EF4-FFF2-40B4-BE49-F238E27FC236}">
                <a16:creationId xmlns:a16="http://schemas.microsoft.com/office/drawing/2014/main" id="{53356C5C-682A-C426-B44D-BEB7CA07F511}"/>
              </a:ext>
            </a:extLst>
          </p:cNvPr>
          <p:cNvSpPr txBox="1"/>
          <p:nvPr/>
        </p:nvSpPr>
        <p:spPr>
          <a:xfrm>
            <a:off x="8849642" y="5027652"/>
            <a:ext cx="2827834" cy="830997"/>
          </a:xfrm>
          <a:prstGeom prst="rect">
            <a:avLst/>
          </a:prstGeom>
          <a:noFill/>
        </p:spPr>
        <p:txBody>
          <a:bodyPr wrap="square">
            <a:spAutoFit/>
          </a:bodyPr>
          <a:lstStyle/>
          <a:p>
            <a:r>
              <a:rPr lang="en-CA" sz="1200" dirty="0">
                <a:latin typeface="Roboto Condensed" panose="02000000000000000000" pitchFamily="2" charset="0"/>
                <a:ea typeface="Roboto Condensed" panose="02000000000000000000" pitchFamily="2" charset="0"/>
                <a:cs typeface="Roboto Condensed" panose="02000000000000000000" pitchFamily="2" charset="0"/>
              </a:rPr>
              <a:t>While 2-Digit NAICS are a good starting point, they do not get specific enough to be helpful for targeting. </a:t>
            </a:r>
          </a:p>
          <a:p>
            <a:endParaRPr lang="en-CA" sz="12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5" name="TextBox 74">
            <a:extLst>
              <a:ext uri="{FF2B5EF4-FFF2-40B4-BE49-F238E27FC236}">
                <a16:creationId xmlns:a16="http://schemas.microsoft.com/office/drawing/2014/main" id="{E56276ED-FF59-D5DA-A7E3-B25BED6A2055}"/>
              </a:ext>
            </a:extLst>
          </p:cNvPr>
          <p:cNvSpPr txBox="1"/>
          <p:nvPr/>
        </p:nvSpPr>
        <p:spPr>
          <a:xfrm>
            <a:off x="8665821" y="1819394"/>
            <a:ext cx="2827834" cy="461665"/>
          </a:xfrm>
          <a:prstGeom prst="rect">
            <a:avLst/>
          </a:prstGeom>
          <a:noFill/>
        </p:spPr>
        <p:txBody>
          <a:bodyPr wrap="square">
            <a:spAutoFit/>
          </a:bodyPr>
          <a:lstStyle/>
          <a:p>
            <a:r>
              <a:rPr lang="en-CA" sz="1200" dirty="0">
                <a:latin typeface="Roboto Condensed" panose="02000000000000000000" pitchFamily="2" charset="0"/>
                <a:ea typeface="Roboto Condensed" panose="02000000000000000000" pitchFamily="2" charset="0"/>
                <a:cs typeface="Roboto Condensed" panose="02000000000000000000" pitchFamily="2" charset="0"/>
              </a:rPr>
              <a:t>LQs for 2-digit NAICS can show:</a:t>
            </a:r>
          </a:p>
          <a:p>
            <a:endParaRPr lang="en-CA" sz="1200" dirty="0">
              <a:latin typeface="Roboto Condensed" panose="02000000000000000000" pitchFamily="2" charset="0"/>
              <a:ea typeface="Roboto Condensed" panose="02000000000000000000" pitchFamily="2" charset="0"/>
              <a:cs typeface="Roboto Condensed" panose="02000000000000000000" pitchFamily="2" charset="0"/>
            </a:endParaRPr>
          </a:p>
        </p:txBody>
      </p:sp>
    </p:spTree>
    <p:custDataLst>
      <p:tags r:id="rId1"/>
    </p:custDataLst>
    <p:extLst>
      <p:ext uri="{BB962C8B-B14F-4D97-AF65-F5344CB8AC3E}">
        <p14:creationId xmlns:p14="http://schemas.microsoft.com/office/powerpoint/2010/main" val="311216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0514586-9248-D136-6A6F-5FC340661A0B}"/>
              </a:ext>
            </a:extLst>
          </p:cNvPr>
          <p:cNvPicPr>
            <a:picLocks noChangeAspect="1"/>
          </p:cNvPicPr>
          <p:nvPr/>
        </p:nvPicPr>
        <p:blipFill>
          <a:blip r:embed="rId4"/>
          <a:stretch>
            <a:fillRect/>
          </a:stretch>
        </p:blipFill>
        <p:spPr>
          <a:xfrm>
            <a:off x="774387" y="1617547"/>
            <a:ext cx="6040342" cy="4691265"/>
          </a:xfrm>
          <a:prstGeom prst="rect">
            <a:avLst/>
          </a:prstGeom>
        </p:spPr>
      </p:pic>
      <p:sp>
        <p:nvSpPr>
          <p:cNvPr id="2" name="TextBox 8">
            <a:extLst>
              <a:ext uri="{FF2B5EF4-FFF2-40B4-BE49-F238E27FC236}">
                <a16:creationId xmlns:a16="http://schemas.microsoft.com/office/drawing/2014/main" id="{933F40B9-EB12-3A00-33BE-882B3A814CE9}"/>
              </a:ext>
            </a:extLst>
          </p:cNvPr>
          <p:cNvSpPr txBox="1"/>
          <p:nvPr/>
        </p:nvSpPr>
        <p:spPr>
          <a:xfrm>
            <a:off x="1050604" y="740173"/>
            <a:ext cx="9397577" cy="551433"/>
          </a:xfrm>
          <a:prstGeom prst="rect">
            <a:avLst/>
          </a:prstGeom>
        </p:spPr>
        <p:txBody>
          <a:bodyPr wrap="square" lIns="0" tIns="0" rIns="0" bIns="0" rtlCol="0" anchor="t">
            <a:spAutoFit/>
          </a:bodyPr>
          <a:lstStyle/>
          <a:p>
            <a:pPr>
              <a:lnSpc>
                <a:spcPts val="4256"/>
              </a:lnSpc>
            </a:pPr>
            <a:r>
              <a:rPr lang="en-US" sz="3733" dirty="0">
                <a:solidFill>
                  <a:srgbClr val="051438"/>
                </a:solidFill>
                <a:latin typeface="Ubuntu Bold"/>
              </a:rPr>
              <a:t>LQs: A Case Study</a:t>
            </a:r>
          </a:p>
        </p:txBody>
      </p:sp>
      <p:sp>
        <p:nvSpPr>
          <p:cNvPr id="3" name="TextBox 9">
            <a:extLst>
              <a:ext uri="{FF2B5EF4-FFF2-40B4-BE49-F238E27FC236}">
                <a16:creationId xmlns:a16="http://schemas.microsoft.com/office/drawing/2014/main" id="{E3F472D6-7E8E-6E37-F73F-57252C65DC5B}"/>
              </a:ext>
            </a:extLst>
          </p:cNvPr>
          <p:cNvSpPr txBox="1"/>
          <p:nvPr/>
        </p:nvSpPr>
        <p:spPr>
          <a:xfrm>
            <a:off x="1062475" y="467809"/>
            <a:ext cx="4366722" cy="264496"/>
          </a:xfrm>
          <a:prstGeom prst="rect">
            <a:avLst/>
          </a:prstGeom>
        </p:spPr>
        <p:txBody>
          <a:bodyPr wrap="square" lIns="0" tIns="0" rIns="0" bIns="0" rtlCol="0" anchor="t">
            <a:spAutoFit/>
          </a:bodyPr>
          <a:lstStyle/>
          <a:p>
            <a:pPr>
              <a:lnSpc>
                <a:spcPts val="2333"/>
              </a:lnSpc>
            </a:pPr>
            <a:r>
              <a:rPr lang="en-US" sz="1667" dirty="0">
                <a:solidFill>
                  <a:schemeClr val="accent2"/>
                </a:solidFill>
                <a:latin typeface="Ubuntu"/>
              </a:rPr>
              <a:t>Evaluating potential for success </a:t>
            </a:r>
          </a:p>
        </p:txBody>
      </p:sp>
      <p:sp>
        <p:nvSpPr>
          <p:cNvPr id="4" name="Rectangle: Rounded Corners 3">
            <a:extLst>
              <a:ext uri="{FF2B5EF4-FFF2-40B4-BE49-F238E27FC236}">
                <a16:creationId xmlns:a16="http://schemas.microsoft.com/office/drawing/2014/main" id="{EE2AF7CA-ACA2-9B5C-FCE9-AAFE34B55EEF}"/>
              </a:ext>
            </a:extLst>
          </p:cNvPr>
          <p:cNvSpPr/>
          <p:nvPr/>
        </p:nvSpPr>
        <p:spPr>
          <a:xfrm>
            <a:off x="774387" y="464149"/>
            <a:ext cx="87085" cy="870857"/>
          </a:xfrm>
          <a:prstGeom prst="roundRect">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grpSp>
        <p:nvGrpSpPr>
          <p:cNvPr id="47" name="Group 46">
            <a:extLst>
              <a:ext uri="{FF2B5EF4-FFF2-40B4-BE49-F238E27FC236}">
                <a16:creationId xmlns:a16="http://schemas.microsoft.com/office/drawing/2014/main" id="{263ADC96-3CDA-8979-4930-7871B4CAFB14}"/>
              </a:ext>
            </a:extLst>
          </p:cNvPr>
          <p:cNvGrpSpPr/>
          <p:nvPr/>
        </p:nvGrpSpPr>
        <p:grpSpPr>
          <a:xfrm>
            <a:off x="7189766" y="1812562"/>
            <a:ext cx="4294104" cy="1176834"/>
            <a:chOff x="7390278" y="667382"/>
            <a:chExt cx="4294104" cy="1176834"/>
          </a:xfrm>
        </p:grpSpPr>
        <p:grpSp>
          <p:nvGrpSpPr>
            <p:cNvPr id="44" name="Group 43">
              <a:extLst>
                <a:ext uri="{FF2B5EF4-FFF2-40B4-BE49-F238E27FC236}">
                  <a16:creationId xmlns:a16="http://schemas.microsoft.com/office/drawing/2014/main" id="{AD31D9EB-B639-FE37-BBDD-129F49EE839B}"/>
                </a:ext>
              </a:extLst>
            </p:cNvPr>
            <p:cNvGrpSpPr/>
            <p:nvPr/>
          </p:nvGrpSpPr>
          <p:grpSpPr>
            <a:xfrm>
              <a:off x="7390278" y="667382"/>
              <a:ext cx="4294104" cy="1176834"/>
              <a:chOff x="7386161" y="651606"/>
              <a:chExt cx="4294104" cy="1176834"/>
            </a:xfrm>
          </p:grpSpPr>
          <p:sp>
            <p:nvSpPr>
              <p:cNvPr id="6" name="AutoShape 9">
                <a:extLst>
                  <a:ext uri="{FF2B5EF4-FFF2-40B4-BE49-F238E27FC236}">
                    <a16:creationId xmlns:a16="http://schemas.microsoft.com/office/drawing/2014/main" id="{DDD4FCB4-AE26-CAF8-32A1-D2100FCD860C}"/>
                  </a:ext>
                </a:extLst>
              </p:cNvPr>
              <p:cNvSpPr/>
              <p:nvPr/>
            </p:nvSpPr>
            <p:spPr>
              <a:xfrm>
                <a:off x="7843204" y="651606"/>
                <a:ext cx="3837061" cy="1176834"/>
              </a:xfrm>
              <a:prstGeom prst="rect">
                <a:avLst/>
              </a:prstGeom>
              <a:solidFill>
                <a:srgbClr val="DEDBD9"/>
              </a:solidFill>
            </p:spPr>
            <p:txBody>
              <a:bodyPr/>
              <a:lstStyle/>
              <a:p>
                <a:endParaRPr lang="en-CA" dirty="0"/>
              </a:p>
            </p:txBody>
          </p:sp>
          <p:grpSp>
            <p:nvGrpSpPr>
              <p:cNvPr id="43" name="Group 42">
                <a:extLst>
                  <a:ext uri="{FF2B5EF4-FFF2-40B4-BE49-F238E27FC236}">
                    <a16:creationId xmlns:a16="http://schemas.microsoft.com/office/drawing/2014/main" id="{EF826482-3924-DC2E-AF31-3D3B4CF4C82B}"/>
                  </a:ext>
                </a:extLst>
              </p:cNvPr>
              <p:cNvGrpSpPr/>
              <p:nvPr/>
            </p:nvGrpSpPr>
            <p:grpSpPr>
              <a:xfrm>
                <a:off x="7386161" y="900529"/>
                <a:ext cx="715586" cy="727709"/>
                <a:chOff x="7358028" y="941174"/>
                <a:chExt cx="715586" cy="727709"/>
              </a:xfrm>
            </p:grpSpPr>
            <p:sp>
              <p:nvSpPr>
                <p:cNvPr id="13" name="AutoShape 9">
                  <a:extLst>
                    <a:ext uri="{FF2B5EF4-FFF2-40B4-BE49-F238E27FC236}">
                      <a16:creationId xmlns:a16="http://schemas.microsoft.com/office/drawing/2014/main" id="{F44EE463-56EA-3217-57E8-D64E5526AB23}"/>
                    </a:ext>
                  </a:extLst>
                </p:cNvPr>
                <p:cNvSpPr/>
                <p:nvPr/>
              </p:nvSpPr>
              <p:spPr>
                <a:xfrm>
                  <a:off x="7358028" y="941174"/>
                  <a:ext cx="715586" cy="727709"/>
                </a:xfrm>
                <a:prstGeom prst="rect">
                  <a:avLst/>
                </a:prstGeom>
                <a:solidFill>
                  <a:srgbClr val="051438"/>
                </a:solidFill>
              </p:spPr>
              <p:txBody>
                <a:bodyPr/>
                <a:lstStyle/>
                <a:p>
                  <a:endParaRPr lang="en-CA"/>
                </a:p>
              </p:txBody>
            </p:sp>
            <p:pic>
              <p:nvPicPr>
                <p:cNvPr id="33" name="Graphic 32">
                  <a:extLst>
                    <a:ext uri="{FF2B5EF4-FFF2-40B4-BE49-F238E27FC236}">
                      <a16:creationId xmlns:a16="http://schemas.microsoft.com/office/drawing/2014/main" id="{B9954FC0-37C4-F1D0-89C4-4EF50458C51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10351" y="960729"/>
                  <a:ext cx="596114" cy="596114"/>
                </a:xfrm>
                <a:prstGeom prst="rect">
                  <a:avLst/>
                </a:prstGeom>
              </p:spPr>
            </p:pic>
          </p:grpSp>
        </p:grpSp>
        <p:sp>
          <p:nvSpPr>
            <p:cNvPr id="36" name="TextBox 35">
              <a:extLst>
                <a:ext uri="{FF2B5EF4-FFF2-40B4-BE49-F238E27FC236}">
                  <a16:creationId xmlns:a16="http://schemas.microsoft.com/office/drawing/2014/main" id="{05D03446-D796-40EB-E7C4-8E38B3D92CAF}"/>
                </a:ext>
              </a:extLst>
            </p:cNvPr>
            <p:cNvSpPr txBox="1"/>
            <p:nvPr/>
          </p:nvSpPr>
          <p:spPr>
            <a:xfrm>
              <a:off x="8287676" y="847178"/>
              <a:ext cx="3178528" cy="738664"/>
            </a:xfrm>
            <a:prstGeom prst="rect">
              <a:avLst/>
            </a:prstGeom>
            <a:noFill/>
          </p:spPr>
          <p:txBody>
            <a:bodyPr wrap="square">
              <a:spAutoFit/>
            </a:bodyPr>
            <a:lstStyle/>
            <a:p>
              <a:r>
                <a:rPr lang="en-CA" sz="1400" dirty="0">
                  <a:latin typeface="Roboto Condensed" panose="02000000000000000000" pitchFamily="2" charset="0"/>
                  <a:ea typeface="Roboto Condensed" panose="02000000000000000000" pitchFamily="2" charset="0"/>
                  <a:cs typeface="Roboto Condensed" panose="02000000000000000000" pitchFamily="2" charset="0"/>
                </a:rPr>
                <a:t>4-Digit NAICS can be a powerful tool for discovering regional strengths and developing specific clusters </a:t>
              </a:r>
            </a:p>
          </p:txBody>
        </p:sp>
      </p:grpSp>
      <p:grpSp>
        <p:nvGrpSpPr>
          <p:cNvPr id="46" name="Group 45">
            <a:extLst>
              <a:ext uri="{FF2B5EF4-FFF2-40B4-BE49-F238E27FC236}">
                <a16:creationId xmlns:a16="http://schemas.microsoft.com/office/drawing/2014/main" id="{05403D05-91CD-F30B-B74C-044A7858A938}"/>
              </a:ext>
            </a:extLst>
          </p:cNvPr>
          <p:cNvGrpSpPr/>
          <p:nvPr/>
        </p:nvGrpSpPr>
        <p:grpSpPr>
          <a:xfrm>
            <a:off x="7189766" y="3379646"/>
            <a:ext cx="4266095" cy="1176833"/>
            <a:chOff x="7414170" y="2038864"/>
            <a:chExt cx="4266095" cy="1176833"/>
          </a:xfrm>
        </p:grpSpPr>
        <p:sp>
          <p:nvSpPr>
            <p:cNvPr id="9" name="AutoShape 9">
              <a:extLst>
                <a:ext uri="{FF2B5EF4-FFF2-40B4-BE49-F238E27FC236}">
                  <a16:creationId xmlns:a16="http://schemas.microsoft.com/office/drawing/2014/main" id="{368806B1-CA50-24A7-BC4E-63E6B8074C47}"/>
                </a:ext>
              </a:extLst>
            </p:cNvPr>
            <p:cNvSpPr/>
            <p:nvPr/>
          </p:nvSpPr>
          <p:spPr>
            <a:xfrm>
              <a:off x="7843204" y="2038864"/>
              <a:ext cx="3837061" cy="1176833"/>
            </a:xfrm>
            <a:prstGeom prst="rect">
              <a:avLst/>
            </a:prstGeom>
            <a:solidFill>
              <a:srgbClr val="DEDBD9"/>
            </a:solidFill>
          </p:spPr>
          <p:txBody>
            <a:bodyPr/>
            <a:lstStyle/>
            <a:p>
              <a:endParaRPr lang="en-CA"/>
            </a:p>
          </p:txBody>
        </p:sp>
        <p:grpSp>
          <p:nvGrpSpPr>
            <p:cNvPr id="39" name="Group 38">
              <a:extLst>
                <a:ext uri="{FF2B5EF4-FFF2-40B4-BE49-F238E27FC236}">
                  <a16:creationId xmlns:a16="http://schemas.microsoft.com/office/drawing/2014/main" id="{5321AEDB-1FB1-035A-121D-9BD3FEAFDA42}"/>
                </a:ext>
              </a:extLst>
            </p:cNvPr>
            <p:cNvGrpSpPr/>
            <p:nvPr/>
          </p:nvGrpSpPr>
          <p:grpSpPr>
            <a:xfrm>
              <a:off x="7414170" y="2279400"/>
              <a:ext cx="732976" cy="685997"/>
              <a:chOff x="7340638" y="1679990"/>
              <a:chExt cx="732976" cy="685997"/>
            </a:xfrm>
          </p:grpSpPr>
          <p:sp>
            <p:nvSpPr>
              <p:cNvPr id="11" name="AutoShape 9">
                <a:extLst>
                  <a:ext uri="{FF2B5EF4-FFF2-40B4-BE49-F238E27FC236}">
                    <a16:creationId xmlns:a16="http://schemas.microsoft.com/office/drawing/2014/main" id="{B7A7375E-B11C-DCCE-440D-AA6E247D52C4}"/>
                  </a:ext>
                </a:extLst>
              </p:cNvPr>
              <p:cNvSpPr/>
              <p:nvPr/>
            </p:nvSpPr>
            <p:spPr>
              <a:xfrm>
                <a:off x="7340638" y="1679990"/>
                <a:ext cx="732976" cy="685997"/>
              </a:xfrm>
              <a:prstGeom prst="rect">
                <a:avLst/>
              </a:prstGeom>
              <a:solidFill>
                <a:srgbClr val="051438"/>
              </a:solidFill>
            </p:spPr>
            <p:txBody>
              <a:bodyPr/>
              <a:lstStyle/>
              <a:p>
                <a:endParaRPr lang="en-CA"/>
              </a:p>
            </p:txBody>
          </p:sp>
          <p:pic>
            <p:nvPicPr>
              <p:cNvPr id="30" name="Graphic 29">
                <a:extLst>
                  <a:ext uri="{FF2B5EF4-FFF2-40B4-BE49-F238E27FC236}">
                    <a16:creationId xmlns:a16="http://schemas.microsoft.com/office/drawing/2014/main" id="{124E4C68-FE39-2821-69C4-AFD533B1F98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55997" y="1755585"/>
                <a:ext cx="519647" cy="519647"/>
              </a:xfrm>
              <a:prstGeom prst="rect">
                <a:avLst/>
              </a:prstGeom>
            </p:spPr>
          </p:pic>
        </p:grpSp>
        <p:sp>
          <p:nvSpPr>
            <p:cNvPr id="38" name="TextBox 37">
              <a:extLst>
                <a:ext uri="{FF2B5EF4-FFF2-40B4-BE49-F238E27FC236}">
                  <a16:creationId xmlns:a16="http://schemas.microsoft.com/office/drawing/2014/main" id="{6BBFBB57-D473-C348-5D46-B63BF5AEDF4D}"/>
                </a:ext>
              </a:extLst>
            </p:cNvPr>
            <p:cNvSpPr txBox="1"/>
            <p:nvPr/>
          </p:nvSpPr>
          <p:spPr>
            <a:xfrm>
              <a:off x="8243233" y="2237375"/>
              <a:ext cx="3301021" cy="954107"/>
            </a:xfrm>
            <a:prstGeom prst="rect">
              <a:avLst/>
            </a:prstGeom>
            <a:noFill/>
          </p:spPr>
          <p:txBody>
            <a:bodyPr wrap="square">
              <a:spAutoFit/>
            </a:bodyPr>
            <a:lstStyle/>
            <a:p>
              <a:r>
                <a:rPr lang="en-CA" sz="1400" dirty="0">
                  <a:latin typeface="Roboto Condensed" panose="02000000000000000000" pitchFamily="2" charset="0"/>
                  <a:ea typeface="Roboto Condensed" panose="02000000000000000000" pitchFamily="2" charset="0"/>
                  <a:cs typeface="Roboto Condensed" panose="02000000000000000000" pitchFamily="2" charset="0"/>
                </a:rPr>
                <a:t>These more granular LQ’s enable us to make some meaningful conclusions from a region’s economic data. </a:t>
              </a:r>
            </a:p>
            <a:p>
              <a:endParaRPr lang="en-CA" sz="1400" dirty="0">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45" name="Group 44">
            <a:extLst>
              <a:ext uri="{FF2B5EF4-FFF2-40B4-BE49-F238E27FC236}">
                <a16:creationId xmlns:a16="http://schemas.microsoft.com/office/drawing/2014/main" id="{0C5713D3-4516-A3EA-A34C-5B1FCB93FDF9}"/>
              </a:ext>
            </a:extLst>
          </p:cNvPr>
          <p:cNvGrpSpPr/>
          <p:nvPr/>
        </p:nvGrpSpPr>
        <p:grpSpPr>
          <a:xfrm>
            <a:off x="7189766" y="4946729"/>
            <a:ext cx="4293480" cy="1176833"/>
            <a:chOff x="7386785" y="3600085"/>
            <a:chExt cx="4293480" cy="1176833"/>
          </a:xfrm>
        </p:grpSpPr>
        <p:sp>
          <p:nvSpPr>
            <p:cNvPr id="41" name="AutoShape 9">
              <a:extLst>
                <a:ext uri="{FF2B5EF4-FFF2-40B4-BE49-F238E27FC236}">
                  <a16:creationId xmlns:a16="http://schemas.microsoft.com/office/drawing/2014/main" id="{8CB1C205-DB93-C8D1-9B68-B0725AE422AE}"/>
                </a:ext>
              </a:extLst>
            </p:cNvPr>
            <p:cNvSpPr/>
            <p:nvPr/>
          </p:nvSpPr>
          <p:spPr>
            <a:xfrm>
              <a:off x="7843204" y="3600085"/>
              <a:ext cx="3837061" cy="1176833"/>
            </a:xfrm>
            <a:prstGeom prst="rect">
              <a:avLst/>
            </a:prstGeom>
            <a:solidFill>
              <a:srgbClr val="DEDBD9"/>
            </a:solidFill>
          </p:spPr>
          <p:txBody>
            <a:bodyPr/>
            <a:lstStyle/>
            <a:p>
              <a:endParaRPr lang="en-CA"/>
            </a:p>
          </p:txBody>
        </p:sp>
        <p:grpSp>
          <p:nvGrpSpPr>
            <p:cNvPr id="42" name="Group 41">
              <a:extLst>
                <a:ext uri="{FF2B5EF4-FFF2-40B4-BE49-F238E27FC236}">
                  <a16:creationId xmlns:a16="http://schemas.microsoft.com/office/drawing/2014/main" id="{89FF342E-7E26-1E2B-A657-8B0E6F815795}"/>
                </a:ext>
              </a:extLst>
            </p:cNvPr>
            <p:cNvGrpSpPr/>
            <p:nvPr/>
          </p:nvGrpSpPr>
          <p:grpSpPr>
            <a:xfrm>
              <a:off x="7386785" y="3764713"/>
              <a:ext cx="715586" cy="727709"/>
              <a:chOff x="7290879" y="4835525"/>
              <a:chExt cx="715586" cy="727709"/>
            </a:xfrm>
          </p:grpSpPr>
          <p:sp>
            <p:nvSpPr>
              <p:cNvPr id="12" name="AutoShape 9">
                <a:extLst>
                  <a:ext uri="{FF2B5EF4-FFF2-40B4-BE49-F238E27FC236}">
                    <a16:creationId xmlns:a16="http://schemas.microsoft.com/office/drawing/2014/main" id="{FA719B4C-E509-87AD-683E-A79A9BC10D0E}"/>
                  </a:ext>
                </a:extLst>
              </p:cNvPr>
              <p:cNvSpPr/>
              <p:nvPr/>
            </p:nvSpPr>
            <p:spPr>
              <a:xfrm>
                <a:off x="7290879" y="4835525"/>
                <a:ext cx="715586" cy="727709"/>
              </a:xfrm>
              <a:prstGeom prst="rect">
                <a:avLst/>
              </a:prstGeom>
              <a:solidFill>
                <a:srgbClr val="051438"/>
              </a:solidFill>
            </p:spPr>
            <p:txBody>
              <a:bodyPr/>
              <a:lstStyle/>
              <a:p>
                <a:endParaRPr lang="en-CA" dirty="0"/>
              </a:p>
            </p:txBody>
          </p:sp>
          <p:pic>
            <p:nvPicPr>
              <p:cNvPr id="34" name="Graphic 33">
                <a:extLst>
                  <a:ext uri="{FF2B5EF4-FFF2-40B4-BE49-F238E27FC236}">
                    <a16:creationId xmlns:a16="http://schemas.microsoft.com/office/drawing/2014/main" id="{4BB37D0E-4B65-417B-0653-2C48424F74C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7391779" y="4929068"/>
                <a:ext cx="513786" cy="513786"/>
              </a:xfrm>
              <a:prstGeom prst="rect">
                <a:avLst/>
              </a:prstGeom>
            </p:spPr>
          </p:pic>
        </p:grpSp>
        <p:sp>
          <p:nvSpPr>
            <p:cNvPr id="40" name="TextBox 39">
              <a:extLst>
                <a:ext uri="{FF2B5EF4-FFF2-40B4-BE49-F238E27FC236}">
                  <a16:creationId xmlns:a16="http://schemas.microsoft.com/office/drawing/2014/main" id="{52C00B79-5A0E-3A6E-049D-0FE316417EE8}"/>
                </a:ext>
              </a:extLst>
            </p:cNvPr>
            <p:cNvSpPr txBox="1"/>
            <p:nvPr/>
          </p:nvSpPr>
          <p:spPr>
            <a:xfrm>
              <a:off x="8226429" y="3863812"/>
              <a:ext cx="3301021" cy="523220"/>
            </a:xfrm>
            <a:prstGeom prst="rect">
              <a:avLst/>
            </a:prstGeom>
            <a:noFill/>
          </p:spPr>
          <p:txBody>
            <a:bodyPr wrap="square">
              <a:spAutoFit/>
            </a:bodyPr>
            <a:lstStyle/>
            <a:p>
              <a:r>
                <a:rPr lang="en-US" sz="1400" dirty="0">
                  <a:latin typeface="Roboto Condensed" panose="02000000000000000000" pitchFamily="2" charset="0"/>
                  <a:ea typeface="Roboto Condensed" panose="02000000000000000000" pitchFamily="2" charset="0"/>
                  <a:cs typeface="Roboto Condensed" panose="02000000000000000000" pitchFamily="2" charset="0"/>
                </a:rPr>
                <a:t>There is a particular weakness of relying on LQ data without scrutiny and analysis. </a:t>
              </a:r>
              <a:endParaRPr lang="en-CA" sz="1400" dirty="0">
                <a:latin typeface="Roboto Condensed" panose="02000000000000000000" pitchFamily="2" charset="0"/>
                <a:ea typeface="Roboto Condensed" panose="02000000000000000000" pitchFamily="2" charset="0"/>
                <a:cs typeface="Roboto Condensed" panose="02000000000000000000" pitchFamily="2" charset="0"/>
              </a:endParaRP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2">
            <a:extLst>
              <a:ext uri="{FF2B5EF4-FFF2-40B4-BE49-F238E27FC236}">
                <a16:creationId xmlns:a16="http://schemas.microsoft.com/office/drawing/2014/main" id="{B267778A-469F-C7AF-DCF2-A4D37F59A4B3}"/>
              </a:ext>
            </a:extLst>
          </p:cNvPr>
          <p:cNvSpPr/>
          <p:nvPr/>
        </p:nvSpPr>
        <p:spPr>
          <a:xfrm>
            <a:off x="-16042" y="2102437"/>
            <a:ext cx="12208042" cy="4239791"/>
          </a:xfrm>
          <a:prstGeom prst="rect">
            <a:avLst/>
          </a:prstGeom>
          <a:solidFill>
            <a:srgbClr val="DEDBD9"/>
          </a:solidFill>
        </p:spPr>
        <p:txBody>
          <a:bodyPr/>
          <a:lstStyle/>
          <a:p>
            <a:endParaRPr lang="en-CA" sz="1200" dirty="0"/>
          </a:p>
        </p:txBody>
      </p:sp>
      <p:sp>
        <p:nvSpPr>
          <p:cNvPr id="15" name="Subtitle 2">
            <a:extLst>
              <a:ext uri="{FF2B5EF4-FFF2-40B4-BE49-F238E27FC236}">
                <a16:creationId xmlns:a16="http://schemas.microsoft.com/office/drawing/2014/main" id="{68EF400F-9D5A-40C4-AD5A-AF08EF3FF014}"/>
              </a:ext>
            </a:extLst>
          </p:cNvPr>
          <p:cNvSpPr txBox="1">
            <a:spLocks/>
          </p:cNvSpPr>
          <p:nvPr/>
        </p:nvSpPr>
        <p:spPr>
          <a:xfrm>
            <a:off x="1086808" y="2851968"/>
            <a:ext cx="3018975" cy="99546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000" dirty="0">
                <a:solidFill>
                  <a:srgbClr val="000000"/>
                </a:solidFill>
                <a:latin typeface="Ubuntu" panose="020B0504030602030204" pitchFamily="34" charset="0"/>
                <a:ea typeface="Roboto Condensed" panose="02000000000000000000" pitchFamily="2" charset="0"/>
                <a:cs typeface="Roboto Condensed" panose="02000000000000000000" pitchFamily="2" charset="0"/>
              </a:rPr>
              <a:t>These gatherings provide an excellent opportunity to meet and connect with industry experts, leaders, and organizations. Engage in discussions, participate in panels, and use these events to establish initial contacts.</a:t>
            </a:r>
          </a:p>
        </p:txBody>
      </p:sp>
      <p:sp>
        <p:nvSpPr>
          <p:cNvPr id="18" name="Subtitle 2">
            <a:extLst>
              <a:ext uri="{FF2B5EF4-FFF2-40B4-BE49-F238E27FC236}">
                <a16:creationId xmlns:a16="http://schemas.microsoft.com/office/drawing/2014/main" id="{A4EAF585-EBE5-43E0-B9EE-78FD082FC62E}"/>
              </a:ext>
            </a:extLst>
          </p:cNvPr>
          <p:cNvSpPr txBox="1">
            <a:spLocks/>
          </p:cNvSpPr>
          <p:nvPr/>
        </p:nvSpPr>
        <p:spPr>
          <a:xfrm>
            <a:off x="1094040" y="2339854"/>
            <a:ext cx="2915912"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EC4A24"/>
                </a:solidFill>
                <a:latin typeface="Ubuntu Bold" panose="020B0804030602030204" pitchFamily="34" charset="0"/>
                <a:ea typeface="Open Sans Light" panose="020B0306030504020204" pitchFamily="34" charset="0"/>
                <a:cs typeface="Open Sans Light" panose="020B0306030504020204" pitchFamily="34" charset="0"/>
              </a:rPr>
              <a:t>Attend Networking Events and Conferences</a:t>
            </a:r>
          </a:p>
        </p:txBody>
      </p:sp>
      <p:sp>
        <p:nvSpPr>
          <p:cNvPr id="23" name="Subtitle 2">
            <a:extLst>
              <a:ext uri="{FF2B5EF4-FFF2-40B4-BE49-F238E27FC236}">
                <a16:creationId xmlns:a16="http://schemas.microsoft.com/office/drawing/2014/main" id="{76501478-51FA-49D3-8F00-60B4BC218160}"/>
              </a:ext>
            </a:extLst>
          </p:cNvPr>
          <p:cNvSpPr txBox="1">
            <a:spLocks/>
          </p:cNvSpPr>
          <p:nvPr/>
        </p:nvSpPr>
        <p:spPr>
          <a:xfrm>
            <a:off x="1086809" y="4887703"/>
            <a:ext cx="2930373" cy="11801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000" dirty="0">
                <a:solidFill>
                  <a:srgbClr val="000000"/>
                </a:solidFill>
                <a:latin typeface="Ubuntu" panose="020B0504030602030204" pitchFamily="34" charset="0"/>
                <a:ea typeface="Roboto Condensed" panose="02000000000000000000" pitchFamily="2" charset="0"/>
                <a:cs typeface="Roboto Condensed" panose="02000000000000000000" pitchFamily="2" charset="0"/>
              </a:rPr>
              <a:t>Host workshops, roundtable discussions, or focus groups with key industry players. Create a platform for open dialogue, where stakeholders can share their perspectives, identify common challenges, and propose solutions. </a:t>
            </a:r>
          </a:p>
        </p:txBody>
      </p:sp>
      <p:sp>
        <p:nvSpPr>
          <p:cNvPr id="24" name="Subtitle 2">
            <a:extLst>
              <a:ext uri="{FF2B5EF4-FFF2-40B4-BE49-F238E27FC236}">
                <a16:creationId xmlns:a16="http://schemas.microsoft.com/office/drawing/2014/main" id="{D17EC1B0-001E-424E-ABE4-24617ED7CA55}"/>
              </a:ext>
            </a:extLst>
          </p:cNvPr>
          <p:cNvSpPr txBox="1">
            <a:spLocks/>
          </p:cNvSpPr>
          <p:nvPr/>
        </p:nvSpPr>
        <p:spPr>
          <a:xfrm>
            <a:off x="1094039" y="4352172"/>
            <a:ext cx="3151915"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EC4A24"/>
                </a:solidFill>
                <a:latin typeface="Ubuntu Bold" panose="020B0804030602030204" pitchFamily="34" charset="0"/>
                <a:ea typeface="Open Sans Light" panose="020B0306030504020204" pitchFamily="34" charset="0"/>
                <a:cs typeface="Open Sans Light" panose="020B0306030504020204" pitchFamily="34" charset="0"/>
              </a:rPr>
              <a:t>Organize Industry Workshops and Roundtables</a:t>
            </a:r>
          </a:p>
        </p:txBody>
      </p:sp>
      <p:sp>
        <p:nvSpPr>
          <p:cNvPr id="2" name="TextBox 8">
            <a:extLst>
              <a:ext uri="{FF2B5EF4-FFF2-40B4-BE49-F238E27FC236}">
                <a16:creationId xmlns:a16="http://schemas.microsoft.com/office/drawing/2014/main" id="{3D4ACE88-C049-9FEF-9358-E947141236C8}"/>
              </a:ext>
            </a:extLst>
          </p:cNvPr>
          <p:cNvSpPr txBox="1"/>
          <p:nvPr/>
        </p:nvSpPr>
        <p:spPr>
          <a:xfrm>
            <a:off x="1050604" y="740173"/>
            <a:ext cx="9808184" cy="1102866"/>
          </a:xfrm>
          <a:prstGeom prst="rect">
            <a:avLst/>
          </a:prstGeom>
        </p:spPr>
        <p:txBody>
          <a:bodyPr wrap="square" lIns="0" tIns="0" rIns="0" bIns="0" rtlCol="0" anchor="t">
            <a:spAutoFit/>
          </a:bodyPr>
          <a:lstStyle/>
          <a:p>
            <a:pPr>
              <a:lnSpc>
                <a:spcPts val="4256"/>
              </a:lnSpc>
            </a:pPr>
            <a:r>
              <a:rPr lang="en-US" sz="3733" dirty="0">
                <a:solidFill>
                  <a:srgbClr val="051438"/>
                </a:solidFill>
                <a:latin typeface="Ubuntu Bold"/>
              </a:rPr>
              <a:t>Collaborating with stakeholders and industry experts </a:t>
            </a:r>
          </a:p>
        </p:txBody>
      </p:sp>
      <p:sp>
        <p:nvSpPr>
          <p:cNvPr id="4" name="TextBox 9">
            <a:extLst>
              <a:ext uri="{FF2B5EF4-FFF2-40B4-BE49-F238E27FC236}">
                <a16:creationId xmlns:a16="http://schemas.microsoft.com/office/drawing/2014/main" id="{4DCD3602-ADC1-283A-06E9-95161F632E07}"/>
              </a:ext>
            </a:extLst>
          </p:cNvPr>
          <p:cNvSpPr txBox="1"/>
          <p:nvPr/>
        </p:nvSpPr>
        <p:spPr>
          <a:xfrm>
            <a:off x="1062475" y="467809"/>
            <a:ext cx="4366722" cy="264496"/>
          </a:xfrm>
          <a:prstGeom prst="rect">
            <a:avLst/>
          </a:prstGeom>
        </p:spPr>
        <p:txBody>
          <a:bodyPr wrap="square" lIns="0" tIns="0" rIns="0" bIns="0" rtlCol="0" anchor="t">
            <a:spAutoFit/>
          </a:bodyPr>
          <a:lstStyle/>
          <a:p>
            <a:pPr>
              <a:lnSpc>
                <a:spcPts val="2333"/>
              </a:lnSpc>
            </a:pPr>
            <a:r>
              <a:rPr lang="en-US" sz="1667" dirty="0">
                <a:solidFill>
                  <a:schemeClr val="accent2"/>
                </a:solidFill>
                <a:latin typeface="Ubuntu"/>
              </a:rPr>
              <a:t>Evaluating potential for success </a:t>
            </a:r>
          </a:p>
        </p:txBody>
      </p:sp>
      <p:sp>
        <p:nvSpPr>
          <p:cNvPr id="5" name="Rectangle: Rounded Corners 4">
            <a:extLst>
              <a:ext uri="{FF2B5EF4-FFF2-40B4-BE49-F238E27FC236}">
                <a16:creationId xmlns:a16="http://schemas.microsoft.com/office/drawing/2014/main" id="{9E71C3CD-7395-60E2-2220-CC2578FC61BE}"/>
              </a:ext>
            </a:extLst>
          </p:cNvPr>
          <p:cNvSpPr/>
          <p:nvPr/>
        </p:nvSpPr>
        <p:spPr>
          <a:xfrm>
            <a:off x="719031" y="467809"/>
            <a:ext cx="87085" cy="1375230"/>
          </a:xfrm>
          <a:prstGeom prst="roundRect">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1" name="Subtitle 2">
            <a:extLst>
              <a:ext uri="{FF2B5EF4-FFF2-40B4-BE49-F238E27FC236}">
                <a16:creationId xmlns:a16="http://schemas.microsoft.com/office/drawing/2014/main" id="{48C79E42-1E7C-FEC0-CCE6-550A88C0535A}"/>
              </a:ext>
            </a:extLst>
          </p:cNvPr>
          <p:cNvSpPr txBox="1">
            <a:spLocks/>
          </p:cNvSpPr>
          <p:nvPr/>
        </p:nvSpPr>
        <p:spPr>
          <a:xfrm>
            <a:off x="4741678" y="2827803"/>
            <a:ext cx="2930374" cy="99546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000" dirty="0">
                <a:solidFill>
                  <a:srgbClr val="000000"/>
                </a:solidFill>
                <a:latin typeface="Ubuntu" panose="020B0504030602030204" pitchFamily="34" charset="0"/>
                <a:ea typeface="Roboto Condensed" panose="02000000000000000000" pitchFamily="2" charset="0"/>
                <a:cs typeface="Roboto Condensed" panose="02000000000000000000" pitchFamily="2" charset="0"/>
              </a:rPr>
              <a:t>Research and identify prominent organizations, companies, and influential individuals within the target industry. Look for associations, trade groups, and forums that bring together key stakeholders.</a:t>
            </a:r>
          </a:p>
        </p:txBody>
      </p:sp>
      <p:sp>
        <p:nvSpPr>
          <p:cNvPr id="14" name="Subtitle 2">
            <a:extLst>
              <a:ext uri="{FF2B5EF4-FFF2-40B4-BE49-F238E27FC236}">
                <a16:creationId xmlns:a16="http://schemas.microsoft.com/office/drawing/2014/main" id="{246AD2AC-7374-1629-C8E3-03F0EC1B51DA}"/>
              </a:ext>
            </a:extLst>
          </p:cNvPr>
          <p:cNvSpPr txBox="1">
            <a:spLocks/>
          </p:cNvSpPr>
          <p:nvPr/>
        </p:nvSpPr>
        <p:spPr>
          <a:xfrm>
            <a:off x="4741678" y="4749204"/>
            <a:ext cx="2930373" cy="11801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000" dirty="0">
                <a:solidFill>
                  <a:srgbClr val="000000"/>
                </a:solidFill>
                <a:latin typeface="Ubuntu" panose="020B0504030602030204" pitchFamily="34" charset="0"/>
                <a:ea typeface="Roboto Condensed" panose="02000000000000000000" pitchFamily="2" charset="0"/>
                <a:cs typeface="Roboto Condensed" panose="02000000000000000000" pitchFamily="2" charset="0"/>
              </a:rPr>
              <a:t>Engage industry consultants with expertise in the specific sector. These professionals can provide in-depth market analysis, identify opportunities, and offer strategic advice on how the region can effectively break into the industry.</a:t>
            </a:r>
          </a:p>
        </p:txBody>
      </p:sp>
      <p:sp>
        <p:nvSpPr>
          <p:cNvPr id="16" name="Subtitle 2">
            <a:extLst>
              <a:ext uri="{FF2B5EF4-FFF2-40B4-BE49-F238E27FC236}">
                <a16:creationId xmlns:a16="http://schemas.microsoft.com/office/drawing/2014/main" id="{6DCD4497-FDE6-2DB3-2D1F-C1C0CC9B6FC2}"/>
              </a:ext>
            </a:extLst>
          </p:cNvPr>
          <p:cNvSpPr txBox="1">
            <a:spLocks/>
          </p:cNvSpPr>
          <p:nvPr/>
        </p:nvSpPr>
        <p:spPr>
          <a:xfrm>
            <a:off x="4727217" y="4462971"/>
            <a:ext cx="2915912"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EC4A24"/>
                </a:solidFill>
                <a:latin typeface="Ubuntu Bold" panose="020B0804030602030204" pitchFamily="34" charset="0"/>
                <a:ea typeface="Open Sans Light" panose="020B0306030504020204" pitchFamily="34" charset="0"/>
                <a:cs typeface="Open Sans Light" panose="020B0306030504020204" pitchFamily="34" charset="0"/>
              </a:rPr>
              <a:t>Hire Industry Consultants</a:t>
            </a:r>
          </a:p>
        </p:txBody>
      </p:sp>
      <p:sp>
        <p:nvSpPr>
          <p:cNvPr id="19" name="Subtitle 2">
            <a:extLst>
              <a:ext uri="{FF2B5EF4-FFF2-40B4-BE49-F238E27FC236}">
                <a16:creationId xmlns:a16="http://schemas.microsoft.com/office/drawing/2014/main" id="{1C8E0A85-FC3F-8357-2A9B-E8A1560A54EF}"/>
              </a:ext>
            </a:extLst>
          </p:cNvPr>
          <p:cNvSpPr txBox="1">
            <a:spLocks/>
          </p:cNvSpPr>
          <p:nvPr/>
        </p:nvSpPr>
        <p:spPr>
          <a:xfrm>
            <a:off x="8625733" y="2826956"/>
            <a:ext cx="2930374" cy="11801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000" dirty="0">
                <a:solidFill>
                  <a:srgbClr val="000000"/>
                </a:solidFill>
                <a:latin typeface="Ubuntu" panose="020B0504030602030204" pitchFamily="34" charset="0"/>
                <a:ea typeface="Roboto Condensed" panose="02000000000000000000" pitchFamily="2" charset="0"/>
                <a:cs typeface="Roboto Condensed" panose="02000000000000000000" pitchFamily="2" charset="0"/>
              </a:rPr>
              <a:t>Develop surveys or interview industry experts to gather specific information about their needs, preferences, and challenges. This primary research can provide targeted insights into what the industry requires and how the region can address those needs.</a:t>
            </a:r>
          </a:p>
        </p:txBody>
      </p:sp>
      <p:sp>
        <p:nvSpPr>
          <p:cNvPr id="42" name="Subtitle 2">
            <a:extLst>
              <a:ext uri="{FF2B5EF4-FFF2-40B4-BE49-F238E27FC236}">
                <a16:creationId xmlns:a16="http://schemas.microsoft.com/office/drawing/2014/main" id="{F5254583-E57C-4BDE-E44A-7741ECD41850}"/>
              </a:ext>
            </a:extLst>
          </p:cNvPr>
          <p:cNvSpPr txBox="1">
            <a:spLocks/>
          </p:cNvSpPr>
          <p:nvPr/>
        </p:nvSpPr>
        <p:spPr>
          <a:xfrm>
            <a:off x="8640195" y="2339854"/>
            <a:ext cx="2915912"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EC4A24"/>
                </a:solidFill>
                <a:latin typeface="Ubuntu Bold" panose="020B0804030602030204" pitchFamily="34" charset="0"/>
                <a:ea typeface="Open Sans Light" panose="020B0306030504020204" pitchFamily="34" charset="0"/>
                <a:cs typeface="Open Sans Light" panose="020B0306030504020204" pitchFamily="34" charset="0"/>
              </a:rPr>
              <a:t>Conduct Surveys and Interviews</a:t>
            </a:r>
          </a:p>
        </p:txBody>
      </p:sp>
      <p:sp>
        <p:nvSpPr>
          <p:cNvPr id="45" name="Subtitle 2">
            <a:extLst>
              <a:ext uri="{FF2B5EF4-FFF2-40B4-BE49-F238E27FC236}">
                <a16:creationId xmlns:a16="http://schemas.microsoft.com/office/drawing/2014/main" id="{79CFADFE-45AE-E44A-E06D-F15ED9B89DB3}"/>
              </a:ext>
            </a:extLst>
          </p:cNvPr>
          <p:cNvSpPr txBox="1">
            <a:spLocks/>
          </p:cNvSpPr>
          <p:nvPr/>
        </p:nvSpPr>
        <p:spPr>
          <a:xfrm>
            <a:off x="8640195" y="4841536"/>
            <a:ext cx="2930373" cy="99546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000" dirty="0">
                <a:solidFill>
                  <a:srgbClr val="000000"/>
                </a:solidFill>
                <a:latin typeface="Ubuntu" panose="020B0504030602030204" pitchFamily="34" charset="0"/>
                <a:ea typeface="Roboto Condensed" panose="02000000000000000000" pitchFamily="2" charset="0"/>
                <a:cs typeface="Roboto Condensed" panose="02000000000000000000" pitchFamily="2" charset="0"/>
              </a:rPr>
              <a:t>Demonstrating of sector integration not only communicates the region's readiness but also builds confidence among industry experts and organizations considering the region as a potential destination.</a:t>
            </a:r>
          </a:p>
        </p:txBody>
      </p:sp>
      <p:sp>
        <p:nvSpPr>
          <p:cNvPr id="46" name="Subtitle 2">
            <a:extLst>
              <a:ext uri="{FF2B5EF4-FFF2-40B4-BE49-F238E27FC236}">
                <a16:creationId xmlns:a16="http://schemas.microsoft.com/office/drawing/2014/main" id="{9FC76FE2-91FF-F4B1-320B-177389D9A8B5}"/>
              </a:ext>
            </a:extLst>
          </p:cNvPr>
          <p:cNvSpPr txBox="1">
            <a:spLocks/>
          </p:cNvSpPr>
          <p:nvPr/>
        </p:nvSpPr>
        <p:spPr>
          <a:xfrm>
            <a:off x="8640195" y="4352172"/>
            <a:ext cx="2915912"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EC4A24"/>
                </a:solidFill>
                <a:latin typeface="Ubuntu Bold" panose="020B0804030602030204" pitchFamily="34" charset="0"/>
                <a:ea typeface="Open Sans Light" panose="020B0306030504020204" pitchFamily="34" charset="0"/>
                <a:cs typeface="Open Sans Light" panose="020B0306030504020204" pitchFamily="34" charset="0"/>
              </a:rPr>
              <a:t>Demonstrate Sector Integration</a:t>
            </a:r>
          </a:p>
        </p:txBody>
      </p:sp>
      <p:sp>
        <p:nvSpPr>
          <p:cNvPr id="52" name="Subtitle 2">
            <a:extLst>
              <a:ext uri="{FF2B5EF4-FFF2-40B4-BE49-F238E27FC236}">
                <a16:creationId xmlns:a16="http://schemas.microsoft.com/office/drawing/2014/main" id="{52EE37D9-3389-F796-3C37-68496E1EEC0F}"/>
              </a:ext>
            </a:extLst>
          </p:cNvPr>
          <p:cNvSpPr txBox="1">
            <a:spLocks/>
          </p:cNvSpPr>
          <p:nvPr/>
        </p:nvSpPr>
        <p:spPr>
          <a:xfrm>
            <a:off x="4791056" y="2336750"/>
            <a:ext cx="2915912"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EC4A24"/>
                </a:solidFill>
                <a:latin typeface="Ubuntu Bold" panose="020B0804030602030204" pitchFamily="34" charset="0"/>
                <a:ea typeface="Open Sans Light" panose="020B0306030504020204" pitchFamily="34" charset="0"/>
                <a:cs typeface="Open Sans Light" panose="020B0306030504020204" pitchFamily="34" charset="0"/>
              </a:rPr>
              <a:t>Identify Key Industry Players</a:t>
            </a:r>
          </a:p>
        </p:txBody>
      </p:sp>
    </p:spTree>
    <p:extLst>
      <p:ext uri="{BB962C8B-B14F-4D97-AF65-F5344CB8AC3E}">
        <p14:creationId xmlns:p14="http://schemas.microsoft.com/office/powerpoint/2010/main" val="397744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A4F18-F347-C0C6-3B5C-E24B91EE387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EAD5E3D-E387-4C87-A37A-2574FC61F36B}"/>
              </a:ext>
            </a:extLst>
          </p:cNvPr>
          <p:cNvSpPr/>
          <p:nvPr/>
        </p:nvSpPr>
        <p:spPr>
          <a:xfrm>
            <a:off x="2053707" y="1003177"/>
            <a:ext cx="9361750" cy="4997321"/>
          </a:xfrm>
          <a:prstGeom prst="rect">
            <a:avLst/>
          </a:prstGeom>
          <a:solidFill>
            <a:srgbClr val="051438"/>
          </a:solidFill>
        </p:spPr>
        <p:txBody>
          <a:bodyPr/>
          <a:lstStyle/>
          <a:p>
            <a:r>
              <a:rPr lang="en-CA" sz="1200" b="0" i="0">
                <a:solidFill>
                  <a:srgbClr val="000000"/>
                </a:solidFill>
                <a:effectLst/>
                <a:latin typeface="Times New Roman" panose="02020603050405020304" pitchFamily="18" charset="0"/>
              </a:rPr>
              <a:t> </a:t>
            </a:r>
            <a:endParaRPr lang="en-CA" sz="1200"/>
          </a:p>
        </p:txBody>
      </p:sp>
      <p:sp>
        <p:nvSpPr>
          <p:cNvPr id="3" name="AutoShape 3">
            <a:extLst>
              <a:ext uri="{FF2B5EF4-FFF2-40B4-BE49-F238E27FC236}">
                <a16:creationId xmlns:a16="http://schemas.microsoft.com/office/drawing/2014/main" id="{0913517F-CFD9-466A-15C1-E9A33622CC78}"/>
              </a:ext>
            </a:extLst>
          </p:cNvPr>
          <p:cNvSpPr/>
          <p:nvPr/>
        </p:nvSpPr>
        <p:spPr>
          <a:xfrm>
            <a:off x="780177" y="1764356"/>
            <a:ext cx="2305498" cy="3011938"/>
          </a:xfrm>
          <a:prstGeom prst="rect">
            <a:avLst/>
          </a:prstGeom>
          <a:solidFill>
            <a:srgbClr val="F36523"/>
          </a:solidFill>
        </p:spPr>
        <p:txBody>
          <a:bodyPr/>
          <a:lstStyle/>
          <a:p>
            <a:endParaRPr lang="en-CA" sz="1200"/>
          </a:p>
        </p:txBody>
      </p:sp>
      <p:sp>
        <p:nvSpPr>
          <p:cNvPr id="4" name="TextBox 4">
            <a:extLst>
              <a:ext uri="{FF2B5EF4-FFF2-40B4-BE49-F238E27FC236}">
                <a16:creationId xmlns:a16="http://schemas.microsoft.com/office/drawing/2014/main" id="{0A78A371-27DF-0416-E19D-982570275182}"/>
              </a:ext>
            </a:extLst>
          </p:cNvPr>
          <p:cNvSpPr txBox="1"/>
          <p:nvPr/>
        </p:nvSpPr>
        <p:spPr>
          <a:xfrm>
            <a:off x="1529685" y="2702896"/>
            <a:ext cx="1048044" cy="918200"/>
          </a:xfrm>
          <a:prstGeom prst="rect">
            <a:avLst/>
          </a:prstGeom>
        </p:spPr>
        <p:txBody>
          <a:bodyPr lIns="0" tIns="0" rIns="0" bIns="0" rtlCol="0" anchor="t">
            <a:spAutoFit/>
          </a:bodyPr>
          <a:lstStyle/>
          <a:p>
            <a:pPr>
              <a:lnSpc>
                <a:spcPts val="8027"/>
              </a:lnSpc>
              <a:spcBef>
                <a:spcPct val="0"/>
              </a:spcBef>
            </a:pPr>
            <a:r>
              <a:rPr lang="en-US" sz="5734" dirty="0">
                <a:solidFill>
                  <a:schemeClr val="bg1"/>
                </a:solidFill>
                <a:latin typeface="Ubuntu Bold"/>
              </a:rPr>
              <a:t>03</a:t>
            </a:r>
          </a:p>
        </p:txBody>
      </p:sp>
      <p:sp>
        <p:nvSpPr>
          <p:cNvPr id="11" name="TextBox 11">
            <a:extLst>
              <a:ext uri="{FF2B5EF4-FFF2-40B4-BE49-F238E27FC236}">
                <a16:creationId xmlns:a16="http://schemas.microsoft.com/office/drawing/2014/main" id="{3A5E5F64-9F00-E616-3734-86487E23DB11}"/>
              </a:ext>
            </a:extLst>
          </p:cNvPr>
          <p:cNvSpPr txBox="1"/>
          <p:nvPr/>
        </p:nvSpPr>
        <p:spPr>
          <a:xfrm>
            <a:off x="5071042" y="2353858"/>
            <a:ext cx="5960481" cy="1311769"/>
          </a:xfrm>
          <a:prstGeom prst="rect">
            <a:avLst/>
          </a:prstGeom>
        </p:spPr>
        <p:txBody>
          <a:bodyPr wrap="square" lIns="0" tIns="0" rIns="0" bIns="0" rtlCol="0" anchor="t">
            <a:spAutoFit/>
          </a:bodyPr>
          <a:lstStyle/>
          <a:p>
            <a:pPr>
              <a:lnSpc>
                <a:spcPts val="5413"/>
              </a:lnSpc>
              <a:spcBef>
                <a:spcPct val="0"/>
              </a:spcBef>
            </a:pPr>
            <a:r>
              <a:rPr lang="en-US" sz="3850" dirty="0">
                <a:solidFill>
                  <a:srgbClr val="F36523"/>
                </a:solidFill>
                <a:latin typeface="Ubuntu Bold"/>
              </a:rPr>
              <a:t>Building Local Capacity and Skills</a:t>
            </a:r>
          </a:p>
        </p:txBody>
      </p:sp>
      <p:sp>
        <p:nvSpPr>
          <p:cNvPr id="12" name="TextBox 12">
            <a:extLst>
              <a:ext uri="{FF2B5EF4-FFF2-40B4-BE49-F238E27FC236}">
                <a16:creationId xmlns:a16="http://schemas.microsoft.com/office/drawing/2014/main" id="{81039824-BB15-6D3D-AB00-B026589360C0}"/>
              </a:ext>
            </a:extLst>
          </p:cNvPr>
          <p:cNvSpPr txBox="1"/>
          <p:nvPr/>
        </p:nvSpPr>
        <p:spPr>
          <a:xfrm>
            <a:off x="5175551" y="3802214"/>
            <a:ext cx="5070136" cy="1126399"/>
          </a:xfrm>
          <a:prstGeom prst="rect">
            <a:avLst/>
          </a:prstGeom>
        </p:spPr>
        <p:txBody>
          <a:bodyPr wrap="square" lIns="0" tIns="0" rIns="0" bIns="0" rtlCol="0" anchor="t">
            <a:spAutoFit/>
          </a:bodyPr>
          <a:lstStyle/>
          <a:p>
            <a:pPr>
              <a:lnSpc>
                <a:spcPts val="2987"/>
              </a:lnSpc>
              <a:spcBef>
                <a:spcPct val="0"/>
              </a:spcBef>
            </a:pPr>
            <a:r>
              <a:rPr lang="en-US" sz="2133" dirty="0">
                <a:solidFill>
                  <a:srgbClr val="DEDBD9"/>
                </a:solidFill>
                <a:latin typeface="Roboto Condensed" panose="02000000000000000000" pitchFamily="2" charset="0"/>
                <a:ea typeface="Roboto Condensed" panose="02000000000000000000" pitchFamily="2" charset="0"/>
              </a:rPr>
              <a:t>Leverage existing infrastructure and resources and invest in educational and workforce development programs </a:t>
            </a:r>
          </a:p>
        </p:txBody>
      </p:sp>
      <p:pic>
        <p:nvPicPr>
          <p:cNvPr id="5" name="Picture 4" descr="A black background with blue text&#10;&#10;Description automatically generated">
            <a:extLst>
              <a:ext uri="{FF2B5EF4-FFF2-40B4-BE49-F238E27FC236}">
                <a16:creationId xmlns:a16="http://schemas.microsoft.com/office/drawing/2014/main" id="{A52E672C-52B6-17E5-0088-FFD9F3ADBF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75" y="276897"/>
            <a:ext cx="1658032" cy="453106"/>
          </a:xfrm>
          <a:prstGeom prst="rect">
            <a:avLst/>
          </a:prstGeom>
        </p:spPr>
      </p:pic>
    </p:spTree>
    <p:custDataLst>
      <p:tags r:id="rId1"/>
    </p:custDataLst>
    <p:extLst>
      <p:ext uri="{BB962C8B-B14F-4D97-AF65-F5344CB8AC3E}">
        <p14:creationId xmlns:p14="http://schemas.microsoft.com/office/powerpoint/2010/main" val="103957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553097" y="1458340"/>
            <a:ext cx="8638903" cy="4941820"/>
          </a:xfrm>
          <a:prstGeom prst="rect">
            <a:avLst/>
          </a:prstGeom>
          <a:solidFill>
            <a:srgbClr val="DEDBD9"/>
          </a:solidFill>
        </p:spPr>
        <p:txBody>
          <a:bodyPr/>
          <a:lstStyle/>
          <a:p>
            <a:endParaRPr lang="en-CA" sz="1200" dirty="0"/>
          </a:p>
        </p:txBody>
      </p:sp>
      <p:sp>
        <p:nvSpPr>
          <p:cNvPr id="8" name="AutoShape 8"/>
          <p:cNvSpPr/>
          <p:nvPr/>
        </p:nvSpPr>
        <p:spPr>
          <a:xfrm>
            <a:off x="868064" y="2165761"/>
            <a:ext cx="3045474" cy="3387723"/>
          </a:xfrm>
          <a:prstGeom prst="rect">
            <a:avLst/>
          </a:prstGeom>
          <a:solidFill>
            <a:srgbClr val="051438"/>
          </a:solidFill>
        </p:spPr>
        <p:txBody>
          <a:bodyPr/>
          <a:lstStyle/>
          <a:p>
            <a:endParaRPr lang="en-CA" sz="1200" dirty="0"/>
          </a:p>
        </p:txBody>
      </p:sp>
      <p:sp>
        <p:nvSpPr>
          <p:cNvPr id="29" name="Freeform 6">
            <a:extLst>
              <a:ext uri="{FF2B5EF4-FFF2-40B4-BE49-F238E27FC236}">
                <a16:creationId xmlns:a16="http://schemas.microsoft.com/office/drawing/2014/main" id="{B5163D1A-DB65-B403-49F9-53D09D373DEE}"/>
              </a:ext>
            </a:extLst>
          </p:cNvPr>
          <p:cNvSpPr/>
          <p:nvPr/>
        </p:nvSpPr>
        <p:spPr>
          <a:xfrm>
            <a:off x="1991730" y="2368535"/>
            <a:ext cx="798142" cy="789867"/>
          </a:xfrm>
          <a:custGeom>
            <a:avLst/>
            <a:gdLst/>
            <a:ahLst/>
            <a:cxnLst/>
            <a:rect l="l" t="t" r="r" b="b"/>
            <a:pathLst>
              <a:path w="747735" h="747735">
                <a:moveTo>
                  <a:pt x="0" y="0"/>
                </a:moveTo>
                <a:lnTo>
                  <a:pt x="747735" y="0"/>
                </a:lnTo>
                <a:lnTo>
                  <a:pt x="747735" y="747735"/>
                </a:lnTo>
                <a:lnTo>
                  <a:pt x="0" y="7477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sz="1200"/>
          </a:p>
        </p:txBody>
      </p:sp>
      <p:sp>
        <p:nvSpPr>
          <p:cNvPr id="31" name="TextBox 19">
            <a:extLst>
              <a:ext uri="{FF2B5EF4-FFF2-40B4-BE49-F238E27FC236}">
                <a16:creationId xmlns:a16="http://schemas.microsoft.com/office/drawing/2014/main" id="{9549B9D3-58E9-1344-0D44-B93557172680}"/>
              </a:ext>
            </a:extLst>
          </p:cNvPr>
          <p:cNvSpPr txBox="1"/>
          <p:nvPr/>
        </p:nvSpPr>
        <p:spPr>
          <a:xfrm>
            <a:off x="1034475" y="3247906"/>
            <a:ext cx="2712651" cy="264496"/>
          </a:xfrm>
          <a:prstGeom prst="rect">
            <a:avLst/>
          </a:prstGeom>
        </p:spPr>
        <p:txBody>
          <a:bodyPr wrap="square" lIns="0" tIns="0" rIns="0" bIns="0" rtlCol="0" anchor="t">
            <a:spAutoFit/>
          </a:bodyPr>
          <a:lstStyle/>
          <a:p>
            <a:pPr algn="ctr">
              <a:lnSpc>
                <a:spcPts val="2333"/>
              </a:lnSpc>
              <a:spcBef>
                <a:spcPct val="0"/>
              </a:spcBef>
            </a:pPr>
            <a:r>
              <a:rPr lang="en-US" sz="1667" spc="-77" dirty="0">
                <a:solidFill>
                  <a:srgbClr val="F36523"/>
                </a:solidFill>
                <a:latin typeface="Ubuntu Bold"/>
              </a:rPr>
              <a:t>Labor Shed Analysis</a:t>
            </a:r>
          </a:p>
        </p:txBody>
      </p:sp>
      <p:sp>
        <p:nvSpPr>
          <p:cNvPr id="32" name="TextBox 20">
            <a:extLst>
              <a:ext uri="{FF2B5EF4-FFF2-40B4-BE49-F238E27FC236}">
                <a16:creationId xmlns:a16="http://schemas.microsoft.com/office/drawing/2014/main" id="{0296C934-9F48-BBF4-B07B-1DC3C7E94526}"/>
              </a:ext>
            </a:extLst>
          </p:cNvPr>
          <p:cNvSpPr txBox="1"/>
          <p:nvPr/>
        </p:nvSpPr>
        <p:spPr>
          <a:xfrm>
            <a:off x="1198821" y="3687619"/>
            <a:ext cx="2383958" cy="1596912"/>
          </a:xfrm>
          <a:prstGeom prst="rect">
            <a:avLst/>
          </a:prstGeom>
        </p:spPr>
        <p:txBody>
          <a:bodyPr wrap="square" lIns="0" tIns="0" rIns="0" bIns="0" rtlCol="0" anchor="t">
            <a:spAutoFit/>
          </a:bodyPr>
          <a:lstStyle/>
          <a:p>
            <a:pPr algn="ctr">
              <a:lnSpc>
                <a:spcPts val="1400"/>
              </a:lnSpc>
              <a:spcBef>
                <a:spcPct val="0"/>
              </a:spcBef>
            </a:pPr>
            <a:r>
              <a:rPr lang="en-US" sz="1000" spc="-46" dirty="0">
                <a:solidFill>
                  <a:srgbClr val="DEDBD9"/>
                </a:solidFill>
                <a:latin typeface="Ubuntu"/>
              </a:rPr>
              <a:t>Reporting on this data is useful for making your region stand out to potential investors looking for specific skillsets and educational levels. Alternatively, for attracting a wide range of industries – you may choose to highlight a broader set of educational programs offered in your region, alongside the number of graduates or students currently enrolled.</a:t>
            </a:r>
          </a:p>
        </p:txBody>
      </p:sp>
      <p:pic>
        <p:nvPicPr>
          <p:cNvPr id="6" name="Picture 5">
            <a:extLst>
              <a:ext uri="{FF2B5EF4-FFF2-40B4-BE49-F238E27FC236}">
                <a16:creationId xmlns:a16="http://schemas.microsoft.com/office/drawing/2014/main" id="{ED21E693-63F4-DF89-B57D-9B7BFEF665BC}"/>
              </a:ext>
            </a:extLst>
          </p:cNvPr>
          <p:cNvPicPr>
            <a:picLocks noChangeAspect="1"/>
          </p:cNvPicPr>
          <p:nvPr/>
        </p:nvPicPr>
        <p:blipFill>
          <a:blip r:embed="rId6"/>
          <a:stretch>
            <a:fillRect/>
          </a:stretch>
        </p:blipFill>
        <p:spPr>
          <a:xfrm>
            <a:off x="4643648" y="2011937"/>
            <a:ext cx="7213959" cy="1629715"/>
          </a:xfrm>
          <a:prstGeom prst="rect">
            <a:avLst/>
          </a:prstGeom>
        </p:spPr>
      </p:pic>
      <p:pic>
        <p:nvPicPr>
          <p:cNvPr id="7" name="Picture 6">
            <a:extLst>
              <a:ext uri="{FF2B5EF4-FFF2-40B4-BE49-F238E27FC236}">
                <a16:creationId xmlns:a16="http://schemas.microsoft.com/office/drawing/2014/main" id="{A3819283-B884-05C1-E5F2-7F9388BA3F8E}"/>
              </a:ext>
            </a:extLst>
          </p:cNvPr>
          <p:cNvPicPr>
            <a:picLocks noChangeAspect="1"/>
          </p:cNvPicPr>
          <p:nvPr/>
        </p:nvPicPr>
        <p:blipFill>
          <a:blip r:embed="rId7"/>
          <a:stretch>
            <a:fillRect/>
          </a:stretch>
        </p:blipFill>
        <p:spPr>
          <a:xfrm>
            <a:off x="4684959" y="4055893"/>
            <a:ext cx="7256714" cy="1804735"/>
          </a:xfrm>
          <a:prstGeom prst="rect">
            <a:avLst/>
          </a:prstGeom>
        </p:spPr>
      </p:pic>
      <p:sp>
        <p:nvSpPr>
          <p:cNvPr id="3" name="TextBox 8">
            <a:extLst>
              <a:ext uri="{FF2B5EF4-FFF2-40B4-BE49-F238E27FC236}">
                <a16:creationId xmlns:a16="http://schemas.microsoft.com/office/drawing/2014/main" id="{003D781D-43C9-6F64-D09D-59BFE2930E6A}"/>
              </a:ext>
            </a:extLst>
          </p:cNvPr>
          <p:cNvSpPr txBox="1"/>
          <p:nvPr/>
        </p:nvSpPr>
        <p:spPr>
          <a:xfrm>
            <a:off x="1062475" y="731690"/>
            <a:ext cx="9397577" cy="551433"/>
          </a:xfrm>
          <a:prstGeom prst="rect">
            <a:avLst/>
          </a:prstGeom>
        </p:spPr>
        <p:txBody>
          <a:bodyPr wrap="square" lIns="0" tIns="0" rIns="0" bIns="0" rtlCol="0" anchor="t">
            <a:spAutoFit/>
          </a:bodyPr>
          <a:lstStyle/>
          <a:p>
            <a:pPr>
              <a:lnSpc>
                <a:spcPts val="4256"/>
              </a:lnSpc>
            </a:pPr>
            <a:r>
              <a:rPr lang="en-US" sz="3733" dirty="0">
                <a:solidFill>
                  <a:srgbClr val="051438"/>
                </a:solidFill>
                <a:latin typeface="Ubuntu Bold"/>
              </a:rPr>
              <a:t>Talent Pools: Education &amp; Workforce</a:t>
            </a:r>
          </a:p>
        </p:txBody>
      </p:sp>
      <p:sp>
        <p:nvSpPr>
          <p:cNvPr id="4" name="TextBox 9">
            <a:extLst>
              <a:ext uri="{FF2B5EF4-FFF2-40B4-BE49-F238E27FC236}">
                <a16:creationId xmlns:a16="http://schemas.microsoft.com/office/drawing/2014/main" id="{C5572152-A238-1B7D-AB87-E7CB2DFD4D92}"/>
              </a:ext>
            </a:extLst>
          </p:cNvPr>
          <p:cNvSpPr txBox="1"/>
          <p:nvPr/>
        </p:nvSpPr>
        <p:spPr>
          <a:xfrm>
            <a:off x="1062474" y="467809"/>
            <a:ext cx="5271213" cy="559449"/>
          </a:xfrm>
          <a:prstGeom prst="rect">
            <a:avLst/>
          </a:prstGeom>
        </p:spPr>
        <p:txBody>
          <a:bodyPr wrap="square" lIns="0" tIns="0" rIns="0" bIns="0" rtlCol="0" anchor="t">
            <a:spAutoFit/>
          </a:bodyPr>
          <a:lstStyle/>
          <a:p>
            <a:pPr>
              <a:lnSpc>
                <a:spcPts val="2333"/>
              </a:lnSpc>
            </a:pPr>
            <a:r>
              <a:rPr lang="en-US" sz="1667" dirty="0">
                <a:solidFill>
                  <a:schemeClr val="accent2"/>
                </a:solidFill>
                <a:latin typeface="Ubuntu"/>
              </a:rPr>
              <a:t>Leverage existing infrastructure and resources</a:t>
            </a:r>
          </a:p>
          <a:p>
            <a:pPr>
              <a:lnSpc>
                <a:spcPts val="2333"/>
              </a:lnSpc>
            </a:pPr>
            <a:endParaRPr lang="en-US" sz="1667" dirty="0">
              <a:solidFill>
                <a:schemeClr val="accent2"/>
              </a:solidFill>
              <a:latin typeface="Ubuntu"/>
            </a:endParaRPr>
          </a:p>
        </p:txBody>
      </p:sp>
      <p:sp>
        <p:nvSpPr>
          <p:cNvPr id="5" name="Rectangle: Rounded Corners 4">
            <a:extLst>
              <a:ext uri="{FF2B5EF4-FFF2-40B4-BE49-F238E27FC236}">
                <a16:creationId xmlns:a16="http://schemas.microsoft.com/office/drawing/2014/main" id="{D78F364B-27B8-80DC-5938-328F4EF32D90}"/>
              </a:ext>
            </a:extLst>
          </p:cNvPr>
          <p:cNvSpPr/>
          <p:nvPr/>
        </p:nvSpPr>
        <p:spPr>
          <a:xfrm>
            <a:off x="774387" y="464149"/>
            <a:ext cx="87085" cy="870857"/>
          </a:xfrm>
          <a:prstGeom prst="roundRect">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0" name="Freeform 9">
            <a:extLst>
              <a:ext uri="{FF2B5EF4-FFF2-40B4-BE49-F238E27FC236}">
                <a16:creationId xmlns:a16="http://schemas.microsoft.com/office/drawing/2014/main" id="{FCE0FF81-BDAD-AA78-EA82-E643631F9B53}"/>
              </a:ext>
            </a:extLst>
          </p:cNvPr>
          <p:cNvSpPr/>
          <p:nvPr/>
        </p:nvSpPr>
        <p:spPr>
          <a:xfrm>
            <a:off x="3669246" y="2318874"/>
            <a:ext cx="488583" cy="325142"/>
          </a:xfrm>
          <a:custGeom>
            <a:avLst/>
            <a:gdLst/>
            <a:ahLst/>
            <a:cxnLst/>
            <a:rect l="l" t="t" r="r" b="b"/>
            <a:pathLst>
              <a:path w="732874" h="487713">
                <a:moveTo>
                  <a:pt x="0" y="0"/>
                </a:moveTo>
                <a:lnTo>
                  <a:pt x="732874" y="0"/>
                </a:lnTo>
                <a:lnTo>
                  <a:pt x="732874" y="487713"/>
                </a:lnTo>
                <a:lnTo>
                  <a:pt x="0" y="487713"/>
                </a:lnTo>
                <a:lnTo>
                  <a:pt x="0" y="0"/>
                </a:lnTo>
                <a:close/>
              </a:path>
            </a:pathLst>
          </a:custGeom>
          <a:blipFill>
            <a:blip r:embed="rId8">
              <a:extLst>
                <a:ext uri="{96DAC541-7B7A-43D3-8B79-37D633B846F1}">
                  <asvg:svgBlip xmlns:asvg="http://schemas.microsoft.com/office/drawing/2016/SVG/main" r:embed="rId9"/>
                </a:ext>
              </a:extLst>
            </a:blip>
            <a:stretch>
              <a:fillRect l="-17936" t="-50804" r="-15720" b="-50038"/>
            </a:stretch>
          </a:blipFill>
        </p:spPr>
        <p:txBody>
          <a:bodyPr/>
          <a:lstStyle/>
          <a:p>
            <a:endParaRPr lang="en-CA" sz="1200" dirty="0"/>
          </a:p>
        </p:txBody>
      </p:sp>
    </p:spTree>
    <p:custDataLst>
      <p:tags r:id="rId1"/>
    </p:custDataLst>
    <p:extLst>
      <p:ext uri="{BB962C8B-B14F-4D97-AF65-F5344CB8AC3E}">
        <p14:creationId xmlns:p14="http://schemas.microsoft.com/office/powerpoint/2010/main" val="380678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587055" y="1399848"/>
            <a:ext cx="8638903" cy="4794309"/>
          </a:xfrm>
          <a:prstGeom prst="rect">
            <a:avLst/>
          </a:prstGeom>
          <a:solidFill>
            <a:srgbClr val="DEDBD9"/>
          </a:solidFill>
        </p:spPr>
        <p:txBody>
          <a:bodyPr/>
          <a:lstStyle/>
          <a:p>
            <a:endParaRPr lang="en-CA" sz="1200" dirty="0"/>
          </a:p>
        </p:txBody>
      </p:sp>
      <p:sp>
        <p:nvSpPr>
          <p:cNvPr id="8" name="AutoShape 8"/>
          <p:cNvSpPr/>
          <p:nvPr/>
        </p:nvSpPr>
        <p:spPr>
          <a:xfrm>
            <a:off x="776504" y="2327244"/>
            <a:ext cx="3045474" cy="2856247"/>
          </a:xfrm>
          <a:prstGeom prst="rect">
            <a:avLst/>
          </a:prstGeom>
          <a:solidFill>
            <a:srgbClr val="051438"/>
          </a:solidFill>
        </p:spPr>
        <p:txBody>
          <a:bodyPr/>
          <a:lstStyle/>
          <a:p>
            <a:endParaRPr lang="en-CA" sz="1200" dirty="0"/>
          </a:p>
        </p:txBody>
      </p:sp>
      <p:sp>
        <p:nvSpPr>
          <p:cNvPr id="9" name="Freeform 9"/>
          <p:cNvSpPr/>
          <p:nvPr/>
        </p:nvSpPr>
        <p:spPr>
          <a:xfrm>
            <a:off x="3577686" y="2453428"/>
            <a:ext cx="488583" cy="325142"/>
          </a:xfrm>
          <a:custGeom>
            <a:avLst/>
            <a:gdLst/>
            <a:ahLst/>
            <a:cxnLst/>
            <a:rect l="l" t="t" r="r" b="b"/>
            <a:pathLst>
              <a:path w="732874" h="487713">
                <a:moveTo>
                  <a:pt x="0" y="0"/>
                </a:moveTo>
                <a:lnTo>
                  <a:pt x="732874" y="0"/>
                </a:lnTo>
                <a:lnTo>
                  <a:pt x="732874" y="487713"/>
                </a:lnTo>
                <a:lnTo>
                  <a:pt x="0" y="487713"/>
                </a:lnTo>
                <a:lnTo>
                  <a:pt x="0" y="0"/>
                </a:lnTo>
                <a:close/>
              </a:path>
            </a:pathLst>
          </a:custGeom>
          <a:blipFill>
            <a:blip r:embed="rId4">
              <a:extLst>
                <a:ext uri="{96DAC541-7B7A-43D3-8B79-37D633B846F1}">
                  <asvg:svgBlip xmlns:asvg="http://schemas.microsoft.com/office/drawing/2016/SVG/main" r:embed="rId5"/>
                </a:ext>
              </a:extLst>
            </a:blip>
            <a:stretch>
              <a:fillRect l="-17936" t="-50804" r="-15720" b="-50038"/>
            </a:stretch>
          </a:blipFill>
        </p:spPr>
        <p:txBody>
          <a:bodyPr/>
          <a:lstStyle/>
          <a:p>
            <a:endParaRPr lang="en-CA" sz="1200" dirty="0"/>
          </a:p>
        </p:txBody>
      </p:sp>
      <p:grpSp>
        <p:nvGrpSpPr>
          <p:cNvPr id="18" name="Group 17">
            <a:extLst>
              <a:ext uri="{FF2B5EF4-FFF2-40B4-BE49-F238E27FC236}">
                <a16:creationId xmlns:a16="http://schemas.microsoft.com/office/drawing/2014/main" id="{9BB54C9B-E965-1115-444A-1ECD70BF1F23}"/>
              </a:ext>
            </a:extLst>
          </p:cNvPr>
          <p:cNvGrpSpPr/>
          <p:nvPr/>
        </p:nvGrpSpPr>
        <p:grpSpPr>
          <a:xfrm>
            <a:off x="5105660" y="1794551"/>
            <a:ext cx="6235610" cy="925820"/>
            <a:chOff x="5195843" y="1718105"/>
            <a:chExt cx="6417891" cy="925820"/>
          </a:xfrm>
        </p:grpSpPr>
        <p:sp>
          <p:nvSpPr>
            <p:cNvPr id="10" name="TextBox 10"/>
            <p:cNvSpPr txBox="1"/>
            <p:nvPr/>
          </p:nvSpPr>
          <p:spPr>
            <a:xfrm>
              <a:off x="5195843" y="1718105"/>
              <a:ext cx="3979184" cy="343877"/>
            </a:xfrm>
            <a:prstGeom prst="rect">
              <a:avLst/>
            </a:prstGeom>
          </p:spPr>
          <p:txBody>
            <a:bodyPr wrap="square" lIns="0" tIns="0" rIns="0" bIns="0" rtlCol="0" anchor="t">
              <a:spAutoFit/>
            </a:bodyPr>
            <a:lstStyle/>
            <a:p>
              <a:pPr>
                <a:lnSpc>
                  <a:spcPts val="2987"/>
                </a:lnSpc>
                <a:spcBef>
                  <a:spcPct val="0"/>
                </a:spcBef>
              </a:pPr>
              <a:r>
                <a:rPr lang="en-US" sz="2000" dirty="0">
                  <a:solidFill>
                    <a:srgbClr val="143055"/>
                  </a:solidFill>
                  <a:latin typeface="Ubuntu"/>
                </a:rPr>
                <a:t> Skills-based value proposition</a:t>
              </a:r>
            </a:p>
          </p:txBody>
        </p:sp>
        <p:sp>
          <p:nvSpPr>
            <p:cNvPr id="11" name="TextBox 11"/>
            <p:cNvSpPr txBox="1"/>
            <p:nvPr/>
          </p:nvSpPr>
          <p:spPr>
            <a:xfrm>
              <a:off x="5271563" y="2088965"/>
              <a:ext cx="6342171" cy="554960"/>
            </a:xfrm>
            <a:prstGeom prst="rect">
              <a:avLst/>
            </a:prstGeom>
          </p:spPr>
          <p:txBody>
            <a:bodyPr wrap="square" lIns="0" tIns="0" rIns="0" bIns="0" rtlCol="0" anchor="t">
              <a:spAutoFit/>
            </a:bodyPr>
            <a:lstStyle/>
            <a:p>
              <a:pPr algn="just">
                <a:lnSpc>
                  <a:spcPts val="1490"/>
                </a:lnSpc>
              </a:pPr>
              <a:r>
                <a:rPr lang="en-US" sz="1000" dirty="0">
                  <a:solidFill>
                    <a:srgbClr val="000000"/>
                  </a:solidFill>
                  <a:latin typeface="Ubuntu"/>
                </a:rPr>
                <a:t>Frame your region’s value proposition in terms of the potential to support and accommodate business activities in new sub-sectors. To do this, embrace classifying your region’s current workforce by the tangible skillsets of its main occupations.</a:t>
              </a:r>
            </a:p>
          </p:txBody>
        </p:sp>
      </p:grpSp>
      <p:grpSp>
        <p:nvGrpSpPr>
          <p:cNvPr id="17" name="Group 16">
            <a:extLst>
              <a:ext uri="{FF2B5EF4-FFF2-40B4-BE49-F238E27FC236}">
                <a16:creationId xmlns:a16="http://schemas.microsoft.com/office/drawing/2014/main" id="{B3BA852C-3C4D-F29C-D3A5-6F57F8A705DF}"/>
              </a:ext>
            </a:extLst>
          </p:cNvPr>
          <p:cNvGrpSpPr/>
          <p:nvPr/>
        </p:nvGrpSpPr>
        <p:grpSpPr>
          <a:xfrm>
            <a:off x="5105661" y="3230846"/>
            <a:ext cx="6235610" cy="1125427"/>
            <a:chOff x="5271563" y="3154400"/>
            <a:chExt cx="6342171" cy="1125427"/>
          </a:xfrm>
        </p:grpSpPr>
        <p:sp>
          <p:nvSpPr>
            <p:cNvPr id="12" name="TextBox 12"/>
            <p:cNvSpPr txBox="1"/>
            <p:nvPr/>
          </p:nvSpPr>
          <p:spPr>
            <a:xfrm>
              <a:off x="5271563" y="3532507"/>
              <a:ext cx="6342171" cy="747320"/>
            </a:xfrm>
            <a:prstGeom prst="rect">
              <a:avLst/>
            </a:prstGeom>
          </p:spPr>
          <p:txBody>
            <a:bodyPr wrap="square" lIns="0" tIns="0" rIns="0" bIns="0" rtlCol="0" anchor="t">
              <a:spAutoFit/>
            </a:bodyPr>
            <a:lstStyle/>
            <a:p>
              <a:pPr algn="just">
                <a:lnSpc>
                  <a:spcPts val="1490"/>
                </a:lnSpc>
              </a:pPr>
              <a:r>
                <a:rPr lang="en-US" sz="1000" dirty="0">
                  <a:solidFill>
                    <a:srgbClr val="000000"/>
                  </a:solidFill>
                  <a:latin typeface="Ubuntu"/>
                </a:rPr>
                <a:t>Utilize open-source skill taxonomy libraries such as the one offered by the World Economic Forum, or by </a:t>
              </a:r>
              <a:r>
                <a:rPr lang="en-US" sz="1000" dirty="0" err="1">
                  <a:solidFill>
                    <a:srgbClr val="000000"/>
                  </a:solidFill>
                  <a:latin typeface="Ubuntu"/>
                </a:rPr>
                <a:t>lightcasts</a:t>
              </a:r>
              <a:r>
                <a:rPr lang="en-US" sz="1000" dirty="0">
                  <a:solidFill>
                    <a:srgbClr val="000000"/>
                  </a:solidFill>
                  <a:latin typeface="Ubuntu"/>
                </a:rPr>
                <a:t> Open Skills library (which are both free to use) to map your current workforce by occupation and extrapolate the types of skills that are found in your region based on the current distribution of occupations.</a:t>
              </a:r>
            </a:p>
          </p:txBody>
        </p:sp>
        <p:sp>
          <p:nvSpPr>
            <p:cNvPr id="13" name="TextBox 13"/>
            <p:cNvSpPr txBox="1"/>
            <p:nvPr/>
          </p:nvSpPr>
          <p:spPr>
            <a:xfrm>
              <a:off x="5271563" y="3154400"/>
              <a:ext cx="5785937" cy="343877"/>
            </a:xfrm>
            <a:prstGeom prst="rect">
              <a:avLst/>
            </a:prstGeom>
          </p:spPr>
          <p:txBody>
            <a:bodyPr wrap="square" lIns="0" tIns="0" rIns="0" bIns="0" rtlCol="0" anchor="t">
              <a:spAutoFit/>
            </a:bodyPr>
            <a:lstStyle/>
            <a:p>
              <a:pPr>
                <a:lnSpc>
                  <a:spcPts val="2987"/>
                </a:lnSpc>
                <a:spcBef>
                  <a:spcPct val="0"/>
                </a:spcBef>
              </a:pPr>
              <a:r>
                <a:rPr lang="en-US" sz="2000" dirty="0">
                  <a:solidFill>
                    <a:srgbClr val="143055"/>
                  </a:solidFill>
                  <a:latin typeface="Ubuntu"/>
                </a:rPr>
                <a:t>Mapping occupations-to-interoperable skills</a:t>
              </a:r>
            </a:p>
          </p:txBody>
        </p:sp>
      </p:grpSp>
      <p:grpSp>
        <p:nvGrpSpPr>
          <p:cNvPr id="16" name="Group 15">
            <a:extLst>
              <a:ext uri="{FF2B5EF4-FFF2-40B4-BE49-F238E27FC236}">
                <a16:creationId xmlns:a16="http://schemas.microsoft.com/office/drawing/2014/main" id="{33B2F6CE-5857-0313-280D-A18BE8C7B880}"/>
              </a:ext>
            </a:extLst>
          </p:cNvPr>
          <p:cNvGrpSpPr/>
          <p:nvPr/>
        </p:nvGrpSpPr>
        <p:grpSpPr>
          <a:xfrm>
            <a:off x="5105660" y="4930369"/>
            <a:ext cx="6638527" cy="721499"/>
            <a:chOff x="5271563" y="4853923"/>
            <a:chExt cx="6751974" cy="721499"/>
          </a:xfrm>
        </p:grpSpPr>
        <p:sp>
          <p:nvSpPr>
            <p:cNvPr id="14" name="TextBox 14"/>
            <p:cNvSpPr txBox="1"/>
            <p:nvPr/>
          </p:nvSpPr>
          <p:spPr>
            <a:xfrm>
              <a:off x="5271564" y="4853923"/>
              <a:ext cx="6751973" cy="340414"/>
            </a:xfrm>
            <a:prstGeom prst="rect">
              <a:avLst/>
            </a:prstGeom>
          </p:spPr>
          <p:txBody>
            <a:bodyPr wrap="square" lIns="0" tIns="0" rIns="0" bIns="0" rtlCol="0" anchor="t">
              <a:spAutoFit/>
            </a:bodyPr>
            <a:lstStyle/>
            <a:p>
              <a:pPr>
                <a:lnSpc>
                  <a:spcPts val="2987"/>
                </a:lnSpc>
                <a:spcBef>
                  <a:spcPct val="0"/>
                </a:spcBef>
              </a:pPr>
              <a:r>
                <a:rPr lang="en-US" sz="2000" dirty="0">
                  <a:solidFill>
                    <a:srgbClr val="143055"/>
                  </a:solidFill>
                  <a:latin typeface="Ubuntu"/>
                </a:rPr>
                <a:t>Which new industries can your region accommodate?</a:t>
              </a:r>
            </a:p>
          </p:txBody>
        </p:sp>
        <p:sp>
          <p:nvSpPr>
            <p:cNvPr id="15" name="TextBox 15"/>
            <p:cNvSpPr txBox="1"/>
            <p:nvPr/>
          </p:nvSpPr>
          <p:spPr>
            <a:xfrm>
              <a:off x="5271563" y="5212822"/>
              <a:ext cx="6342171" cy="362600"/>
            </a:xfrm>
            <a:prstGeom prst="rect">
              <a:avLst/>
            </a:prstGeom>
          </p:spPr>
          <p:txBody>
            <a:bodyPr wrap="square" lIns="0" tIns="0" rIns="0" bIns="0" rtlCol="0" anchor="t">
              <a:spAutoFit/>
            </a:bodyPr>
            <a:lstStyle/>
            <a:p>
              <a:pPr algn="just">
                <a:lnSpc>
                  <a:spcPts val="1490"/>
                </a:lnSpc>
              </a:pPr>
              <a:r>
                <a:rPr lang="en-US" sz="1000" dirty="0">
                  <a:solidFill>
                    <a:srgbClr val="000000"/>
                  </a:solidFill>
                  <a:latin typeface="Ubuntu"/>
                </a:rPr>
                <a:t>This allows you to have an understanding of which skills are inter-operable and transferrable to any new industries that you wish to attract. </a:t>
              </a:r>
            </a:p>
          </p:txBody>
        </p:sp>
      </p:grpSp>
      <p:sp>
        <p:nvSpPr>
          <p:cNvPr id="23" name="TextBox 8">
            <a:extLst>
              <a:ext uri="{FF2B5EF4-FFF2-40B4-BE49-F238E27FC236}">
                <a16:creationId xmlns:a16="http://schemas.microsoft.com/office/drawing/2014/main" id="{0D166B78-E9D4-557C-58FB-F3A5816ED8FC}"/>
              </a:ext>
            </a:extLst>
          </p:cNvPr>
          <p:cNvSpPr txBox="1"/>
          <p:nvPr/>
        </p:nvSpPr>
        <p:spPr>
          <a:xfrm>
            <a:off x="1062475" y="731690"/>
            <a:ext cx="9397577" cy="551433"/>
          </a:xfrm>
          <a:prstGeom prst="rect">
            <a:avLst/>
          </a:prstGeom>
        </p:spPr>
        <p:txBody>
          <a:bodyPr wrap="square" lIns="0" tIns="0" rIns="0" bIns="0" rtlCol="0" anchor="t">
            <a:spAutoFit/>
          </a:bodyPr>
          <a:lstStyle/>
          <a:p>
            <a:pPr>
              <a:lnSpc>
                <a:spcPts val="4256"/>
              </a:lnSpc>
            </a:pPr>
            <a:r>
              <a:rPr lang="en-US" sz="3733" dirty="0">
                <a:solidFill>
                  <a:srgbClr val="051438"/>
                </a:solidFill>
                <a:latin typeface="Ubuntu Bold"/>
              </a:rPr>
              <a:t>Talent Pools: Skills-Based Approaches</a:t>
            </a:r>
          </a:p>
        </p:txBody>
      </p:sp>
      <p:sp>
        <p:nvSpPr>
          <p:cNvPr id="29" name="Freeform 6">
            <a:extLst>
              <a:ext uri="{FF2B5EF4-FFF2-40B4-BE49-F238E27FC236}">
                <a16:creationId xmlns:a16="http://schemas.microsoft.com/office/drawing/2014/main" id="{B5163D1A-DB65-B403-49F9-53D09D373DEE}"/>
              </a:ext>
            </a:extLst>
          </p:cNvPr>
          <p:cNvSpPr/>
          <p:nvPr/>
        </p:nvSpPr>
        <p:spPr>
          <a:xfrm>
            <a:off x="1900170" y="2496291"/>
            <a:ext cx="798142" cy="789867"/>
          </a:xfrm>
          <a:custGeom>
            <a:avLst/>
            <a:gdLst/>
            <a:ahLst/>
            <a:cxnLst/>
            <a:rect l="l" t="t" r="r" b="b"/>
            <a:pathLst>
              <a:path w="747735" h="747735">
                <a:moveTo>
                  <a:pt x="0" y="0"/>
                </a:moveTo>
                <a:lnTo>
                  <a:pt x="747735" y="0"/>
                </a:lnTo>
                <a:lnTo>
                  <a:pt x="747735" y="747735"/>
                </a:lnTo>
                <a:lnTo>
                  <a:pt x="0" y="747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sz="1200"/>
          </a:p>
        </p:txBody>
      </p:sp>
      <p:sp>
        <p:nvSpPr>
          <p:cNvPr id="31" name="TextBox 19">
            <a:extLst>
              <a:ext uri="{FF2B5EF4-FFF2-40B4-BE49-F238E27FC236}">
                <a16:creationId xmlns:a16="http://schemas.microsoft.com/office/drawing/2014/main" id="{9549B9D3-58E9-1344-0D44-B93557172680}"/>
              </a:ext>
            </a:extLst>
          </p:cNvPr>
          <p:cNvSpPr txBox="1"/>
          <p:nvPr/>
        </p:nvSpPr>
        <p:spPr>
          <a:xfrm>
            <a:off x="942915" y="3532507"/>
            <a:ext cx="2712651" cy="264496"/>
          </a:xfrm>
          <a:prstGeom prst="rect">
            <a:avLst/>
          </a:prstGeom>
        </p:spPr>
        <p:txBody>
          <a:bodyPr wrap="square" lIns="0" tIns="0" rIns="0" bIns="0" rtlCol="0" anchor="t">
            <a:spAutoFit/>
          </a:bodyPr>
          <a:lstStyle/>
          <a:p>
            <a:pPr algn="ctr">
              <a:lnSpc>
                <a:spcPts val="2333"/>
              </a:lnSpc>
              <a:spcBef>
                <a:spcPct val="0"/>
              </a:spcBef>
            </a:pPr>
            <a:r>
              <a:rPr lang="en-US" sz="1667" spc="-77" dirty="0">
                <a:solidFill>
                  <a:srgbClr val="F36523"/>
                </a:solidFill>
                <a:latin typeface="Ubuntu Bold"/>
              </a:rPr>
              <a:t>Aspirational Benchmarking</a:t>
            </a:r>
          </a:p>
        </p:txBody>
      </p:sp>
      <p:sp>
        <p:nvSpPr>
          <p:cNvPr id="32" name="TextBox 20">
            <a:extLst>
              <a:ext uri="{FF2B5EF4-FFF2-40B4-BE49-F238E27FC236}">
                <a16:creationId xmlns:a16="http://schemas.microsoft.com/office/drawing/2014/main" id="{0296C934-9F48-BBF4-B07B-1DC3C7E94526}"/>
              </a:ext>
            </a:extLst>
          </p:cNvPr>
          <p:cNvSpPr txBox="1"/>
          <p:nvPr/>
        </p:nvSpPr>
        <p:spPr>
          <a:xfrm>
            <a:off x="1141258" y="3907842"/>
            <a:ext cx="2383958" cy="699230"/>
          </a:xfrm>
          <a:prstGeom prst="rect">
            <a:avLst/>
          </a:prstGeom>
        </p:spPr>
        <p:txBody>
          <a:bodyPr wrap="square" lIns="0" tIns="0" rIns="0" bIns="0" rtlCol="0" anchor="t">
            <a:spAutoFit/>
          </a:bodyPr>
          <a:lstStyle/>
          <a:p>
            <a:pPr algn="ctr">
              <a:lnSpc>
                <a:spcPts val="1400"/>
              </a:lnSpc>
              <a:spcBef>
                <a:spcPct val="0"/>
              </a:spcBef>
            </a:pPr>
            <a:r>
              <a:rPr lang="en-US" sz="1000" spc="-46" dirty="0">
                <a:solidFill>
                  <a:schemeClr val="bg1"/>
                </a:solidFill>
                <a:latin typeface="Ubuntu"/>
              </a:rPr>
              <a:t>Where regions are looking at attracting companies operating in innovating industries that do not yet have a cluster in the region. </a:t>
            </a:r>
          </a:p>
        </p:txBody>
      </p:sp>
      <p:sp>
        <p:nvSpPr>
          <p:cNvPr id="33" name="Rectangle: Rounded Corners 32">
            <a:extLst>
              <a:ext uri="{FF2B5EF4-FFF2-40B4-BE49-F238E27FC236}">
                <a16:creationId xmlns:a16="http://schemas.microsoft.com/office/drawing/2014/main" id="{C1DC2EBA-4375-7260-1136-0BF5AA64FC0F}"/>
              </a:ext>
            </a:extLst>
          </p:cNvPr>
          <p:cNvSpPr/>
          <p:nvPr/>
        </p:nvSpPr>
        <p:spPr>
          <a:xfrm>
            <a:off x="774387" y="464149"/>
            <a:ext cx="87085" cy="870857"/>
          </a:xfrm>
          <a:prstGeom prst="roundRect">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 name="Freeform 9">
            <a:extLst>
              <a:ext uri="{FF2B5EF4-FFF2-40B4-BE49-F238E27FC236}">
                <a16:creationId xmlns:a16="http://schemas.microsoft.com/office/drawing/2014/main" id="{AF5743EB-193A-8CC5-7D47-5F9841A6C226}"/>
              </a:ext>
            </a:extLst>
          </p:cNvPr>
          <p:cNvSpPr/>
          <p:nvPr/>
        </p:nvSpPr>
        <p:spPr>
          <a:xfrm rot="5400000">
            <a:off x="7617105" y="2863700"/>
            <a:ext cx="488583" cy="325142"/>
          </a:xfrm>
          <a:custGeom>
            <a:avLst/>
            <a:gdLst/>
            <a:ahLst/>
            <a:cxnLst/>
            <a:rect l="l" t="t" r="r" b="b"/>
            <a:pathLst>
              <a:path w="732874" h="487713">
                <a:moveTo>
                  <a:pt x="0" y="0"/>
                </a:moveTo>
                <a:lnTo>
                  <a:pt x="732874" y="0"/>
                </a:lnTo>
                <a:lnTo>
                  <a:pt x="732874" y="487713"/>
                </a:lnTo>
                <a:lnTo>
                  <a:pt x="0" y="487713"/>
                </a:lnTo>
                <a:lnTo>
                  <a:pt x="0" y="0"/>
                </a:lnTo>
                <a:close/>
              </a:path>
            </a:pathLst>
          </a:custGeom>
          <a:blipFill>
            <a:blip r:embed="rId4">
              <a:extLst>
                <a:ext uri="{96DAC541-7B7A-43D3-8B79-37D633B846F1}">
                  <asvg:svgBlip xmlns:asvg="http://schemas.microsoft.com/office/drawing/2016/SVG/main" r:embed="rId5"/>
                </a:ext>
              </a:extLst>
            </a:blip>
            <a:stretch>
              <a:fillRect l="-17936" t="-50804" r="-15720" b="-50038"/>
            </a:stretch>
          </a:blipFill>
        </p:spPr>
        <p:txBody>
          <a:bodyPr/>
          <a:lstStyle/>
          <a:p>
            <a:endParaRPr lang="en-CA" sz="1200" dirty="0"/>
          </a:p>
        </p:txBody>
      </p:sp>
      <p:sp>
        <p:nvSpPr>
          <p:cNvPr id="20" name="Freeform 9">
            <a:extLst>
              <a:ext uri="{FF2B5EF4-FFF2-40B4-BE49-F238E27FC236}">
                <a16:creationId xmlns:a16="http://schemas.microsoft.com/office/drawing/2014/main" id="{F136D729-4262-1B79-5321-E8D0059C5107}"/>
              </a:ext>
            </a:extLst>
          </p:cNvPr>
          <p:cNvSpPr/>
          <p:nvPr/>
        </p:nvSpPr>
        <p:spPr>
          <a:xfrm rot="5400000">
            <a:off x="7628256" y="4457282"/>
            <a:ext cx="488583" cy="325142"/>
          </a:xfrm>
          <a:custGeom>
            <a:avLst/>
            <a:gdLst/>
            <a:ahLst/>
            <a:cxnLst/>
            <a:rect l="l" t="t" r="r" b="b"/>
            <a:pathLst>
              <a:path w="732874" h="487713">
                <a:moveTo>
                  <a:pt x="0" y="0"/>
                </a:moveTo>
                <a:lnTo>
                  <a:pt x="732874" y="0"/>
                </a:lnTo>
                <a:lnTo>
                  <a:pt x="732874" y="487713"/>
                </a:lnTo>
                <a:lnTo>
                  <a:pt x="0" y="487713"/>
                </a:lnTo>
                <a:lnTo>
                  <a:pt x="0" y="0"/>
                </a:lnTo>
                <a:close/>
              </a:path>
            </a:pathLst>
          </a:custGeom>
          <a:blipFill>
            <a:blip r:embed="rId4">
              <a:extLst>
                <a:ext uri="{96DAC541-7B7A-43D3-8B79-37D633B846F1}">
                  <asvg:svgBlip xmlns:asvg="http://schemas.microsoft.com/office/drawing/2016/SVG/main" r:embed="rId5"/>
                </a:ext>
              </a:extLst>
            </a:blip>
            <a:stretch>
              <a:fillRect l="-17936" t="-50804" r="-15720" b="-50038"/>
            </a:stretch>
          </a:blipFill>
        </p:spPr>
        <p:txBody>
          <a:bodyPr/>
          <a:lstStyle/>
          <a:p>
            <a:endParaRPr lang="en-CA" sz="1200" dirty="0"/>
          </a:p>
        </p:txBody>
      </p:sp>
      <p:pic>
        <p:nvPicPr>
          <p:cNvPr id="22" name="Graphic 21">
            <a:extLst>
              <a:ext uri="{FF2B5EF4-FFF2-40B4-BE49-F238E27FC236}">
                <a16:creationId xmlns:a16="http://schemas.microsoft.com/office/drawing/2014/main" id="{C985E3AD-78FC-9665-F2B6-932C0BC88B9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296494" y="5009191"/>
            <a:ext cx="560153" cy="560153"/>
          </a:xfrm>
          <a:prstGeom prst="rect">
            <a:avLst/>
          </a:prstGeom>
        </p:spPr>
      </p:pic>
      <p:pic>
        <p:nvPicPr>
          <p:cNvPr id="25" name="Graphic 24">
            <a:extLst>
              <a:ext uri="{FF2B5EF4-FFF2-40B4-BE49-F238E27FC236}">
                <a16:creationId xmlns:a16="http://schemas.microsoft.com/office/drawing/2014/main" id="{49A26027-0DD5-6BEB-8BD3-FBB0AA19844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294380" y="1889047"/>
            <a:ext cx="564381" cy="564381"/>
          </a:xfrm>
          <a:prstGeom prst="rect">
            <a:avLst/>
          </a:prstGeom>
        </p:spPr>
      </p:pic>
      <p:pic>
        <p:nvPicPr>
          <p:cNvPr id="26" name="Graphic 25">
            <a:extLst>
              <a:ext uri="{FF2B5EF4-FFF2-40B4-BE49-F238E27FC236}">
                <a16:creationId xmlns:a16="http://schemas.microsoft.com/office/drawing/2014/main" id="{C462853F-3D71-3281-6D6E-EBEA53E6A1C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4294380" y="3309671"/>
            <a:ext cx="564381" cy="564381"/>
          </a:xfrm>
          <a:prstGeom prst="rect">
            <a:avLst/>
          </a:prstGeom>
        </p:spPr>
      </p:pic>
      <p:sp>
        <p:nvSpPr>
          <p:cNvPr id="27" name="TextBox 9">
            <a:extLst>
              <a:ext uri="{FF2B5EF4-FFF2-40B4-BE49-F238E27FC236}">
                <a16:creationId xmlns:a16="http://schemas.microsoft.com/office/drawing/2014/main" id="{E4E8D826-AFDE-A02C-961B-47637498986E}"/>
              </a:ext>
            </a:extLst>
          </p:cNvPr>
          <p:cNvSpPr txBox="1"/>
          <p:nvPr/>
        </p:nvSpPr>
        <p:spPr>
          <a:xfrm>
            <a:off x="1062474" y="467809"/>
            <a:ext cx="5271213" cy="559449"/>
          </a:xfrm>
          <a:prstGeom prst="rect">
            <a:avLst/>
          </a:prstGeom>
        </p:spPr>
        <p:txBody>
          <a:bodyPr wrap="square" lIns="0" tIns="0" rIns="0" bIns="0" rtlCol="0" anchor="t">
            <a:spAutoFit/>
          </a:bodyPr>
          <a:lstStyle/>
          <a:p>
            <a:pPr>
              <a:lnSpc>
                <a:spcPts val="2333"/>
              </a:lnSpc>
            </a:pPr>
            <a:r>
              <a:rPr lang="en-US" sz="1667" dirty="0">
                <a:solidFill>
                  <a:schemeClr val="accent2"/>
                </a:solidFill>
                <a:latin typeface="Ubuntu"/>
              </a:rPr>
              <a:t>Leverage existing infrastructure and resources</a:t>
            </a:r>
          </a:p>
          <a:p>
            <a:pPr>
              <a:lnSpc>
                <a:spcPts val="2333"/>
              </a:lnSpc>
            </a:pPr>
            <a:endParaRPr lang="en-US" sz="1667" dirty="0">
              <a:solidFill>
                <a:schemeClr val="accent2"/>
              </a:solidFill>
              <a:latin typeface="Ubuntu"/>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104327" y="1864083"/>
            <a:ext cx="9312037" cy="4239791"/>
          </a:xfrm>
          <a:prstGeom prst="rect">
            <a:avLst/>
          </a:prstGeom>
          <a:solidFill>
            <a:srgbClr val="DEDBD9"/>
          </a:solidFill>
        </p:spPr>
        <p:txBody>
          <a:bodyPr/>
          <a:lstStyle/>
          <a:p>
            <a:endParaRPr lang="en-CA" sz="1200" dirty="0"/>
          </a:p>
        </p:txBody>
      </p:sp>
      <p:sp>
        <p:nvSpPr>
          <p:cNvPr id="3" name="Freeform 3"/>
          <p:cNvSpPr/>
          <p:nvPr/>
        </p:nvSpPr>
        <p:spPr>
          <a:xfrm>
            <a:off x="7921895" y="3037626"/>
            <a:ext cx="670184" cy="628704"/>
          </a:xfrm>
          <a:custGeom>
            <a:avLst/>
            <a:gdLst/>
            <a:ahLst/>
            <a:cxnLst/>
            <a:rect l="l" t="t" r="r" b="b"/>
            <a:pathLst>
              <a:path w="685520" h="685520">
                <a:moveTo>
                  <a:pt x="0" y="0"/>
                </a:moveTo>
                <a:lnTo>
                  <a:pt x="685520" y="0"/>
                </a:lnTo>
                <a:lnTo>
                  <a:pt x="685520" y="685520"/>
                </a:lnTo>
                <a:lnTo>
                  <a:pt x="0" y="6855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sz="1200"/>
          </a:p>
        </p:txBody>
      </p:sp>
      <p:sp>
        <p:nvSpPr>
          <p:cNvPr id="4" name="Freeform 4"/>
          <p:cNvSpPr/>
          <p:nvPr/>
        </p:nvSpPr>
        <p:spPr>
          <a:xfrm>
            <a:off x="3994882" y="4977877"/>
            <a:ext cx="610245" cy="535275"/>
          </a:xfrm>
          <a:custGeom>
            <a:avLst/>
            <a:gdLst/>
            <a:ahLst/>
            <a:cxnLst/>
            <a:rect l="l" t="t" r="r" b="b"/>
            <a:pathLst>
              <a:path w="624209" h="583647">
                <a:moveTo>
                  <a:pt x="0" y="0"/>
                </a:moveTo>
                <a:lnTo>
                  <a:pt x="624210" y="0"/>
                </a:lnTo>
                <a:lnTo>
                  <a:pt x="624210" y="583647"/>
                </a:lnTo>
                <a:lnTo>
                  <a:pt x="0" y="583647"/>
                </a:lnTo>
                <a:lnTo>
                  <a:pt x="0" y="0"/>
                </a:lnTo>
                <a:close/>
              </a:path>
            </a:pathLst>
          </a:custGeom>
          <a:blipFill>
            <a:blip r:embed="rId6">
              <a:extLst>
                <a:ext uri="{96DAC541-7B7A-43D3-8B79-37D633B846F1}">
                  <asvg:svgBlip xmlns:asvg="http://schemas.microsoft.com/office/drawing/2016/SVG/main" r:embed="rId7"/>
                </a:ext>
              </a:extLst>
            </a:blip>
            <a:stretch>
              <a:fillRect l="-27327" t="-32078" r="-31501" b="-37788"/>
            </a:stretch>
          </a:blipFill>
        </p:spPr>
        <p:txBody>
          <a:bodyPr/>
          <a:lstStyle/>
          <a:p>
            <a:endParaRPr lang="en-CA" sz="1200"/>
          </a:p>
        </p:txBody>
      </p:sp>
      <p:sp>
        <p:nvSpPr>
          <p:cNvPr id="5" name="Freeform 5"/>
          <p:cNvSpPr/>
          <p:nvPr/>
        </p:nvSpPr>
        <p:spPr>
          <a:xfrm>
            <a:off x="7891976" y="4963333"/>
            <a:ext cx="613738" cy="575752"/>
          </a:xfrm>
          <a:custGeom>
            <a:avLst/>
            <a:gdLst/>
            <a:ahLst/>
            <a:cxnLst/>
            <a:rect l="l" t="t" r="r" b="b"/>
            <a:pathLst>
              <a:path w="627782" h="627782">
                <a:moveTo>
                  <a:pt x="0" y="0"/>
                </a:moveTo>
                <a:lnTo>
                  <a:pt x="627783" y="0"/>
                </a:lnTo>
                <a:lnTo>
                  <a:pt x="627783" y="627782"/>
                </a:lnTo>
                <a:lnTo>
                  <a:pt x="0" y="627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sz="1200"/>
          </a:p>
        </p:txBody>
      </p:sp>
      <p:sp>
        <p:nvSpPr>
          <p:cNvPr id="6" name="Freeform 6"/>
          <p:cNvSpPr/>
          <p:nvPr/>
        </p:nvSpPr>
        <p:spPr>
          <a:xfrm>
            <a:off x="4015211" y="3037626"/>
            <a:ext cx="731008" cy="685764"/>
          </a:xfrm>
          <a:custGeom>
            <a:avLst/>
            <a:gdLst/>
            <a:ahLst/>
            <a:cxnLst/>
            <a:rect l="l" t="t" r="r" b="b"/>
            <a:pathLst>
              <a:path w="747735" h="747735">
                <a:moveTo>
                  <a:pt x="0" y="0"/>
                </a:moveTo>
                <a:lnTo>
                  <a:pt x="747735" y="0"/>
                </a:lnTo>
                <a:lnTo>
                  <a:pt x="747735" y="747735"/>
                </a:lnTo>
                <a:lnTo>
                  <a:pt x="0" y="7477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sz="1200"/>
          </a:p>
        </p:txBody>
      </p:sp>
      <p:sp>
        <p:nvSpPr>
          <p:cNvPr id="7" name="AutoShape 7"/>
          <p:cNvSpPr/>
          <p:nvPr/>
        </p:nvSpPr>
        <p:spPr>
          <a:xfrm>
            <a:off x="885328" y="2684442"/>
            <a:ext cx="2440326" cy="2265191"/>
          </a:xfrm>
          <a:prstGeom prst="rect">
            <a:avLst/>
          </a:prstGeom>
          <a:solidFill>
            <a:srgbClr val="F36523"/>
          </a:solidFill>
        </p:spPr>
        <p:txBody>
          <a:bodyPr/>
          <a:lstStyle/>
          <a:p>
            <a:endParaRPr lang="en-CA" sz="1200"/>
          </a:p>
        </p:txBody>
      </p:sp>
      <p:sp>
        <p:nvSpPr>
          <p:cNvPr id="8" name="TextBox 8"/>
          <p:cNvSpPr txBox="1"/>
          <p:nvPr/>
        </p:nvSpPr>
        <p:spPr>
          <a:xfrm>
            <a:off x="1023236" y="2782258"/>
            <a:ext cx="2162183" cy="1102866"/>
          </a:xfrm>
          <a:prstGeom prst="rect">
            <a:avLst/>
          </a:prstGeom>
        </p:spPr>
        <p:txBody>
          <a:bodyPr lIns="0" tIns="0" rIns="0" bIns="0" rtlCol="0" anchor="t">
            <a:spAutoFit/>
          </a:bodyPr>
          <a:lstStyle/>
          <a:p>
            <a:pPr>
              <a:lnSpc>
                <a:spcPts val="4256"/>
              </a:lnSpc>
            </a:pPr>
            <a:r>
              <a:rPr lang="en-US" sz="3733" dirty="0">
                <a:solidFill>
                  <a:schemeClr val="bg1"/>
                </a:solidFill>
                <a:latin typeface="Ubuntu Bold"/>
              </a:rPr>
              <a:t>Best Practices</a:t>
            </a:r>
          </a:p>
        </p:txBody>
      </p:sp>
      <p:sp>
        <p:nvSpPr>
          <p:cNvPr id="9" name="TextBox 9"/>
          <p:cNvSpPr txBox="1"/>
          <p:nvPr/>
        </p:nvSpPr>
        <p:spPr>
          <a:xfrm>
            <a:off x="1023237" y="3880278"/>
            <a:ext cx="2127753" cy="854401"/>
          </a:xfrm>
          <a:prstGeom prst="rect">
            <a:avLst/>
          </a:prstGeom>
        </p:spPr>
        <p:txBody>
          <a:bodyPr wrap="square" lIns="0" tIns="0" rIns="0" bIns="0" rtlCol="0" anchor="t">
            <a:spAutoFit/>
          </a:bodyPr>
          <a:lstStyle/>
          <a:p>
            <a:pPr>
              <a:lnSpc>
                <a:spcPts val="2333"/>
              </a:lnSpc>
            </a:pPr>
            <a:r>
              <a:rPr lang="en-US" sz="1667" dirty="0">
                <a:solidFill>
                  <a:srgbClr val="143055"/>
                </a:solidFill>
                <a:latin typeface="Ubuntu"/>
              </a:rPr>
              <a:t>Educational and Workforce Development</a:t>
            </a:r>
          </a:p>
        </p:txBody>
      </p:sp>
      <p:sp>
        <p:nvSpPr>
          <p:cNvPr id="10" name="TextBox 10"/>
          <p:cNvSpPr txBox="1"/>
          <p:nvPr/>
        </p:nvSpPr>
        <p:spPr>
          <a:xfrm>
            <a:off x="4130197" y="2291952"/>
            <a:ext cx="3539897" cy="535275"/>
          </a:xfrm>
          <a:prstGeom prst="rect">
            <a:avLst/>
          </a:prstGeom>
        </p:spPr>
        <p:txBody>
          <a:bodyPr wrap="square" lIns="0" tIns="0" rIns="0" bIns="0" rtlCol="0" anchor="t">
            <a:spAutoFit/>
          </a:bodyPr>
          <a:lstStyle/>
          <a:p>
            <a:pPr>
              <a:lnSpc>
                <a:spcPts val="2240"/>
              </a:lnSpc>
              <a:spcBef>
                <a:spcPct val="0"/>
              </a:spcBef>
            </a:pPr>
            <a:r>
              <a:rPr lang="en-US" sz="1600" dirty="0">
                <a:solidFill>
                  <a:srgbClr val="143055"/>
                </a:solidFill>
                <a:latin typeface="Ubuntu Bold"/>
              </a:rPr>
              <a:t>Define Industry Professions and Needs</a:t>
            </a:r>
          </a:p>
        </p:txBody>
      </p:sp>
      <p:sp>
        <p:nvSpPr>
          <p:cNvPr id="11" name="TextBox 11"/>
          <p:cNvSpPr txBox="1"/>
          <p:nvPr/>
        </p:nvSpPr>
        <p:spPr>
          <a:xfrm>
            <a:off x="4853988" y="2970688"/>
            <a:ext cx="2194096" cy="1056571"/>
          </a:xfrm>
          <a:prstGeom prst="rect">
            <a:avLst/>
          </a:prstGeom>
        </p:spPr>
        <p:txBody>
          <a:bodyPr wrap="square" lIns="0" tIns="0" rIns="0" bIns="0" rtlCol="0" anchor="t">
            <a:spAutoFit/>
          </a:bodyPr>
          <a:lstStyle/>
          <a:p>
            <a:pPr algn="just">
              <a:lnSpc>
                <a:spcPts val="1391"/>
              </a:lnSpc>
            </a:pPr>
            <a:r>
              <a:rPr lang="en-US" sz="933" dirty="0">
                <a:solidFill>
                  <a:srgbClr val="000000"/>
                </a:solidFill>
                <a:latin typeface="Ubuntu"/>
              </a:rPr>
              <a:t>Develop a detailed profile of the skills, qualifications, and competencies needed within each industry, ensuring that workforce and educational programs are precisely aligned with current and future industry demands.</a:t>
            </a:r>
          </a:p>
        </p:txBody>
      </p:sp>
      <p:sp>
        <p:nvSpPr>
          <p:cNvPr id="12" name="TextBox 12"/>
          <p:cNvSpPr txBox="1"/>
          <p:nvPr/>
        </p:nvSpPr>
        <p:spPr>
          <a:xfrm>
            <a:off x="4130198" y="4264980"/>
            <a:ext cx="2917886" cy="535275"/>
          </a:xfrm>
          <a:prstGeom prst="rect">
            <a:avLst/>
          </a:prstGeom>
        </p:spPr>
        <p:txBody>
          <a:bodyPr lIns="0" tIns="0" rIns="0" bIns="0" rtlCol="0" anchor="t">
            <a:spAutoFit/>
          </a:bodyPr>
          <a:lstStyle/>
          <a:p>
            <a:pPr>
              <a:lnSpc>
                <a:spcPts val="2240"/>
              </a:lnSpc>
              <a:spcBef>
                <a:spcPct val="0"/>
              </a:spcBef>
            </a:pPr>
            <a:r>
              <a:rPr lang="en-US" sz="1600" dirty="0">
                <a:solidFill>
                  <a:srgbClr val="143055"/>
                </a:solidFill>
                <a:latin typeface="Ubuntu Bold"/>
              </a:rPr>
              <a:t>Collaborate with Educational Institutions</a:t>
            </a:r>
          </a:p>
        </p:txBody>
      </p:sp>
      <p:sp>
        <p:nvSpPr>
          <p:cNvPr id="13" name="TextBox 13"/>
          <p:cNvSpPr txBox="1"/>
          <p:nvPr/>
        </p:nvSpPr>
        <p:spPr>
          <a:xfrm>
            <a:off x="4929167" y="4913679"/>
            <a:ext cx="2210669" cy="697499"/>
          </a:xfrm>
          <a:prstGeom prst="rect">
            <a:avLst/>
          </a:prstGeom>
        </p:spPr>
        <p:txBody>
          <a:bodyPr wrap="square" lIns="0" tIns="0" rIns="0" bIns="0" rtlCol="0" anchor="t">
            <a:spAutoFit/>
          </a:bodyPr>
          <a:lstStyle/>
          <a:p>
            <a:pPr algn="just">
              <a:lnSpc>
                <a:spcPts val="1391"/>
              </a:lnSpc>
            </a:pPr>
            <a:r>
              <a:rPr lang="en-US" sz="1000" dirty="0">
                <a:solidFill>
                  <a:srgbClr val="000000"/>
                </a:solidFill>
                <a:latin typeface="Ubuntu"/>
              </a:rPr>
              <a:t>Partner with local schools, colleges, and vocational training centers to develop programs that align with the needs of the targeted sectors.</a:t>
            </a:r>
          </a:p>
        </p:txBody>
      </p:sp>
      <p:sp>
        <p:nvSpPr>
          <p:cNvPr id="14" name="TextBox 14"/>
          <p:cNvSpPr txBox="1"/>
          <p:nvPr/>
        </p:nvSpPr>
        <p:spPr>
          <a:xfrm>
            <a:off x="8027291" y="2291952"/>
            <a:ext cx="3279381" cy="535275"/>
          </a:xfrm>
          <a:prstGeom prst="rect">
            <a:avLst/>
          </a:prstGeom>
        </p:spPr>
        <p:txBody>
          <a:bodyPr wrap="square" lIns="0" tIns="0" rIns="0" bIns="0" rtlCol="0" anchor="t">
            <a:spAutoFit/>
          </a:bodyPr>
          <a:lstStyle/>
          <a:p>
            <a:pPr>
              <a:lnSpc>
                <a:spcPts val="2240"/>
              </a:lnSpc>
              <a:spcBef>
                <a:spcPct val="0"/>
              </a:spcBef>
            </a:pPr>
            <a:r>
              <a:rPr lang="en-US" sz="1600" dirty="0">
                <a:solidFill>
                  <a:srgbClr val="143055"/>
                </a:solidFill>
                <a:latin typeface="Ubuntu Bold"/>
              </a:rPr>
              <a:t>Conduct a Skills Gap Analysis for Your Region</a:t>
            </a:r>
          </a:p>
        </p:txBody>
      </p:sp>
      <p:sp>
        <p:nvSpPr>
          <p:cNvPr id="15" name="TextBox 15"/>
          <p:cNvSpPr txBox="1"/>
          <p:nvPr/>
        </p:nvSpPr>
        <p:spPr>
          <a:xfrm>
            <a:off x="8833349" y="2970688"/>
            <a:ext cx="2092313" cy="877035"/>
          </a:xfrm>
          <a:prstGeom prst="rect">
            <a:avLst/>
          </a:prstGeom>
        </p:spPr>
        <p:txBody>
          <a:bodyPr lIns="0" tIns="0" rIns="0" bIns="0" rtlCol="0" anchor="t">
            <a:spAutoFit/>
          </a:bodyPr>
          <a:lstStyle/>
          <a:p>
            <a:pPr algn="just">
              <a:lnSpc>
                <a:spcPts val="1391"/>
              </a:lnSpc>
            </a:pPr>
            <a:r>
              <a:rPr lang="en-US" sz="933" dirty="0">
                <a:solidFill>
                  <a:srgbClr val="000000"/>
                </a:solidFill>
                <a:latin typeface="Ubuntu"/>
              </a:rPr>
              <a:t>Conduct a thorough analysis of the skills required in the target sectors. Identify the gaps between the existing workforce skills and the industry requirements.</a:t>
            </a:r>
          </a:p>
        </p:txBody>
      </p:sp>
      <p:sp>
        <p:nvSpPr>
          <p:cNvPr id="16" name="TextBox 16"/>
          <p:cNvSpPr txBox="1"/>
          <p:nvPr/>
        </p:nvSpPr>
        <p:spPr>
          <a:xfrm>
            <a:off x="8027291" y="4260173"/>
            <a:ext cx="3141471" cy="535275"/>
          </a:xfrm>
          <a:prstGeom prst="rect">
            <a:avLst/>
          </a:prstGeom>
        </p:spPr>
        <p:txBody>
          <a:bodyPr wrap="square" lIns="0" tIns="0" rIns="0" bIns="0" rtlCol="0" anchor="t">
            <a:spAutoFit/>
          </a:bodyPr>
          <a:lstStyle/>
          <a:p>
            <a:pPr>
              <a:lnSpc>
                <a:spcPts val="2240"/>
              </a:lnSpc>
              <a:spcBef>
                <a:spcPct val="0"/>
              </a:spcBef>
            </a:pPr>
            <a:r>
              <a:rPr lang="en-US" sz="1600" dirty="0">
                <a:solidFill>
                  <a:srgbClr val="143055"/>
                </a:solidFill>
                <a:latin typeface="Ubuntu Bold"/>
              </a:rPr>
              <a:t>Finding Funding Initiatives and Opportunities </a:t>
            </a:r>
          </a:p>
        </p:txBody>
      </p:sp>
      <p:sp>
        <p:nvSpPr>
          <p:cNvPr id="17" name="TextBox 17"/>
          <p:cNvSpPr txBox="1"/>
          <p:nvPr/>
        </p:nvSpPr>
        <p:spPr>
          <a:xfrm>
            <a:off x="8826261" y="4913845"/>
            <a:ext cx="2092313" cy="697499"/>
          </a:xfrm>
          <a:prstGeom prst="rect">
            <a:avLst/>
          </a:prstGeom>
        </p:spPr>
        <p:txBody>
          <a:bodyPr lIns="0" tIns="0" rIns="0" bIns="0" rtlCol="0" anchor="t">
            <a:spAutoFit/>
          </a:bodyPr>
          <a:lstStyle/>
          <a:p>
            <a:pPr algn="just">
              <a:lnSpc>
                <a:spcPts val="1391"/>
              </a:lnSpc>
            </a:pPr>
            <a:r>
              <a:rPr lang="en-US" sz="933" dirty="0">
                <a:solidFill>
                  <a:srgbClr val="000000"/>
                </a:solidFill>
                <a:latin typeface="Ubuntu"/>
              </a:rPr>
              <a:t>Research and tap into government funding programs designed to support workforce development and education.</a:t>
            </a:r>
          </a:p>
        </p:txBody>
      </p:sp>
      <p:sp>
        <p:nvSpPr>
          <p:cNvPr id="21" name="TextBox 8">
            <a:extLst>
              <a:ext uri="{FF2B5EF4-FFF2-40B4-BE49-F238E27FC236}">
                <a16:creationId xmlns:a16="http://schemas.microsoft.com/office/drawing/2014/main" id="{883D5B72-CBFF-C286-A6E1-097B1E4593B3}"/>
              </a:ext>
            </a:extLst>
          </p:cNvPr>
          <p:cNvSpPr txBox="1"/>
          <p:nvPr/>
        </p:nvSpPr>
        <p:spPr>
          <a:xfrm>
            <a:off x="1000939" y="618897"/>
            <a:ext cx="9559099" cy="1102866"/>
          </a:xfrm>
          <a:prstGeom prst="rect">
            <a:avLst/>
          </a:prstGeom>
        </p:spPr>
        <p:txBody>
          <a:bodyPr wrap="square" lIns="0" tIns="0" rIns="0" bIns="0" rtlCol="0" anchor="t">
            <a:spAutoFit/>
          </a:bodyPr>
          <a:lstStyle/>
          <a:p>
            <a:pPr>
              <a:lnSpc>
                <a:spcPts val="4256"/>
              </a:lnSpc>
            </a:pPr>
            <a:r>
              <a:rPr lang="en-US" sz="3733" dirty="0">
                <a:solidFill>
                  <a:srgbClr val="051438"/>
                </a:solidFill>
                <a:latin typeface="Ubuntu Bold"/>
              </a:rPr>
              <a:t>Invest in Educational and Workforce Development Programs </a:t>
            </a:r>
          </a:p>
        </p:txBody>
      </p:sp>
      <p:sp>
        <p:nvSpPr>
          <p:cNvPr id="22" name="Rectangle: Rounded Corners 21">
            <a:extLst>
              <a:ext uri="{FF2B5EF4-FFF2-40B4-BE49-F238E27FC236}">
                <a16:creationId xmlns:a16="http://schemas.microsoft.com/office/drawing/2014/main" id="{24145E3D-F472-D14D-FBE7-6EBE00B0F670}"/>
              </a:ext>
            </a:extLst>
          </p:cNvPr>
          <p:cNvSpPr/>
          <p:nvPr/>
        </p:nvSpPr>
        <p:spPr>
          <a:xfrm>
            <a:off x="712851" y="351356"/>
            <a:ext cx="87085" cy="870857"/>
          </a:xfrm>
          <a:prstGeom prst="roundRect">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3" name="TextBox 9">
            <a:extLst>
              <a:ext uri="{FF2B5EF4-FFF2-40B4-BE49-F238E27FC236}">
                <a16:creationId xmlns:a16="http://schemas.microsoft.com/office/drawing/2014/main" id="{6F059B12-B363-C411-16FD-00C627642FEF}"/>
              </a:ext>
            </a:extLst>
          </p:cNvPr>
          <p:cNvSpPr txBox="1"/>
          <p:nvPr/>
        </p:nvSpPr>
        <p:spPr>
          <a:xfrm>
            <a:off x="1000938" y="355016"/>
            <a:ext cx="5271213" cy="559449"/>
          </a:xfrm>
          <a:prstGeom prst="rect">
            <a:avLst/>
          </a:prstGeom>
        </p:spPr>
        <p:txBody>
          <a:bodyPr wrap="square" lIns="0" tIns="0" rIns="0" bIns="0" rtlCol="0" anchor="t">
            <a:spAutoFit/>
          </a:bodyPr>
          <a:lstStyle/>
          <a:p>
            <a:pPr>
              <a:lnSpc>
                <a:spcPts val="2333"/>
              </a:lnSpc>
            </a:pPr>
            <a:r>
              <a:rPr lang="en-US" sz="1667" dirty="0">
                <a:solidFill>
                  <a:schemeClr val="accent2"/>
                </a:solidFill>
                <a:latin typeface="Ubuntu"/>
              </a:rPr>
              <a:t>Leverage Existing Infrastructure and Resources</a:t>
            </a:r>
          </a:p>
          <a:p>
            <a:pPr>
              <a:lnSpc>
                <a:spcPts val="2333"/>
              </a:lnSpc>
            </a:pPr>
            <a:endParaRPr lang="en-US" sz="1667" dirty="0">
              <a:solidFill>
                <a:schemeClr val="accent2"/>
              </a:solidFill>
              <a:latin typeface="Ubuntu"/>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093-94A3-B631-B058-4551AA42ECD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4C3EF39-38CE-3278-1C15-B307D78FEB2C}"/>
              </a:ext>
            </a:extLst>
          </p:cNvPr>
          <p:cNvSpPr/>
          <p:nvPr/>
        </p:nvSpPr>
        <p:spPr>
          <a:xfrm>
            <a:off x="2053707" y="1003177"/>
            <a:ext cx="9361750" cy="4997321"/>
          </a:xfrm>
          <a:prstGeom prst="rect">
            <a:avLst/>
          </a:prstGeom>
          <a:solidFill>
            <a:srgbClr val="051438"/>
          </a:solidFill>
        </p:spPr>
        <p:txBody>
          <a:bodyPr/>
          <a:lstStyle/>
          <a:p>
            <a:r>
              <a:rPr lang="en-CA" sz="1200" b="0" i="0">
                <a:solidFill>
                  <a:srgbClr val="000000"/>
                </a:solidFill>
                <a:effectLst/>
                <a:latin typeface="Times New Roman" panose="02020603050405020304" pitchFamily="18" charset="0"/>
              </a:rPr>
              <a:t> </a:t>
            </a:r>
            <a:endParaRPr lang="en-CA" sz="1200"/>
          </a:p>
        </p:txBody>
      </p:sp>
      <p:sp>
        <p:nvSpPr>
          <p:cNvPr id="3" name="AutoShape 3">
            <a:extLst>
              <a:ext uri="{FF2B5EF4-FFF2-40B4-BE49-F238E27FC236}">
                <a16:creationId xmlns:a16="http://schemas.microsoft.com/office/drawing/2014/main" id="{029020E9-B15E-5744-C1A8-9C97CB85B738}"/>
              </a:ext>
            </a:extLst>
          </p:cNvPr>
          <p:cNvSpPr/>
          <p:nvPr/>
        </p:nvSpPr>
        <p:spPr>
          <a:xfrm>
            <a:off x="780177" y="1764356"/>
            <a:ext cx="2305498" cy="3011938"/>
          </a:xfrm>
          <a:prstGeom prst="rect">
            <a:avLst/>
          </a:prstGeom>
          <a:solidFill>
            <a:srgbClr val="F36523"/>
          </a:solidFill>
        </p:spPr>
        <p:txBody>
          <a:bodyPr/>
          <a:lstStyle/>
          <a:p>
            <a:endParaRPr lang="en-CA" sz="1200"/>
          </a:p>
        </p:txBody>
      </p:sp>
      <p:sp>
        <p:nvSpPr>
          <p:cNvPr id="4" name="TextBox 4">
            <a:extLst>
              <a:ext uri="{FF2B5EF4-FFF2-40B4-BE49-F238E27FC236}">
                <a16:creationId xmlns:a16="http://schemas.microsoft.com/office/drawing/2014/main" id="{3703D35E-146B-3621-3A04-3F517B6EF40D}"/>
              </a:ext>
            </a:extLst>
          </p:cNvPr>
          <p:cNvSpPr txBox="1"/>
          <p:nvPr/>
        </p:nvSpPr>
        <p:spPr>
          <a:xfrm>
            <a:off x="1529685" y="2702896"/>
            <a:ext cx="1048044" cy="918200"/>
          </a:xfrm>
          <a:prstGeom prst="rect">
            <a:avLst/>
          </a:prstGeom>
        </p:spPr>
        <p:txBody>
          <a:bodyPr lIns="0" tIns="0" rIns="0" bIns="0" rtlCol="0" anchor="t">
            <a:spAutoFit/>
          </a:bodyPr>
          <a:lstStyle/>
          <a:p>
            <a:pPr>
              <a:lnSpc>
                <a:spcPts val="8027"/>
              </a:lnSpc>
              <a:spcBef>
                <a:spcPct val="0"/>
              </a:spcBef>
            </a:pPr>
            <a:r>
              <a:rPr lang="en-US" sz="5734" dirty="0">
                <a:solidFill>
                  <a:schemeClr val="bg1"/>
                </a:solidFill>
                <a:latin typeface="Ubuntu Bold"/>
              </a:rPr>
              <a:t>04</a:t>
            </a:r>
          </a:p>
        </p:txBody>
      </p:sp>
      <p:sp>
        <p:nvSpPr>
          <p:cNvPr id="11" name="TextBox 11">
            <a:extLst>
              <a:ext uri="{FF2B5EF4-FFF2-40B4-BE49-F238E27FC236}">
                <a16:creationId xmlns:a16="http://schemas.microsoft.com/office/drawing/2014/main" id="{77904390-84D6-A023-70E3-2B73FA68097D}"/>
              </a:ext>
            </a:extLst>
          </p:cNvPr>
          <p:cNvSpPr txBox="1"/>
          <p:nvPr/>
        </p:nvSpPr>
        <p:spPr>
          <a:xfrm>
            <a:off x="5071042" y="2702896"/>
            <a:ext cx="5591273" cy="619657"/>
          </a:xfrm>
          <a:prstGeom prst="rect">
            <a:avLst/>
          </a:prstGeom>
        </p:spPr>
        <p:txBody>
          <a:bodyPr lIns="0" tIns="0" rIns="0" bIns="0" rtlCol="0" anchor="t">
            <a:spAutoFit/>
          </a:bodyPr>
          <a:lstStyle/>
          <a:p>
            <a:pPr>
              <a:lnSpc>
                <a:spcPts val="5413"/>
              </a:lnSpc>
              <a:spcBef>
                <a:spcPct val="0"/>
              </a:spcBef>
            </a:pPr>
            <a:r>
              <a:rPr lang="en-US" sz="3866" dirty="0">
                <a:solidFill>
                  <a:srgbClr val="F36523"/>
                </a:solidFill>
                <a:latin typeface="Ubuntu Bold"/>
              </a:rPr>
              <a:t>Moderated Q&amp;A</a:t>
            </a:r>
          </a:p>
        </p:txBody>
      </p:sp>
      <p:sp>
        <p:nvSpPr>
          <p:cNvPr id="12" name="TextBox 12">
            <a:extLst>
              <a:ext uri="{FF2B5EF4-FFF2-40B4-BE49-F238E27FC236}">
                <a16:creationId xmlns:a16="http://schemas.microsoft.com/office/drawing/2014/main" id="{A5973877-6B1F-FAAC-C850-04D10B85DEB4}"/>
              </a:ext>
            </a:extLst>
          </p:cNvPr>
          <p:cNvSpPr txBox="1"/>
          <p:nvPr/>
        </p:nvSpPr>
        <p:spPr>
          <a:xfrm>
            <a:off x="5071041" y="3404784"/>
            <a:ext cx="4484019" cy="741678"/>
          </a:xfrm>
          <a:prstGeom prst="rect">
            <a:avLst/>
          </a:prstGeom>
        </p:spPr>
        <p:txBody>
          <a:bodyPr wrap="square" lIns="0" tIns="0" rIns="0" bIns="0" rtlCol="0" anchor="t">
            <a:spAutoFit/>
          </a:bodyPr>
          <a:lstStyle/>
          <a:p>
            <a:pPr>
              <a:lnSpc>
                <a:spcPts val="2987"/>
              </a:lnSpc>
              <a:spcBef>
                <a:spcPct val="0"/>
              </a:spcBef>
            </a:pPr>
            <a:r>
              <a:rPr lang="en-US" sz="2133" dirty="0">
                <a:solidFill>
                  <a:srgbClr val="DEDBD9"/>
                </a:solidFill>
                <a:latin typeface="Roboto Condensed" panose="02000000000000000000" pitchFamily="2" charset="0"/>
                <a:ea typeface="Roboto Condensed" panose="02000000000000000000" pitchFamily="2" charset="0"/>
              </a:rPr>
              <a:t>Asking our panel about their strategies for successful sector development  </a:t>
            </a:r>
          </a:p>
        </p:txBody>
      </p:sp>
      <p:pic>
        <p:nvPicPr>
          <p:cNvPr id="5" name="Picture 4" descr="A black background with blue text&#10;&#10;Description automatically generated">
            <a:extLst>
              <a:ext uri="{FF2B5EF4-FFF2-40B4-BE49-F238E27FC236}">
                <a16:creationId xmlns:a16="http://schemas.microsoft.com/office/drawing/2014/main" id="{F8A314B7-CF9A-3245-5EBF-FA865F912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675" y="276897"/>
            <a:ext cx="1658032" cy="453106"/>
          </a:xfrm>
          <a:prstGeom prst="rect">
            <a:avLst/>
          </a:prstGeom>
        </p:spPr>
      </p:pic>
    </p:spTree>
    <p:custDataLst>
      <p:tags r:id="rId1"/>
    </p:custDataLst>
    <p:extLst>
      <p:ext uri="{BB962C8B-B14F-4D97-AF65-F5344CB8AC3E}">
        <p14:creationId xmlns:p14="http://schemas.microsoft.com/office/powerpoint/2010/main" val="76875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39E4F-4F3E-1510-068B-6BF8C1F4D1C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871C4D1-C261-185F-CA1D-BBBFEC4B7791}"/>
              </a:ext>
            </a:extLst>
          </p:cNvPr>
          <p:cNvSpPr/>
          <p:nvPr/>
        </p:nvSpPr>
        <p:spPr>
          <a:xfrm>
            <a:off x="2053707" y="1003177"/>
            <a:ext cx="9361750" cy="4997321"/>
          </a:xfrm>
          <a:prstGeom prst="rect">
            <a:avLst/>
          </a:prstGeom>
          <a:solidFill>
            <a:srgbClr val="051438"/>
          </a:solidFill>
        </p:spPr>
        <p:txBody>
          <a:bodyPr/>
          <a:lstStyle/>
          <a:p>
            <a:r>
              <a:rPr lang="en-CA" sz="1200" b="0" i="0">
                <a:solidFill>
                  <a:srgbClr val="000000"/>
                </a:solidFill>
                <a:effectLst/>
                <a:latin typeface="Times New Roman" panose="02020603050405020304" pitchFamily="18" charset="0"/>
              </a:rPr>
              <a:t> </a:t>
            </a:r>
            <a:endParaRPr lang="en-CA" sz="1200"/>
          </a:p>
        </p:txBody>
      </p:sp>
      <p:sp>
        <p:nvSpPr>
          <p:cNvPr id="3" name="AutoShape 3">
            <a:extLst>
              <a:ext uri="{FF2B5EF4-FFF2-40B4-BE49-F238E27FC236}">
                <a16:creationId xmlns:a16="http://schemas.microsoft.com/office/drawing/2014/main" id="{1579A7E0-316A-2093-4931-A67A5560CBD9}"/>
              </a:ext>
            </a:extLst>
          </p:cNvPr>
          <p:cNvSpPr/>
          <p:nvPr/>
        </p:nvSpPr>
        <p:spPr>
          <a:xfrm>
            <a:off x="780177" y="1764356"/>
            <a:ext cx="2305498" cy="3011938"/>
          </a:xfrm>
          <a:prstGeom prst="rect">
            <a:avLst/>
          </a:prstGeom>
          <a:solidFill>
            <a:srgbClr val="F36523"/>
          </a:solidFill>
        </p:spPr>
        <p:txBody>
          <a:bodyPr/>
          <a:lstStyle/>
          <a:p>
            <a:endParaRPr lang="en-CA" sz="1200"/>
          </a:p>
        </p:txBody>
      </p:sp>
      <p:sp>
        <p:nvSpPr>
          <p:cNvPr id="4" name="TextBox 4">
            <a:extLst>
              <a:ext uri="{FF2B5EF4-FFF2-40B4-BE49-F238E27FC236}">
                <a16:creationId xmlns:a16="http://schemas.microsoft.com/office/drawing/2014/main" id="{DA2A74B1-ED7E-CFFE-D817-D961895898BA}"/>
              </a:ext>
            </a:extLst>
          </p:cNvPr>
          <p:cNvSpPr txBox="1"/>
          <p:nvPr/>
        </p:nvSpPr>
        <p:spPr>
          <a:xfrm>
            <a:off x="1529685" y="2702896"/>
            <a:ext cx="1048044" cy="918200"/>
          </a:xfrm>
          <a:prstGeom prst="rect">
            <a:avLst/>
          </a:prstGeom>
        </p:spPr>
        <p:txBody>
          <a:bodyPr lIns="0" tIns="0" rIns="0" bIns="0" rtlCol="0" anchor="t">
            <a:spAutoFit/>
          </a:bodyPr>
          <a:lstStyle/>
          <a:p>
            <a:pPr>
              <a:lnSpc>
                <a:spcPts val="8027"/>
              </a:lnSpc>
              <a:spcBef>
                <a:spcPct val="0"/>
              </a:spcBef>
            </a:pPr>
            <a:r>
              <a:rPr lang="en-US" sz="5734" dirty="0">
                <a:solidFill>
                  <a:schemeClr val="bg1"/>
                </a:solidFill>
                <a:latin typeface="Ubuntu Bold"/>
              </a:rPr>
              <a:t>05</a:t>
            </a:r>
          </a:p>
        </p:txBody>
      </p:sp>
      <p:sp>
        <p:nvSpPr>
          <p:cNvPr id="11" name="TextBox 11">
            <a:extLst>
              <a:ext uri="{FF2B5EF4-FFF2-40B4-BE49-F238E27FC236}">
                <a16:creationId xmlns:a16="http://schemas.microsoft.com/office/drawing/2014/main" id="{1A268AF8-A102-84B8-4EA5-1A7627DB968D}"/>
              </a:ext>
            </a:extLst>
          </p:cNvPr>
          <p:cNvSpPr txBox="1"/>
          <p:nvPr/>
        </p:nvSpPr>
        <p:spPr>
          <a:xfrm>
            <a:off x="4898714" y="2702896"/>
            <a:ext cx="5591273" cy="619657"/>
          </a:xfrm>
          <a:prstGeom prst="rect">
            <a:avLst/>
          </a:prstGeom>
        </p:spPr>
        <p:txBody>
          <a:bodyPr lIns="0" tIns="0" rIns="0" bIns="0" rtlCol="0" anchor="t">
            <a:spAutoFit/>
          </a:bodyPr>
          <a:lstStyle/>
          <a:p>
            <a:pPr>
              <a:lnSpc>
                <a:spcPts val="5413"/>
              </a:lnSpc>
              <a:spcBef>
                <a:spcPct val="0"/>
              </a:spcBef>
            </a:pPr>
            <a:r>
              <a:rPr lang="en-US" sz="3866" dirty="0">
                <a:solidFill>
                  <a:srgbClr val="F36523"/>
                </a:solidFill>
                <a:latin typeface="Ubuntu Bold"/>
              </a:rPr>
              <a:t>Open Floor Q&amp;A</a:t>
            </a:r>
          </a:p>
        </p:txBody>
      </p:sp>
      <p:sp>
        <p:nvSpPr>
          <p:cNvPr id="12" name="TextBox 12">
            <a:extLst>
              <a:ext uri="{FF2B5EF4-FFF2-40B4-BE49-F238E27FC236}">
                <a16:creationId xmlns:a16="http://schemas.microsoft.com/office/drawing/2014/main" id="{15CB86EB-7A26-DCED-F553-1B128597BB7E}"/>
              </a:ext>
            </a:extLst>
          </p:cNvPr>
          <p:cNvSpPr txBox="1"/>
          <p:nvPr/>
        </p:nvSpPr>
        <p:spPr>
          <a:xfrm>
            <a:off x="4898714" y="3404784"/>
            <a:ext cx="4301454" cy="741678"/>
          </a:xfrm>
          <a:prstGeom prst="rect">
            <a:avLst/>
          </a:prstGeom>
        </p:spPr>
        <p:txBody>
          <a:bodyPr lIns="0" tIns="0" rIns="0" bIns="0" rtlCol="0" anchor="t">
            <a:spAutoFit/>
          </a:bodyPr>
          <a:lstStyle/>
          <a:p>
            <a:pPr>
              <a:lnSpc>
                <a:spcPts val="2987"/>
              </a:lnSpc>
              <a:spcBef>
                <a:spcPct val="0"/>
              </a:spcBef>
            </a:pPr>
            <a:r>
              <a:rPr lang="en-US" sz="2133" dirty="0">
                <a:solidFill>
                  <a:srgbClr val="DEDBD9"/>
                </a:solidFill>
                <a:latin typeface="Roboto Condensed" panose="02000000000000000000" pitchFamily="2" charset="0"/>
                <a:ea typeface="Roboto Condensed" panose="02000000000000000000" pitchFamily="2" charset="0"/>
              </a:rPr>
              <a:t>Your chance to ask our panel any questions you may have</a:t>
            </a:r>
          </a:p>
        </p:txBody>
      </p:sp>
      <p:pic>
        <p:nvPicPr>
          <p:cNvPr id="5" name="Picture 4" descr="A black background with blue text&#10;&#10;Description automatically generated">
            <a:extLst>
              <a:ext uri="{FF2B5EF4-FFF2-40B4-BE49-F238E27FC236}">
                <a16:creationId xmlns:a16="http://schemas.microsoft.com/office/drawing/2014/main" id="{CE07D8EA-33FB-C678-C672-770D242A2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675" y="276897"/>
            <a:ext cx="1658032" cy="453106"/>
          </a:xfrm>
          <a:prstGeom prst="rect">
            <a:avLst/>
          </a:prstGeom>
        </p:spPr>
      </p:pic>
    </p:spTree>
    <p:custDataLst>
      <p:tags r:id="rId1"/>
    </p:custDataLst>
    <p:extLst>
      <p:ext uri="{BB962C8B-B14F-4D97-AF65-F5344CB8AC3E}">
        <p14:creationId xmlns:p14="http://schemas.microsoft.com/office/powerpoint/2010/main" val="32493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ACD654D-B419-4527-9F62-95D226B47182}"/>
              </a:ext>
            </a:extLst>
          </p:cNvPr>
          <p:cNvSpPr/>
          <p:nvPr/>
        </p:nvSpPr>
        <p:spPr>
          <a:xfrm>
            <a:off x="0" y="4381498"/>
            <a:ext cx="12192000" cy="2476502"/>
          </a:xfrm>
          <a:prstGeom prst="rect">
            <a:avLst/>
          </a:prstGeom>
          <a:gradFill>
            <a:gsLst>
              <a:gs pos="51000">
                <a:schemeClr val="bg1">
                  <a:lumMod val="85000"/>
                </a:schemeClr>
              </a:gs>
              <a:gs pos="100000">
                <a:schemeClr val="bg1">
                  <a:lumMod val="85000"/>
                </a:schemeClr>
              </a:gs>
              <a:gs pos="0">
                <a:srgbClr val="F2F2F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a:extLst>
              <a:ext uri="{FF2B5EF4-FFF2-40B4-BE49-F238E27FC236}">
                <a16:creationId xmlns:a16="http://schemas.microsoft.com/office/drawing/2014/main" id="{3EFB6AD9-2EF3-482E-888E-C8917DA2A83D}"/>
              </a:ext>
            </a:extLst>
          </p:cNvPr>
          <p:cNvSpPr/>
          <p:nvPr/>
        </p:nvSpPr>
        <p:spPr>
          <a:xfrm>
            <a:off x="1029368" y="4381499"/>
            <a:ext cx="2217421" cy="1405689"/>
          </a:xfrm>
          <a:prstGeom prst="rect">
            <a:avLst/>
          </a:prstGeom>
          <a:solidFill>
            <a:srgbClr val="051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45" name="Group 44">
            <a:extLst>
              <a:ext uri="{FF2B5EF4-FFF2-40B4-BE49-F238E27FC236}">
                <a16:creationId xmlns:a16="http://schemas.microsoft.com/office/drawing/2014/main" id="{5B732DA8-487D-1E2E-06F2-47AD645EFFA4}"/>
              </a:ext>
            </a:extLst>
          </p:cNvPr>
          <p:cNvGrpSpPr/>
          <p:nvPr/>
        </p:nvGrpSpPr>
        <p:grpSpPr>
          <a:xfrm>
            <a:off x="1073819" y="4635146"/>
            <a:ext cx="2101124" cy="818897"/>
            <a:chOff x="1085850" y="4177946"/>
            <a:chExt cx="2101124" cy="818897"/>
          </a:xfrm>
        </p:grpSpPr>
        <p:sp>
          <p:nvSpPr>
            <p:cNvPr id="14" name="Subtitle 2">
              <a:extLst>
                <a:ext uri="{FF2B5EF4-FFF2-40B4-BE49-F238E27FC236}">
                  <a16:creationId xmlns:a16="http://schemas.microsoft.com/office/drawing/2014/main" id="{00200B8E-7D38-4E0B-9703-FDC5202701D5}"/>
                </a:ext>
              </a:extLst>
            </p:cNvPr>
            <p:cNvSpPr txBox="1">
              <a:spLocks/>
            </p:cNvSpPr>
            <p:nvPr/>
          </p:nvSpPr>
          <p:spPr>
            <a:xfrm>
              <a:off x="1085850" y="4405912"/>
              <a:ext cx="2101124"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Senior Business Innovation &amp;amp; entrepreneurship Officer, Invest Barrie</a:t>
              </a:r>
            </a:p>
          </p:txBody>
        </p:sp>
        <p:sp>
          <p:nvSpPr>
            <p:cNvPr id="15" name="Subtitle 2">
              <a:extLst>
                <a:ext uri="{FF2B5EF4-FFF2-40B4-BE49-F238E27FC236}">
                  <a16:creationId xmlns:a16="http://schemas.microsoft.com/office/drawing/2014/main" id="{22C62364-6345-4BC4-95F1-A5D538F9EBD1}"/>
                </a:ext>
              </a:extLst>
            </p:cNvPr>
            <p:cNvSpPr txBox="1">
              <a:spLocks/>
            </p:cNvSpPr>
            <p:nvPr/>
          </p:nvSpPr>
          <p:spPr>
            <a:xfrm>
              <a:off x="1085850" y="4177946"/>
              <a:ext cx="2101124"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EC4A24"/>
                  </a:solidFill>
                  <a:latin typeface="Ubuntu" panose="020B0504030602030204" pitchFamily="34" charset="0"/>
                  <a:ea typeface="Open Sans Light" panose="020B0306030504020204" pitchFamily="34" charset="0"/>
                  <a:cs typeface="Open Sans Light" panose="020B0306030504020204" pitchFamily="34" charset="0"/>
                </a:rPr>
                <a:t>Sarah Young</a:t>
              </a:r>
              <a:endParaRPr lang="en-US" sz="1400" b="1" dirty="0">
                <a:solidFill>
                  <a:srgbClr val="EC4A24"/>
                </a:solidFill>
                <a:latin typeface="Ubuntu" panose="020B0504030602030204" pitchFamily="34" charset="0"/>
              </a:endParaRPr>
            </a:p>
          </p:txBody>
        </p:sp>
      </p:grpSp>
      <p:grpSp>
        <p:nvGrpSpPr>
          <p:cNvPr id="46" name="Group 45">
            <a:extLst>
              <a:ext uri="{FF2B5EF4-FFF2-40B4-BE49-F238E27FC236}">
                <a16:creationId xmlns:a16="http://schemas.microsoft.com/office/drawing/2014/main" id="{81472A97-2BCC-BE82-B470-3AD314C095DF}"/>
              </a:ext>
            </a:extLst>
          </p:cNvPr>
          <p:cNvGrpSpPr/>
          <p:nvPr/>
        </p:nvGrpSpPr>
        <p:grpSpPr>
          <a:xfrm>
            <a:off x="3814466" y="4366742"/>
            <a:ext cx="2155227" cy="1405688"/>
            <a:chOff x="3867958" y="3860800"/>
            <a:chExt cx="2155227" cy="1405688"/>
          </a:xfrm>
        </p:grpSpPr>
        <p:sp>
          <p:nvSpPr>
            <p:cNvPr id="36" name="Rectangle 35">
              <a:extLst>
                <a:ext uri="{FF2B5EF4-FFF2-40B4-BE49-F238E27FC236}">
                  <a16:creationId xmlns:a16="http://schemas.microsoft.com/office/drawing/2014/main" id="{CFB6B2FD-76D1-4EDB-9447-431D70964BCC}"/>
                </a:ext>
              </a:extLst>
            </p:cNvPr>
            <p:cNvSpPr/>
            <p:nvPr/>
          </p:nvSpPr>
          <p:spPr>
            <a:xfrm>
              <a:off x="3867958" y="3860800"/>
              <a:ext cx="2155227" cy="1405688"/>
            </a:xfrm>
            <a:prstGeom prst="rect">
              <a:avLst/>
            </a:prstGeom>
            <a:solidFill>
              <a:srgbClr val="051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Subtitle 2">
              <a:extLst>
                <a:ext uri="{FF2B5EF4-FFF2-40B4-BE49-F238E27FC236}">
                  <a16:creationId xmlns:a16="http://schemas.microsoft.com/office/drawing/2014/main" id="{69B08026-DF05-45F5-90EF-584015562100}"/>
                </a:ext>
              </a:extLst>
            </p:cNvPr>
            <p:cNvSpPr txBox="1">
              <a:spLocks/>
            </p:cNvSpPr>
            <p:nvPr/>
          </p:nvSpPr>
          <p:spPr>
            <a:xfrm>
              <a:off x="3968641" y="4358879"/>
              <a:ext cx="1989441"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Vice President, Business Development, </a:t>
              </a:r>
              <a:r>
                <a:rPr lang="en-US" sz="12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ResearchFDI</a:t>
              </a: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Subtitle 2">
              <a:extLst>
                <a:ext uri="{FF2B5EF4-FFF2-40B4-BE49-F238E27FC236}">
                  <a16:creationId xmlns:a16="http://schemas.microsoft.com/office/drawing/2014/main" id="{D665170A-49BD-4C4F-BBEF-8634CEBE2A27}"/>
                </a:ext>
              </a:extLst>
            </p:cNvPr>
            <p:cNvSpPr txBox="1">
              <a:spLocks/>
            </p:cNvSpPr>
            <p:nvPr/>
          </p:nvSpPr>
          <p:spPr>
            <a:xfrm>
              <a:off x="3968641" y="4130913"/>
              <a:ext cx="1989441"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EC4A24"/>
                  </a:solidFill>
                  <a:latin typeface="Ubuntu" panose="020B0504030602030204" pitchFamily="34" charset="0"/>
                  <a:ea typeface="Open Sans Light" panose="020B0306030504020204" pitchFamily="34" charset="0"/>
                  <a:cs typeface="Open Sans Light" panose="020B0306030504020204" pitchFamily="34" charset="0"/>
                </a:rPr>
                <a:t>Adam Solomon</a:t>
              </a:r>
              <a:endParaRPr lang="en-US" sz="1400" b="1" dirty="0">
                <a:solidFill>
                  <a:srgbClr val="EC4A24"/>
                </a:solidFill>
                <a:latin typeface="Ubuntu" panose="020B0504030602030204" pitchFamily="34" charset="0"/>
              </a:endParaRPr>
            </a:p>
          </p:txBody>
        </p:sp>
      </p:grpSp>
      <p:grpSp>
        <p:nvGrpSpPr>
          <p:cNvPr id="47" name="Group 46">
            <a:extLst>
              <a:ext uri="{FF2B5EF4-FFF2-40B4-BE49-F238E27FC236}">
                <a16:creationId xmlns:a16="http://schemas.microsoft.com/office/drawing/2014/main" id="{5C076135-8C48-C734-ED0F-6B2314567331}"/>
              </a:ext>
            </a:extLst>
          </p:cNvPr>
          <p:cNvGrpSpPr/>
          <p:nvPr/>
        </p:nvGrpSpPr>
        <p:grpSpPr>
          <a:xfrm>
            <a:off x="6537370" y="4361519"/>
            <a:ext cx="2217422" cy="1405687"/>
            <a:chOff x="6324599" y="3924299"/>
            <a:chExt cx="2217422" cy="1405687"/>
          </a:xfrm>
        </p:grpSpPr>
        <p:sp>
          <p:nvSpPr>
            <p:cNvPr id="37" name="Rectangle 36">
              <a:extLst>
                <a:ext uri="{FF2B5EF4-FFF2-40B4-BE49-F238E27FC236}">
                  <a16:creationId xmlns:a16="http://schemas.microsoft.com/office/drawing/2014/main" id="{059B5ED3-DC47-47E8-9A95-8E683B6EB40B}"/>
                </a:ext>
              </a:extLst>
            </p:cNvPr>
            <p:cNvSpPr/>
            <p:nvPr/>
          </p:nvSpPr>
          <p:spPr>
            <a:xfrm>
              <a:off x="6324599" y="3924299"/>
              <a:ext cx="2217422" cy="1405687"/>
            </a:xfrm>
            <a:prstGeom prst="rect">
              <a:avLst/>
            </a:prstGeom>
            <a:solidFill>
              <a:srgbClr val="051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Subtitle 2">
              <a:extLst>
                <a:ext uri="{FF2B5EF4-FFF2-40B4-BE49-F238E27FC236}">
                  <a16:creationId xmlns:a16="http://schemas.microsoft.com/office/drawing/2014/main" id="{4CCBE840-3E4F-4E31-9700-5C38E70A6C8E}"/>
                </a:ext>
              </a:extLst>
            </p:cNvPr>
            <p:cNvSpPr txBox="1">
              <a:spLocks/>
            </p:cNvSpPr>
            <p:nvPr/>
          </p:nvSpPr>
          <p:spPr>
            <a:xfrm>
              <a:off x="6393923" y="4416029"/>
              <a:ext cx="2046852"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Development Consultant, Invest Hamilton</a:t>
              </a:r>
            </a:p>
          </p:txBody>
        </p:sp>
        <p:sp>
          <p:nvSpPr>
            <p:cNvPr id="22" name="Subtitle 2">
              <a:extLst>
                <a:ext uri="{FF2B5EF4-FFF2-40B4-BE49-F238E27FC236}">
                  <a16:creationId xmlns:a16="http://schemas.microsoft.com/office/drawing/2014/main" id="{6E34A8C9-12CC-4889-A6A5-6B29D2E60E13}"/>
                </a:ext>
              </a:extLst>
            </p:cNvPr>
            <p:cNvSpPr txBox="1">
              <a:spLocks/>
            </p:cNvSpPr>
            <p:nvPr/>
          </p:nvSpPr>
          <p:spPr>
            <a:xfrm>
              <a:off x="6393923" y="4188063"/>
              <a:ext cx="2046852"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EC4A24"/>
                  </a:solidFill>
                  <a:latin typeface="Ubuntu" panose="020B0504030602030204" pitchFamily="34" charset="0"/>
                  <a:ea typeface="Open Sans Light" panose="020B0306030504020204" pitchFamily="34" charset="0"/>
                  <a:cs typeface="Open Sans Light" panose="020B0306030504020204" pitchFamily="34" charset="0"/>
                </a:rPr>
                <a:t>Asmaa Al-Hashimi</a:t>
              </a:r>
              <a:endParaRPr lang="en-US" sz="1400" b="1" dirty="0">
                <a:solidFill>
                  <a:srgbClr val="EC4A24"/>
                </a:solidFill>
                <a:latin typeface="Ubuntu" panose="020B0504030602030204" pitchFamily="34" charset="0"/>
              </a:endParaRPr>
            </a:p>
          </p:txBody>
        </p:sp>
      </p:grpSp>
      <p:grpSp>
        <p:nvGrpSpPr>
          <p:cNvPr id="48" name="Group 47">
            <a:extLst>
              <a:ext uri="{FF2B5EF4-FFF2-40B4-BE49-F238E27FC236}">
                <a16:creationId xmlns:a16="http://schemas.microsoft.com/office/drawing/2014/main" id="{AE4EA633-5C71-F361-D783-9C92C464AD07}"/>
              </a:ext>
            </a:extLst>
          </p:cNvPr>
          <p:cNvGrpSpPr/>
          <p:nvPr/>
        </p:nvGrpSpPr>
        <p:grpSpPr>
          <a:xfrm>
            <a:off x="9322469" y="4381499"/>
            <a:ext cx="2217422" cy="1425021"/>
            <a:chOff x="9334500" y="3924299"/>
            <a:chExt cx="2217422" cy="1425021"/>
          </a:xfrm>
        </p:grpSpPr>
        <p:sp>
          <p:nvSpPr>
            <p:cNvPr id="38" name="Rectangle 37">
              <a:extLst>
                <a:ext uri="{FF2B5EF4-FFF2-40B4-BE49-F238E27FC236}">
                  <a16:creationId xmlns:a16="http://schemas.microsoft.com/office/drawing/2014/main" id="{F3BF44B1-0469-400B-B3A0-E54D22FC003B}"/>
                </a:ext>
              </a:extLst>
            </p:cNvPr>
            <p:cNvSpPr/>
            <p:nvPr/>
          </p:nvSpPr>
          <p:spPr>
            <a:xfrm>
              <a:off x="9334500" y="3924299"/>
              <a:ext cx="2217422" cy="1425021"/>
            </a:xfrm>
            <a:prstGeom prst="rect">
              <a:avLst/>
            </a:prstGeom>
            <a:solidFill>
              <a:srgbClr val="051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4" name="Subtitle 2">
              <a:extLst>
                <a:ext uri="{FF2B5EF4-FFF2-40B4-BE49-F238E27FC236}">
                  <a16:creationId xmlns:a16="http://schemas.microsoft.com/office/drawing/2014/main" id="{E952CCE6-19CF-4EC2-B921-CDD5CF38F74C}"/>
                </a:ext>
              </a:extLst>
            </p:cNvPr>
            <p:cNvSpPr txBox="1">
              <a:spLocks/>
            </p:cNvSpPr>
            <p:nvPr/>
          </p:nvSpPr>
          <p:spPr>
            <a:xfrm>
              <a:off x="9396412" y="4425991"/>
              <a:ext cx="2046852"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Economic Development Officer, Sarnia-Lambton Economic Partnership</a:t>
              </a:r>
            </a:p>
          </p:txBody>
        </p:sp>
        <p:sp>
          <p:nvSpPr>
            <p:cNvPr id="25" name="Subtitle 2">
              <a:extLst>
                <a:ext uri="{FF2B5EF4-FFF2-40B4-BE49-F238E27FC236}">
                  <a16:creationId xmlns:a16="http://schemas.microsoft.com/office/drawing/2014/main" id="{D2A38861-0DBE-475E-B3DA-7C56783E12C9}"/>
                </a:ext>
              </a:extLst>
            </p:cNvPr>
            <p:cNvSpPr txBox="1">
              <a:spLocks/>
            </p:cNvSpPr>
            <p:nvPr/>
          </p:nvSpPr>
          <p:spPr>
            <a:xfrm>
              <a:off x="9396412" y="4198025"/>
              <a:ext cx="2046852"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EC4A24"/>
                  </a:solidFill>
                  <a:latin typeface="Ubuntu" panose="020B0504030602030204" pitchFamily="34" charset="0"/>
                  <a:ea typeface="Open Sans Light" panose="020B0306030504020204" pitchFamily="34" charset="0"/>
                  <a:cs typeface="Open Sans Light" panose="020B0306030504020204" pitchFamily="34" charset="0"/>
                </a:rPr>
                <a:t>Shauna Carr</a:t>
              </a:r>
              <a:endParaRPr lang="en-US" sz="1400" b="1" dirty="0">
                <a:solidFill>
                  <a:srgbClr val="EC4A24"/>
                </a:solidFill>
                <a:latin typeface="Ubuntu" panose="020B0504030602030204" pitchFamily="34" charset="0"/>
              </a:endParaRPr>
            </a:p>
          </p:txBody>
        </p:sp>
      </p:grpSp>
      <p:pic>
        <p:nvPicPr>
          <p:cNvPr id="44" name="Picture Placeholder 43" descr="A person smiling at camera&#10;&#10;Description automatically generated">
            <a:extLst>
              <a:ext uri="{FF2B5EF4-FFF2-40B4-BE49-F238E27FC236}">
                <a16:creationId xmlns:a16="http://schemas.microsoft.com/office/drawing/2014/main" id="{7517E244-2AAE-7985-0B0D-F42CC4BFCBE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27" r="1027"/>
          <a:stretch>
            <a:fillRect/>
          </a:stretch>
        </p:blipFill>
        <p:spPr>
          <a:xfrm>
            <a:off x="1029368" y="2117558"/>
            <a:ext cx="2217423" cy="2263942"/>
          </a:xfrm>
        </p:spPr>
      </p:pic>
      <p:pic>
        <p:nvPicPr>
          <p:cNvPr id="5" name="Picture Placeholder 4" descr="A person with a mustache and a beard&#10;&#10;Description automatically generated">
            <a:extLst>
              <a:ext uri="{FF2B5EF4-FFF2-40B4-BE49-F238E27FC236}">
                <a16:creationId xmlns:a16="http://schemas.microsoft.com/office/drawing/2014/main" id="{C825EC0A-7792-F6DC-1110-87608EEB43F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27" r="1027"/>
          <a:stretch>
            <a:fillRect/>
          </a:stretch>
        </p:blipFill>
        <p:spPr>
          <a:xfrm>
            <a:off x="3814464" y="2166300"/>
            <a:ext cx="2155227" cy="2200442"/>
          </a:xfrm>
        </p:spPr>
      </p:pic>
      <p:pic>
        <p:nvPicPr>
          <p:cNvPr id="9" name="Picture Placeholder 8" descr="A person smiling for a picture&#10;&#10;Description automatically generated">
            <a:extLst>
              <a:ext uri="{FF2B5EF4-FFF2-40B4-BE49-F238E27FC236}">
                <a16:creationId xmlns:a16="http://schemas.microsoft.com/office/drawing/2014/main" id="{15C83510-6D47-B5D9-18BD-2C46E644E6D4}"/>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027" r="1027"/>
          <a:stretch>
            <a:fillRect/>
          </a:stretch>
        </p:blipFill>
        <p:spPr>
          <a:xfrm>
            <a:off x="6537370" y="2117558"/>
            <a:ext cx="2217422" cy="2263941"/>
          </a:xfrm>
        </p:spPr>
      </p:pic>
      <p:pic>
        <p:nvPicPr>
          <p:cNvPr id="42" name="Picture Placeholder 41" descr="A person in a black suit&#10;&#10;Description automatically generated">
            <a:extLst>
              <a:ext uri="{FF2B5EF4-FFF2-40B4-BE49-F238E27FC236}">
                <a16:creationId xmlns:a16="http://schemas.microsoft.com/office/drawing/2014/main" id="{0B04A23A-CA9E-8038-3B44-3F0E3CECFF5A}"/>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15610" t="13066" r="22620" b="36538"/>
          <a:stretch/>
        </p:blipFill>
        <p:spPr>
          <a:xfrm>
            <a:off x="9322469" y="2117558"/>
            <a:ext cx="2217422" cy="2263941"/>
          </a:xfrm>
        </p:spPr>
      </p:pic>
      <p:sp>
        <p:nvSpPr>
          <p:cNvPr id="49" name="AutoShape 3">
            <a:extLst>
              <a:ext uri="{FF2B5EF4-FFF2-40B4-BE49-F238E27FC236}">
                <a16:creationId xmlns:a16="http://schemas.microsoft.com/office/drawing/2014/main" id="{B0FB83BE-6133-5EF9-AFFD-C56855AB0E88}"/>
              </a:ext>
            </a:extLst>
          </p:cNvPr>
          <p:cNvSpPr/>
          <p:nvPr/>
        </p:nvSpPr>
        <p:spPr>
          <a:xfrm flipV="1">
            <a:off x="704766" y="879856"/>
            <a:ext cx="3169328" cy="277"/>
          </a:xfrm>
          <a:prstGeom prst="line">
            <a:avLst/>
          </a:prstGeom>
          <a:ln w="215900" cap="rnd">
            <a:solidFill>
              <a:srgbClr val="F36523"/>
            </a:solidFill>
            <a:prstDash val="solid"/>
            <a:headEnd type="none" w="sm" len="sm"/>
            <a:tailEnd type="none" w="sm" len="sm"/>
          </a:ln>
        </p:spPr>
        <p:txBody>
          <a:bodyPr/>
          <a:lstStyle/>
          <a:p>
            <a:endParaRPr lang="en-CA" sz="1200"/>
          </a:p>
        </p:txBody>
      </p:sp>
      <p:sp>
        <p:nvSpPr>
          <p:cNvPr id="50" name="TextBox 16">
            <a:extLst>
              <a:ext uri="{FF2B5EF4-FFF2-40B4-BE49-F238E27FC236}">
                <a16:creationId xmlns:a16="http://schemas.microsoft.com/office/drawing/2014/main" id="{A0928A11-3D4A-EBD4-D6EF-72322570453B}"/>
              </a:ext>
            </a:extLst>
          </p:cNvPr>
          <p:cNvSpPr txBox="1"/>
          <p:nvPr/>
        </p:nvSpPr>
        <p:spPr>
          <a:xfrm>
            <a:off x="4441938" y="524269"/>
            <a:ext cx="6759461" cy="619657"/>
          </a:xfrm>
          <a:prstGeom prst="rect">
            <a:avLst/>
          </a:prstGeom>
        </p:spPr>
        <p:txBody>
          <a:bodyPr wrap="square" lIns="0" tIns="0" rIns="0" bIns="0" rtlCol="0" anchor="t">
            <a:spAutoFit/>
          </a:bodyPr>
          <a:lstStyle/>
          <a:p>
            <a:pPr>
              <a:lnSpc>
                <a:spcPts val="5413"/>
              </a:lnSpc>
              <a:spcBef>
                <a:spcPct val="0"/>
              </a:spcBef>
            </a:pPr>
            <a:r>
              <a:rPr lang="en-US" sz="3866" dirty="0">
                <a:solidFill>
                  <a:srgbClr val="051438"/>
                </a:solidFill>
                <a:latin typeface="Ubuntu Bold"/>
              </a:rPr>
              <a:t>Meet Your Panelists</a:t>
            </a:r>
          </a:p>
        </p:txBody>
      </p:sp>
      <p:sp>
        <p:nvSpPr>
          <p:cNvPr id="51" name="Subtitle 2">
            <a:extLst>
              <a:ext uri="{FF2B5EF4-FFF2-40B4-BE49-F238E27FC236}">
                <a16:creationId xmlns:a16="http://schemas.microsoft.com/office/drawing/2014/main" id="{1073F65E-E465-6865-13A6-D6617259DB1C}"/>
              </a:ext>
            </a:extLst>
          </p:cNvPr>
          <p:cNvSpPr txBox="1">
            <a:spLocks/>
          </p:cNvSpPr>
          <p:nvPr/>
        </p:nvSpPr>
        <p:spPr>
          <a:xfrm>
            <a:off x="939379" y="1904998"/>
            <a:ext cx="2235564" cy="2308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316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i="1" dirty="0">
                <a:solidFill>
                  <a:srgbClr val="EC4A24"/>
                </a:solidFill>
                <a:latin typeface="Ubuntu" panose="020B0504030602030204" pitchFamily="34" charset="0"/>
                <a:ea typeface="Roboto Condensed" panose="02000000000000000000" pitchFamily="2" charset="0"/>
                <a:cs typeface="Open Sans Light" panose="020B0306030504020204" pitchFamily="34" charset="0"/>
              </a:rPr>
              <a:t>Moderator</a:t>
            </a:r>
          </a:p>
        </p:txBody>
      </p:sp>
    </p:spTree>
    <p:extLst>
      <p:ext uri="{BB962C8B-B14F-4D97-AF65-F5344CB8AC3E}">
        <p14:creationId xmlns:p14="http://schemas.microsoft.com/office/powerpoint/2010/main" val="1757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flipV="1">
            <a:off x="8413073" y="1597703"/>
            <a:ext cx="3169328" cy="277"/>
          </a:xfrm>
          <a:prstGeom prst="line">
            <a:avLst/>
          </a:prstGeom>
          <a:ln w="215900" cap="rnd">
            <a:solidFill>
              <a:srgbClr val="F36523"/>
            </a:solidFill>
            <a:prstDash val="solid"/>
            <a:headEnd type="none" w="sm" len="sm"/>
            <a:tailEnd type="none" w="sm" len="sm"/>
          </a:ln>
        </p:spPr>
        <p:txBody>
          <a:bodyPr/>
          <a:lstStyle/>
          <a:p>
            <a:endParaRPr lang="en-CA" sz="1200"/>
          </a:p>
        </p:txBody>
      </p:sp>
      <p:sp>
        <p:nvSpPr>
          <p:cNvPr id="7" name="Freeform 7"/>
          <p:cNvSpPr/>
          <p:nvPr/>
        </p:nvSpPr>
        <p:spPr>
          <a:xfrm>
            <a:off x="5182554" y="2578586"/>
            <a:ext cx="280602" cy="276964"/>
          </a:xfrm>
          <a:custGeom>
            <a:avLst/>
            <a:gdLst/>
            <a:ahLst/>
            <a:cxnLst/>
            <a:rect l="l" t="t" r="r" b="b"/>
            <a:pathLst>
              <a:path w="420903" h="415446">
                <a:moveTo>
                  <a:pt x="0" y="0"/>
                </a:moveTo>
                <a:lnTo>
                  <a:pt x="420902" y="0"/>
                </a:lnTo>
                <a:lnTo>
                  <a:pt x="420902" y="415447"/>
                </a:lnTo>
                <a:lnTo>
                  <a:pt x="0" y="415447"/>
                </a:lnTo>
                <a:lnTo>
                  <a:pt x="0" y="0"/>
                </a:lnTo>
                <a:close/>
              </a:path>
            </a:pathLst>
          </a:custGeom>
          <a:blipFill>
            <a:blip r:embed="rId4">
              <a:extLst>
                <a:ext uri="{96DAC541-7B7A-43D3-8B79-37D633B846F1}">
                  <asvg:svgBlip xmlns:asvg="http://schemas.microsoft.com/office/drawing/2016/SVG/main" r:embed="rId5"/>
                </a:ext>
              </a:extLst>
            </a:blip>
            <a:stretch>
              <a:fillRect l="-8116" t="-6399" r="-5020" b="-8223"/>
            </a:stretch>
          </a:blipFill>
        </p:spPr>
        <p:txBody>
          <a:bodyPr/>
          <a:lstStyle/>
          <a:p>
            <a:endParaRPr lang="en-CA" sz="1200"/>
          </a:p>
        </p:txBody>
      </p:sp>
      <p:sp>
        <p:nvSpPr>
          <p:cNvPr id="13" name="AutoShape 13"/>
          <p:cNvSpPr/>
          <p:nvPr/>
        </p:nvSpPr>
        <p:spPr>
          <a:xfrm>
            <a:off x="0" y="1058656"/>
            <a:ext cx="1500326" cy="5185733"/>
          </a:xfrm>
          <a:prstGeom prst="rect">
            <a:avLst/>
          </a:prstGeom>
          <a:solidFill>
            <a:srgbClr val="051438"/>
          </a:solidFill>
        </p:spPr>
        <p:txBody>
          <a:bodyPr/>
          <a:lstStyle/>
          <a:p>
            <a:endParaRPr lang="en-CA" sz="1200"/>
          </a:p>
        </p:txBody>
      </p:sp>
      <p:sp>
        <p:nvSpPr>
          <p:cNvPr id="14" name="AutoShape 14"/>
          <p:cNvSpPr/>
          <p:nvPr/>
        </p:nvSpPr>
        <p:spPr>
          <a:xfrm>
            <a:off x="801150" y="1921705"/>
            <a:ext cx="2305498" cy="3001452"/>
          </a:xfrm>
          <a:prstGeom prst="rect">
            <a:avLst/>
          </a:prstGeom>
          <a:solidFill>
            <a:srgbClr val="F36523"/>
          </a:solidFill>
          <a:ln>
            <a:solidFill>
              <a:srgbClr val="F36523"/>
            </a:solidFill>
          </a:ln>
        </p:spPr>
        <p:txBody>
          <a:bodyPr/>
          <a:lstStyle/>
          <a:p>
            <a:endParaRPr lang="en-CA" sz="1200"/>
          </a:p>
        </p:txBody>
      </p:sp>
      <p:sp>
        <p:nvSpPr>
          <p:cNvPr id="15" name="Freeform 15"/>
          <p:cNvSpPr/>
          <p:nvPr/>
        </p:nvSpPr>
        <p:spPr>
          <a:xfrm>
            <a:off x="1587204" y="3049166"/>
            <a:ext cx="759669" cy="759669"/>
          </a:xfrm>
          <a:custGeom>
            <a:avLst/>
            <a:gdLst/>
            <a:ahLst/>
            <a:cxnLst/>
            <a:rect l="l" t="t" r="r" b="b"/>
            <a:pathLst>
              <a:path w="1139504" h="1139504">
                <a:moveTo>
                  <a:pt x="0" y="0"/>
                </a:moveTo>
                <a:lnTo>
                  <a:pt x="1139504" y="0"/>
                </a:lnTo>
                <a:lnTo>
                  <a:pt x="1139504" y="1139504"/>
                </a:lnTo>
                <a:lnTo>
                  <a:pt x="0" y="11395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sz="1200"/>
          </a:p>
        </p:txBody>
      </p:sp>
      <p:sp>
        <p:nvSpPr>
          <p:cNvPr id="16" name="TextBox 16"/>
          <p:cNvSpPr txBox="1"/>
          <p:nvPr/>
        </p:nvSpPr>
        <p:spPr>
          <a:xfrm>
            <a:off x="4899139" y="1199403"/>
            <a:ext cx="3513934" cy="619657"/>
          </a:xfrm>
          <a:prstGeom prst="rect">
            <a:avLst/>
          </a:prstGeom>
        </p:spPr>
        <p:txBody>
          <a:bodyPr wrap="square" lIns="0" tIns="0" rIns="0" bIns="0" rtlCol="0" anchor="t">
            <a:spAutoFit/>
          </a:bodyPr>
          <a:lstStyle/>
          <a:p>
            <a:pPr>
              <a:lnSpc>
                <a:spcPts val="5413"/>
              </a:lnSpc>
              <a:spcBef>
                <a:spcPct val="0"/>
              </a:spcBef>
            </a:pPr>
            <a:r>
              <a:rPr lang="en-US" sz="3866" dirty="0">
                <a:solidFill>
                  <a:srgbClr val="051438"/>
                </a:solidFill>
                <a:latin typeface="Ubuntu Bold"/>
              </a:rPr>
              <a:t>Panel Agenda</a:t>
            </a:r>
          </a:p>
        </p:txBody>
      </p:sp>
      <p:sp>
        <p:nvSpPr>
          <p:cNvPr id="17" name="TextBox 17"/>
          <p:cNvSpPr txBox="1"/>
          <p:nvPr/>
        </p:nvSpPr>
        <p:spPr>
          <a:xfrm>
            <a:off x="5711178" y="2534337"/>
            <a:ext cx="4422031" cy="282129"/>
          </a:xfrm>
          <a:prstGeom prst="rect">
            <a:avLst/>
          </a:prstGeom>
        </p:spPr>
        <p:txBody>
          <a:bodyPr lIns="0" tIns="0" rIns="0" bIns="0" rtlCol="0" anchor="t">
            <a:spAutoFit/>
          </a:bodyPr>
          <a:lstStyle/>
          <a:p>
            <a:pPr>
              <a:lnSpc>
                <a:spcPts val="2240"/>
              </a:lnSpc>
              <a:spcBef>
                <a:spcPct val="0"/>
              </a:spcBef>
            </a:pPr>
            <a:r>
              <a:rPr lang="en-US" sz="1850" dirty="0">
                <a:solidFill>
                  <a:srgbClr val="051438"/>
                </a:solidFill>
                <a:latin typeface="Ubuntu Bold" panose="020B0804030602030204" pitchFamily="34" charset="0"/>
                <a:ea typeface="Roboto Condensed"/>
                <a:cs typeface="Roboto Condensed"/>
              </a:rPr>
              <a:t>Effectively Defining Target Sectors</a:t>
            </a:r>
          </a:p>
        </p:txBody>
      </p:sp>
      <p:sp>
        <p:nvSpPr>
          <p:cNvPr id="25" name="TextBox 17">
            <a:extLst>
              <a:ext uri="{FF2B5EF4-FFF2-40B4-BE49-F238E27FC236}">
                <a16:creationId xmlns:a16="http://schemas.microsoft.com/office/drawing/2014/main" id="{E41D96B2-E96E-0703-D726-EE8B632E1888}"/>
              </a:ext>
            </a:extLst>
          </p:cNvPr>
          <p:cNvSpPr txBox="1"/>
          <p:nvPr/>
        </p:nvSpPr>
        <p:spPr>
          <a:xfrm>
            <a:off x="5711179" y="2868581"/>
            <a:ext cx="4422031" cy="256480"/>
          </a:xfrm>
          <a:prstGeom prst="rect">
            <a:avLst/>
          </a:prstGeom>
        </p:spPr>
        <p:txBody>
          <a:bodyPr lIns="0" tIns="0" rIns="0" bIns="0" rtlCol="0" anchor="t">
            <a:spAutoFit/>
          </a:bodyPr>
          <a:lstStyle/>
          <a:p>
            <a:pPr>
              <a:lnSpc>
                <a:spcPts val="2240"/>
              </a:lnSpc>
              <a:spcBef>
                <a:spcPct val="0"/>
              </a:spcBef>
            </a:pPr>
            <a:r>
              <a:rPr lang="en-US" sz="1400" dirty="0">
                <a:latin typeface="Roboto Condensed"/>
                <a:ea typeface="Roboto Condensed"/>
                <a:cs typeface="Roboto Condensed"/>
              </a:rPr>
              <a:t>The Importance of having well defined target sectors</a:t>
            </a:r>
          </a:p>
        </p:txBody>
      </p:sp>
      <p:sp>
        <p:nvSpPr>
          <p:cNvPr id="26" name="Freeform 7">
            <a:extLst>
              <a:ext uri="{FF2B5EF4-FFF2-40B4-BE49-F238E27FC236}">
                <a16:creationId xmlns:a16="http://schemas.microsoft.com/office/drawing/2014/main" id="{7C5A10E3-5E0A-D0AC-2B2A-C27DBEDDD8E9}"/>
              </a:ext>
            </a:extLst>
          </p:cNvPr>
          <p:cNvSpPr/>
          <p:nvPr/>
        </p:nvSpPr>
        <p:spPr>
          <a:xfrm>
            <a:off x="5182554" y="3381210"/>
            <a:ext cx="280602" cy="276964"/>
          </a:xfrm>
          <a:custGeom>
            <a:avLst/>
            <a:gdLst/>
            <a:ahLst/>
            <a:cxnLst/>
            <a:rect l="l" t="t" r="r" b="b"/>
            <a:pathLst>
              <a:path w="420903" h="415446">
                <a:moveTo>
                  <a:pt x="0" y="0"/>
                </a:moveTo>
                <a:lnTo>
                  <a:pt x="420902" y="0"/>
                </a:lnTo>
                <a:lnTo>
                  <a:pt x="420902" y="415447"/>
                </a:lnTo>
                <a:lnTo>
                  <a:pt x="0" y="415447"/>
                </a:lnTo>
                <a:lnTo>
                  <a:pt x="0" y="0"/>
                </a:lnTo>
                <a:close/>
              </a:path>
            </a:pathLst>
          </a:custGeom>
          <a:blipFill>
            <a:blip r:embed="rId4">
              <a:extLst>
                <a:ext uri="{96DAC541-7B7A-43D3-8B79-37D633B846F1}">
                  <asvg:svgBlip xmlns:asvg="http://schemas.microsoft.com/office/drawing/2016/SVG/main" r:embed="rId5"/>
                </a:ext>
              </a:extLst>
            </a:blip>
            <a:stretch>
              <a:fillRect l="-8116" t="-6399" r="-5020" b="-8223"/>
            </a:stretch>
          </a:blipFill>
        </p:spPr>
        <p:txBody>
          <a:bodyPr/>
          <a:lstStyle/>
          <a:p>
            <a:endParaRPr lang="en-CA" sz="1200"/>
          </a:p>
        </p:txBody>
      </p:sp>
      <p:sp>
        <p:nvSpPr>
          <p:cNvPr id="27" name="TextBox 17">
            <a:extLst>
              <a:ext uri="{FF2B5EF4-FFF2-40B4-BE49-F238E27FC236}">
                <a16:creationId xmlns:a16="http://schemas.microsoft.com/office/drawing/2014/main" id="{7ABBEA38-B273-24F1-337E-738225EEE36D}"/>
              </a:ext>
            </a:extLst>
          </p:cNvPr>
          <p:cNvSpPr txBox="1"/>
          <p:nvPr/>
        </p:nvSpPr>
        <p:spPr>
          <a:xfrm>
            <a:off x="5711178" y="3336961"/>
            <a:ext cx="5261622" cy="282129"/>
          </a:xfrm>
          <a:prstGeom prst="rect">
            <a:avLst/>
          </a:prstGeom>
        </p:spPr>
        <p:txBody>
          <a:bodyPr wrap="square" lIns="0" tIns="0" rIns="0" bIns="0" rtlCol="0" anchor="t">
            <a:spAutoFit/>
          </a:bodyPr>
          <a:lstStyle/>
          <a:p>
            <a:pPr>
              <a:lnSpc>
                <a:spcPts val="2240"/>
              </a:lnSpc>
              <a:spcBef>
                <a:spcPct val="0"/>
              </a:spcBef>
            </a:pPr>
            <a:r>
              <a:rPr lang="en-US" sz="1850" dirty="0">
                <a:solidFill>
                  <a:srgbClr val="051438"/>
                </a:solidFill>
                <a:latin typeface="Ubuntu Bold" panose="020B0804030602030204" pitchFamily="34" charset="0"/>
                <a:ea typeface="Roboto Condensed"/>
                <a:cs typeface="Roboto Condensed"/>
              </a:rPr>
              <a:t>Identifying opportunities for diversification </a:t>
            </a:r>
          </a:p>
        </p:txBody>
      </p:sp>
      <p:sp>
        <p:nvSpPr>
          <p:cNvPr id="28" name="TextBox 17">
            <a:extLst>
              <a:ext uri="{FF2B5EF4-FFF2-40B4-BE49-F238E27FC236}">
                <a16:creationId xmlns:a16="http://schemas.microsoft.com/office/drawing/2014/main" id="{7590E515-9974-AB83-073A-E3CD81EC2632}"/>
              </a:ext>
            </a:extLst>
          </p:cNvPr>
          <p:cNvSpPr txBox="1"/>
          <p:nvPr/>
        </p:nvSpPr>
        <p:spPr>
          <a:xfrm>
            <a:off x="5711178" y="3671205"/>
            <a:ext cx="5502253" cy="538609"/>
          </a:xfrm>
          <a:prstGeom prst="rect">
            <a:avLst/>
          </a:prstGeom>
        </p:spPr>
        <p:txBody>
          <a:bodyPr wrap="square" lIns="0" tIns="0" rIns="0" bIns="0" rtlCol="0" anchor="t">
            <a:spAutoFit/>
          </a:bodyPr>
          <a:lstStyle/>
          <a:p>
            <a:pPr>
              <a:lnSpc>
                <a:spcPts val="2240"/>
              </a:lnSpc>
              <a:spcBef>
                <a:spcPct val="0"/>
              </a:spcBef>
            </a:pPr>
            <a:r>
              <a:rPr lang="en-US" sz="1400" dirty="0">
                <a:latin typeface="Roboto Condensed"/>
                <a:ea typeface="Roboto Condensed"/>
                <a:cs typeface="Roboto Condensed"/>
              </a:rPr>
              <a:t>Identifying emerging trends and market gaps  and evaluating potential for success </a:t>
            </a:r>
          </a:p>
        </p:txBody>
      </p:sp>
      <p:sp>
        <p:nvSpPr>
          <p:cNvPr id="29" name="Freeform 7">
            <a:extLst>
              <a:ext uri="{FF2B5EF4-FFF2-40B4-BE49-F238E27FC236}">
                <a16:creationId xmlns:a16="http://schemas.microsoft.com/office/drawing/2014/main" id="{B023BCDD-7F64-BB1C-8AFB-7C26485802E2}"/>
              </a:ext>
            </a:extLst>
          </p:cNvPr>
          <p:cNvSpPr/>
          <p:nvPr/>
        </p:nvSpPr>
        <p:spPr>
          <a:xfrm>
            <a:off x="5182554" y="4561126"/>
            <a:ext cx="280602" cy="276964"/>
          </a:xfrm>
          <a:custGeom>
            <a:avLst/>
            <a:gdLst/>
            <a:ahLst/>
            <a:cxnLst/>
            <a:rect l="l" t="t" r="r" b="b"/>
            <a:pathLst>
              <a:path w="420903" h="415446">
                <a:moveTo>
                  <a:pt x="0" y="0"/>
                </a:moveTo>
                <a:lnTo>
                  <a:pt x="420902" y="0"/>
                </a:lnTo>
                <a:lnTo>
                  <a:pt x="420902" y="415447"/>
                </a:lnTo>
                <a:lnTo>
                  <a:pt x="0" y="415447"/>
                </a:lnTo>
                <a:lnTo>
                  <a:pt x="0" y="0"/>
                </a:lnTo>
                <a:close/>
              </a:path>
            </a:pathLst>
          </a:custGeom>
          <a:blipFill>
            <a:blip r:embed="rId4">
              <a:extLst>
                <a:ext uri="{96DAC541-7B7A-43D3-8B79-37D633B846F1}">
                  <asvg:svgBlip xmlns:asvg="http://schemas.microsoft.com/office/drawing/2016/SVG/main" r:embed="rId5"/>
                </a:ext>
              </a:extLst>
            </a:blip>
            <a:stretch>
              <a:fillRect l="-8116" t="-6399" r="-5020" b="-8223"/>
            </a:stretch>
          </a:blipFill>
        </p:spPr>
        <p:txBody>
          <a:bodyPr/>
          <a:lstStyle/>
          <a:p>
            <a:endParaRPr lang="en-CA" sz="1200"/>
          </a:p>
        </p:txBody>
      </p:sp>
      <p:sp>
        <p:nvSpPr>
          <p:cNvPr id="30" name="TextBox 17">
            <a:extLst>
              <a:ext uri="{FF2B5EF4-FFF2-40B4-BE49-F238E27FC236}">
                <a16:creationId xmlns:a16="http://schemas.microsoft.com/office/drawing/2014/main" id="{E8012602-B85D-A644-FCB9-B048845DAE32}"/>
              </a:ext>
            </a:extLst>
          </p:cNvPr>
          <p:cNvSpPr txBox="1"/>
          <p:nvPr/>
        </p:nvSpPr>
        <p:spPr>
          <a:xfrm>
            <a:off x="5711178" y="4516877"/>
            <a:ext cx="4422031" cy="282129"/>
          </a:xfrm>
          <a:prstGeom prst="rect">
            <a:avLst/>
          </a:prstGeom>
        </p:spPr>
        <p:txBody>
          <a:bodyPr lIns="0" tIns="0" rIns="0" bIns="0" rtlCol="0" anchor="t">
            <a:spAutoFit/>
          </a:bodyPr>
          <a:lstStyle/>
          <a:p>
            <a:pPr>
              <a:lnSpc>
                <a:spcPts val="2240"/>
              </a:lnSpc>
              <a:spcBef>
                <a:spcPct val="0"/>
              </a:spcBef>
            </a:pPr>
            <a:r>
              <a:rPr lang="en-US" sz="1850" dirty="0">
                <a:solidFill>
                  <a:srgbClr val="051438"/>
                </a:solidFill>
                <a:latin typeface="Ubuntu Bold" panose="020B0804030602030204" pitchFamily="34" charset="0"/>
                <a:ea typeface="Roboto Condensed"/>
                <a:cs typeface="Roboto Condensed"/>
              </a:rPr>
              <a:t>Building Local Capacity and Skills</a:t>
            </a:r>
          </a:p>
        </p:txBody>
      </p:sp>
      <p:sp>
        <p:nvSpPr>
          <p:cNvPr id="31" name="TextBox 17">
            <a:extLst>
              <a:ext uri="{FF2B5EF4-FFF2-40B4-BE49-F238E27FC236}">
                <a16:creationId xmlns:a16="http://schemas.microsoft.com/office/drawing/2014/main" id="{CF51DD0F-8CD0-131D-2B0A-E770B4BF3A1C}"/>
              </a:ext>
            </a:extLst>
          </p:cNvPr>
          <p:cNvSpPr txBox="1"/>
          <p:nvPr/>
        </p:nvSpPr>
        <p:spPr>
          <a:xfrm>
            <a:off x="5711179" y="4851121"/>
            <a:ext cx="4422031" cy="538609"/>
          </a:xfrm>
          <a:prstGeom prst="rect">
            <a:avLst/>
          </a:prstGeom>
        </p:spPr>
        <p:txBody>
          <a:bodyPr lIns="0" tIns="0" rIns="0" bIns="0" rtlCol="0" anchor="t">
            <a:spAutoFit/>
          </a:bodyPr>
          <a:lstStyle/>
          <a:p>
            <a:pPr>
              <a:lnSpc>
                <a:spcPts val="2240"/>
              </a:lnSpc>
              <a:spcBef>
                <a:spcPct val="0"/>
              </a:spcBef>
            </a:pPr>
            <a:r>
              <a:rPr lang="en-US" sz="1400" dirty="0">
                <a:latin typeface="Roboto Condensed"/>
                <a:ea typeface="Roboto Condensed"/>
                <a:cs typeface="Roboto Condensed"/>
              </a:rPr>
              <a:t>Leverage existing infrastructure and resources and invest in educational and workforce development programs </a:t>
            </a:r>
          </a:p>
        </p:txBody>
      </p:sp>
      <p:sp>
        <p:nvSpPr>
          <p:cNvPr id="32" name="Freeform 7">
            <a:extLst>
              <a:ext uri="{FF2B5EF4-FFF2-40B4-BE49-F238E27FC236}">
                <a16:creationId xmlns:a16="http://schemas.microsoft.com/office/drawing/2014/main" id="{67892045-446E-08C3-D0ED-AFEE22D4F06E}"/>
              </a:ext>
            </a:extLst>
          </p:cNvPr>
          <p:cNvSpPr/>
          <p:nvPr/>
        </p:nvSpPr>
        <p:spPr>
          <a:xfrm>
            <a:off x="5182554" y="5661179"/>
            <a:ext cx="280602" cy="276964"/>
          </a:xfrm>
          <a:custGeom>
            <a:avLst/>
            <a:gdLst/>
            <a:ahLst/>
            <a:cxnLst/>
            <a:rect l="l" t="t" r="r" b="b"/>
            <a:pathLst>
              <a:path w="420903" h="415446">
                <a:moveTo>
                  <a:pt x="0" y="0"/>
                </a:moveTo>
                <a:lnTo>
                  <a:pt x="420902" y="0"/>
                </a:lnTo>
                <a:lnTo>
                  <a:pt x="420902" y="415447"/>
                </a:lnTo>
                <a:lnTo>
                  <a:pt x="0" y="415447"/>
                </a:lnTo>
                <a:lnTo>
                  <a:pt x="0" y="0"/>
                </a:lnTo>
                <a:close/>
              </a:path>
            </a:pathLst>
          </a:custGeom>
          <a:blipFill>
            <a:blip r:embed="rId4">
              <a:extLst>
                <a:ext uri="{96DAC541-7B7A-43D3-8B79-37D633B846F1}">
                  <asvg:svgBlip xmlns:asvg="http://schemas.microsoft.com/office/drawing/2016/SVG/main" r:embed="rId5"/>
                </a:ext>
              </a:extLst>
            </a:blip>
            <a:stretch>
              <a:fillRect l="-8116" t="-6399" r="-5020" b="-8223"/>
            </a:stretch>
          </a:blipFill>
        </p:spPr>
        <p:txBody>
          <a:bodyPr/>
          <a:lstStyle/>
          <a:p>
            <a:endParaRPr lang="en-CA" sz="1200"/>
          </a:p>
        </p:txBody>
      </p:sp>
      <p:sp>
        <p:nvSpPr>
          <p:cNvPr id="33" name="TextBox 17">
            <a:extLst>
              <a:ext uri="{FF2B5EF4-FFF2-40B4-BE49-F238E27FC236}">
                <a16:creationId xmlns:a16="http://schemas.microsoft.com/office/drawing/2014/main" id="{0A206894-BF49-C1EE-27B4-10A874272E6A}"/>
              </a:ext>
            </a:extLst>
          </p:cNvPr>
          <p:cNvSpPr txBox="1"/>
          <p:nvPr/>
        </p:nvSpPr>
        <p:spPr>
          <a:xfrm>
            <a:off x="5711178" y="5658597"/>
            <a:ext cx="4422031" cy="282129"/>
          </a:xfrm>
          <a:prstGeom prst="rect">
            <a:avLst/>
          </a:prstGeom>
        </p:spPr>
        <p:txBody>
          <a:bodyPr lIns="0" tIns="0" rIns="0" bIns="0" rtlCol="0" anchor="t">
            <a:spAutoFit/>
          </a:bodyPr>
          <a:lstStyle/>
          <a:p>
            <a:pPr>
              <a:lnSpc>
                <a:spcPts val="2240"/>
              </a:lnSpc>
              <a:spcBef>
                <a:spcPct val="0"/>
              </a:spcBef>
            </a:pPr>
            <a:r>
              <a:rPr lang="en-US" sz="1850" dirty="0">
                <a:solidFill>
                  <a:srgbClr val="051438"/>
                </a:solidFill>
                <a:latin typeface="Ubuntu Bold" panose="020B0804030602030204" pitchFamily="34" charset="0"/>
                <a:ea typeface="Roboto Condensed"/>
                <a:cs typeface="Roboto Condensed"/>
              </a:rPr>
              <a:t>Q&amp;A</a:t>
            </a:r>
          </a:p>
        </p:txBody>
      </p:sp>
      <p:pic>
        <p:nvPicPr>
          <p:cNvPr id="37" name="Picture 36" descr="A black background with blue text&#10;&#10;Description automatically generated">
            <a:extLst>
              <a:ext uri="{FF2B5EF4-FFF2-40B4-BE49-F238E27FC236}">
                <a16:creationId xmlns:a16="http://schemas.microsoft.com/office/drawing/2014/main" id="{4FF3D082-A18B-DC12-9E6E-CABB31AA20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675" y="276897"/>
            <a:ext cx="1658032" cy="453106"/>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57425-BD78-D793-E8D4-BCF39410138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D74379F-1589-07B7-13A4-A92B3106E9A6}"/>
              </a:ext>
            </a:extLst>
          </p:cNvPr>
          <p:cNvSpPr/>
          <p:nvPr/>
        </p:nvSpPr>
        <p:spPr>
          <a:xfrm>
            <a:off x="2053707" y="1003177"/>
            <a:ext cx="9361750" cy="4997321"/>
          </a:xfrm>
          <a:prstGeom prst="rect">
            <a:avLst/>
          </a:prstGeom>
          <a:solidFill>
            <a:srgbClr val="051438"/>
          </a:solidFill>
        </p:spPr>
        <p:txBody>
          <a:bodyPr/>
          <a:lstStyle/>
          <a:p>
            <a:r>
              <a:rPr lang="en-CA" sz="1200" b="0" i="0">
                <a:solidFill>
                  <a:srgbClr val="000000"/>
                </a:solidFill>
                <a:effectLst/>
                <a:latin typeface="Times New Roman" panose="02020603050405020304" pitchFamily="18" charset="0"/>
              </a:rPr>
              <a:t> </a:t>
            </a:r>
            <a:endParaRPr lang="en-CA" sz="1200"/>
          </a:p>
        </p:txBody>
      </p:sp>
      <p:sp>
        <p:nvSpPr>
          <p:cNvPr id="3" name="AutoShape 3">
            <a:extLst>
              <a:ext uri="{FF2B5EF4-FFF2-40B4-BE49-F238E27FC236}">
                <a16:creationId xmlns:a16="http://schemas.microsoft.com/office/drawing/2014/main" id="{32D1F16A-402D-46F0-29EE-28DA284242A1}"/>
              </a:ext>
            </a:extLst>
          </p:cNvPr>
          <p:cNvSpPr/>
          <p:nvPr/>
        </p:nvSpPr>
        <p:spPr>
          <a:xfrm>
            <a:off x="780177" y="1764356"/>
            <a:ext cx="2305498" cy="3011938"/>
          </a:xfrm>
          <a:prstGeom prst="rect">
            <a:avLst/>
          </a:prstGeom>
          <a:solidFill>
            <a:srgbClr val="F36523"/>
          </a:solidFill>
        </p:spPr>
        <p:txBody>
          <a:bodyPr/>
          <a:lstStyle/>
          <a:p>
            <a:endParaRPr lang="en-CA" sz="1200"/>
          </a:p>
        </p:txBody>
      </p:sp>
      <p:sp>
        <p:nvSpPr>
          <p:cNvPr id="4" name="TextBox 4">
            <a:extLst>
              <a:ext uri="{FF2B5EF4-FFF2-40B4-BE49-F238E27FC236}">
                <a16:creationId xmlns:a16="http://schemas.microsoft.com/office/drawing/2014/main" id="{C3CA60D0-21F9-9201-A3BE-3F03B8CE6796}"/>
              </a:ext>
            </a:extLst>
          </p:cNvPr>
          <p:cNvSpPr txBox="1"/>
          <p:nvPr/>
        </p:nvSpPr>
        <p:spPr>
          <a:xfrm>
            <a:off x="1529685" y="2702896"/>
            <a:ext cx="1048044" cy="918200"/>
          </a:xfrm>
          <a:prstGeom prst="rect">
            <a:avLst/>
          </a:prstGeom>
        </p:spPr>
        <p:txBody>
          <a:bodyPr lIns="0" tIns="0" rIns="0" bIns="0" rtlCol="0" anchor="t">
            <a:spAutoFit/>
          </a:bodyPr>
          <a:lstStyle/>
          <a:p>
            <a:pPr>
              <a:lnSpc>
                <a:spcPts val="8027"/>
              </a:lnSpc>
              <a:spcBef>
                <a:spcPct val="0"/>
              </a:spcBef>
            </a:pPr>
            <a:r>
              <a:rPr lang="en-US" sz="5734" dirty="0">
                <a:solidFill>
                  <a:schemeClr val="bg1"/>
                </a:solidFill>
                <a:latin typeface="Ubuntu Bold"/>
              </a:rPr>
              <a:t>01</a:t>
            </a:r>
          </a:p>
        </p:txBody>
      </p:sp>
      <p:sp>
        <p:nvSpPr>
          <p:cNvPr id="11" name="TextBox 11">
            <a:extLst>
              <a:ext uri="{FF2B5EF4-FFF2-40B4-BE49-F238E27FC236}">
                <a16:creationId xmlns:a16="http://schemas.microsoft.com/office/drawing/2014/main" id="{5CDA2CCB-0E2F-76C4-2FD5-023972C70017}"/>
              </a:ext>
            </a:extLst>
          </p:cNvPr>
          <p:cNvSpPr txBox="1"/>
          <p:nvPr/>
        </p:nvSpPr>
        <p:spPr>
          <a:xfrm>
            <a:off x="5071042" y="2353858"/>
            <a:ext cx="5591273" cy="1311769"/>
          </a:xfrm>
          <a:prstGeom prst="rect">
            <a:avLst/>
          </a:prstGeom>
        </p:spPr>
        <p:txBody>
          <a:bodyPr wrap="square" lIns="0" tIns="0" rIns="0" bIns="0" rtlCol="0" anchor="t">
            <a:spAutoFit/>
          </a:bodyPr>
          <a:lstStyle/>
          <a:p>
            <a:pPr>
              <a:lnSpc>
                <a:spcPts val="5413"/>
              </a:lnSpc>
              <a:spcBef>
                <a:spcPct val="0"/>
              </a:spcBef>
            </a:pPr>
            <a:r>
              <a:rPr lang="en-US" sz="3850" dirty="0">
                <a:solidFill>
                  <a:srgbClr val="F36523"/>
                </a:solidFill>
                <a:latin typeface="Ubuntu Bold"/>
              </a:rPr>
              <a:t>Effectively Defining Target Sectors</a:t>
            </a:r>
          </a:p>
        </p:txBody>
      </p:sp>
      <p:sp>
        <p:nvSpPr>
          <p:cNvPr id="12" name="TextBox 12">
            <a:extLst>
              <a:ext uri="{FF2B5EF4-FFF2-40B4-BE49-F238E27FC236}">
                <a16:creationId xmlns:a16="http://schemas.microsoft.com/office/drawing/2014/main" id="{C1CC8F11-5F5D-5EAA-BC4B-BBB54B710226}"/>
              </a:ext>
            </a:extLst>
          </p:cNvPr>
          <p:cNvSpPr txBox="1"/>
          <p:nvPr/>
        </p:nvSpPr>
        <p:spPr>
          <a:xfrm>
            <a:off x="5175551" y="3802214"/>
            <a:ext cx="5070136" cy="741678"/>
          </a:xfrm>
          <a:prstGeom prst="rect">
            <a:avLst/>
          </a:prstGeom>
        </p:spPr>
        <p:txBody>
          <a:bodyPr wrap="square" lIns="0" tIns="0" rIns="0" bIns="0" rtlCol="0" anchor="t">
            <a:spAutoFit/>
          </a:bodyPr>
          <a:lstStyle/>
          <a:p>
            <a:pPr>
              <a:lnSpc>
                <a:spcPts val="2987"/>
              </a:lnSpc>
              <a:spcBef>
                <a:spcPct val="0"/>
              </a:spcBef>
            </a:pPr>
            <a:r>
              <a:rPr lang="en-US" sz="2133" dirty="0">
                <a:solidFill>
                  <a:srgbClr val="DEDBD9"/>
                </a:solidFill>
                <a:latin typeface="Roboto Condensed" panose="02000000000000000000" pitchFamily="2" charset="0"/>
                <a:ea typeface="Roboto Condensed" panose="02000000000000000000" pitchFamily="2" charset="0"/>
              </a:rPr>
              <a:t>The Importance of having well defined target sectors</a:t>
            </a:r>
          </a:p>
        </p:txBody>
      </p:sp>
      <p:pic>
        <p:nvPicPr>
          <p:cNvPr id="5" name="Picture 4" descr="A black background with blue text&#10;&#10;Description automatically generated">
            <a:extLst>
              <a:ext uri="{FF2B5EF4-FFF2-40B4-BE49-F238E27FC236}">
                <a16:creationId xmlns:a16="http://schemas.microsoft.com/office/drawing/2014/main" id="{E02F0E29-B7E1-2793-DF63-4693311365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75" y="276897"/>
            <a:ext cx="1658032" cy="453106"/>
          </a:xfrm>
          <a:prstGeom prst="rect">
            <a:avLst/>
          </a:prstGeom>
        </p:spPr>
      </p:pic>
    </p:spTree>
    <p:custDataLst>
      <p:tags r:id="rId1"/>
    </p:custDataLst>
    <p:extLst>
      <p:ext uri="{BB962C8B-B14F-4D97-AF65-F5344CB8AC3E}">
        <p14:creationId xmlns:p14="http://schemas.microsoft.com/office/powerpoint/2010/main" val="156209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479434" y="530803"/>
            <a:ext cx="9712566" cy="5896338"/>
          </a:xfrm>
          <a:prstGeom prst="rect">
            <a:avLst/>
          </a:prstGeom>
          <a:solidFill>
            <a:srgbClr val="DEDBD9"/>
          </a:solidFill>
        </p:spPr>
        <p:txBody>
          <a:bodyPr/>
          <a:lstStyle/>
          <a:p>
            <a:endParaRPr lang="en-CA" sz="1200" dirty="0"/>
          </a:p>
        </p:txBody>
      </p:sp>
      <p:sp>
        <p:nvSpPr>
          <p:cNvPr id="8" name="AutoShape 8"/>
          <p:cNvSpPr/>
          <p:nvPr/>
        </p:nvSpPr>
        <p:spPr>
          <a:xfrm>
            <a:off x="587712" y="2102026"/>
            <a:ext cx="3530631" cy="2613121"/>
          </a:xfrm>
          <a:prstGeom prst="rect">
            <a:avLst/>
          </a:prstGeom>
          <a:solidFill>
            <a:srgbClr val="051438"/>
          </a:solidFill>
        </p:spPr>
        <p:txBody>
          <a:bodyPr/>
          <a:lstStyle/>
          <a:p>
            <a:endParaRPr lang="en-CA" sz="1200"/>
          </a:p>
        </p:txBody>
      </p:sp>
      <p:sp>
        <p:nvSpPr>
          <p:cNvPr id="9" name="Freeform 9"/>
          <p:cNvSpPr/>
          <p:nvPr/>
        </p:nvSpPr>
        <p:spPr>
          <a:xfrm>
            <a:off x="3357890" y="5084957"/>
            <a:ext cx="488583" cy="325142"/>
          </a:xfrm>
          <a:custGeom>
            <a:avLst/>
            <a:gdLst/>
            <a:ahLst/>
            <a:cxnLst/>
            <a:rect l="l" t="t" r="r" b="b"/>
            <a:pathLst>
              <a:path w="732874" h="487713">
                <a:moveTo>
                  <a:pt x="0" y="0"/>
                </a:moveTo>
                <a:lnTo>
                  <a:pt x="732874" y="0"/>
                </a:lnTo>
                <a:lnTo>
                  <a:pt x="732874" y="487713"/>
                </a:lnTo>
                <a:lnTo>
                  <a:pt x="0" y="487713"/>
                </a:lnTo>
                <a:lnTo>
                  <a:pt x="0" y="0"/>
                </a:lnTo>
                <a:close/>
              </a:path>
            </a:pathLst>
          </a:custGeom>
          <a:blipFill>
            <a:blip r:embed="rId4">
              <a:extLst>
                <a:ext uri="{96DAC541-7B7A-43D3-8B79-37D633B846F1}">
                  <asvg:svgBlip xmlns:asvg="http://schemas.microsoft.com/office/drawing/2016/SVG/main" r:embed="rId5"/>
                </a:ext>
              </a:extLst>
            </a:blip>
            <a:stretch>
              <a:fillRect l="-17936" t="-50804" r="-15720" b="-50038"/>
            </a:stretch>
          </a:blipFill>
        </p:spPr>
        <p:txBody>
          <a:bodyPr/>
          <a:lstStyle/>
          <a:p>
            <a:endParaRPr lang="en-CA" sz="1200"/>
          </a:p>
        </p:txBody>
      </p:sp>
      <p:sp>
        <p:nvSpPr>
          <p:cNvPr id="16" name="TextBox 16"/>
          <p:cNvSpPr txBox="1"/>
          <p:nvPr/>
        </p:nvSpPr>
        <p:spPr>
          <a:xfrm>
            <a:off x="1172988" y="2685947"/>
            <a:ext cx="2854619" cy="253146"/>
          </a:xfrm>
          <a:prstGeom prst="rect">
            <a:avLst/>
          </a:prstGeom>
        </p:spPr>
        <p:txBody>
          <a:bodyPr lIns="0" tIns="0" rIns="0" bIns="0" rtlCol="0" anchor="t">
            <a:spAutoFit/>
          </a:bodyPr>
          <a:lstStyle/>
          <a:p>
            <a:pPr>
              <a:lnSpc>
                <a:spcPts val="2240"/>
              </a:lnSpc>
              <a:spcBef>
                <a:spcPct val="0"/>
              </a:spcBef>
            </a:pPr>
            <a:r>
              <a:rPr lang="en-US" sz="1600" dirty="0">
                <a:solidFill>
                  <a:srgbClr val="F36523"/>
                </a:solidFill>
                <a:latin typeface="Ubuntu"/>
              </a:rPr>
              <a:t>Defining Your Region’s</a:t>
            </a:r>
          </a:p>
        </p:txBody>
      </p:sp>
      <p:sp>
        <p:nvSpPr>
          <p:cNvPr id="17" name="TextBox 17"/>
          <p:cNvSpPr txBox="1"/>
          <p:nvPr/>
        </p:nvSpPr>
        <p:spPr>
          <a:xfrm>
            <a:off x="1144389" y="2927539"/>
            <a:ext cx="2883219" cy="1102866"/>
          </a:xfrm>
          <a:prstGeom prst="rect">
            <a:avLst/>
          </a:prstGeom>
        </p:spPr>
        <p:txBody>
          <a:bodyPr lIns="0" tIns="0" rIns="0" bIns="0" rtlCol="0" anchor="t">
            <a:spAutoFit/>
          </a:bodyPr>
          <a:lstStyle/>
          <a:p>
            <a:pPr>
              <a:lnSpc>
                <a:spcPts val="4330"/>
              </a:lnSpc>
            </a:pPr>
            <a:r>
              <a:rPr lang="en-US" sz="3866" dirty="0">
                <a:solidFill>
                  <a:schemeClr val="bg1"/>
                </a:solidFill>
                <a:latin typeface="Ubuntu Bold"/>
              </a:rPr>
              <a:t>Target Sectors</a:t>
            </a:r>
          </a:p>
        </p:txBody>
      </p:sp>
      <p:grpSp>
        <p:nvGrpSpPr>
          <p:cNvPr id="46" name="Group 45">
            <a:extLst>
              <a:ext uri="{FF2B5EF4-FFF2-40B4-BE49-F238E27FC236}">
                <a16:creationId xmlns:a16="http://schemas.microsoft.com/office/drawing/2014/main" id="{77745734-732B-E1AE-B76D-F3E32E26ACE0}"/>
              </a:ext>
            </a:extLst>
          </p:cNvPr>
          <p:cNvGrpSpPr/>
          <p:nvPr/>
        </p:nvGrpSpPr>
        <p:grpSpPr>
          <a:xfrm>
            <a:off x="8594819" y="4390789"/>
            <a:ext cx="457200" cy="457200"/>
            <a:chOff x="5589588" y="1906588"/>
            <a:chExt cx="258763" cy="257176"/>
          </a:xfrm>
          <a:solidFill>
            <a:srgbClr val="051438"/>
          </a:solidFill>
        </p:grpSpPr>
        <p:sp>
          <p:nvSpPr>
            <p:cNvPr id="47" name="Freeform 498">
              <a:extLst>
                <a:ext uri="{FF2B5EF4-FFF2-40B4-BE49-F238E27FC236}">
                  <a16:creationId xmlns:a16="http://schemas.microsoft.com/office/drawing/2014/main" id="{4D7B42A8-DB97-AB60-D9F1-3AECB4D0402D}"/>
                </a:ext>
              </a:extLst>
            </p:cNvPr>
            <p:cNvSpPr>
              <a:spLocks/>
            </p:cNvSpPr>
            <p:nvPr/>
          </p:nvSpPr>
          <p:spPr bwMode="auto">
            <a:xfrm>
              <a:off x="5670551" y="1906588"/>
              <a:ext cx="96838" cy="98425"/>
            </a:xfrm>
            <a:custGeom>
              <a:avLst/>
              <a:gdLst>
                <a:gd name="T0" fmla="*/ 1058 w 2458"/>
                <a:gd name="T1" fmla="*/ 2510 h 2510"/>
                <a:gd name="T2" fmla="*/ 1142 w 2458"/>
                <a:gd name="T3" fmla="*/ 1973 h 2510"/>
                <a:gd name="T4" fmla="*/ 1099 w 2458"/>
                <a:gd name="T5" fmla="*/ 1905 h 2510"/>
                <a:gd name="T6" fmla="*/ 1102 w 2458"/>
                <a:gd name="T7" fmla="*/ 1875 h 2510"/>
                <a:gd name="T8" fmla="*/ 1211 w 2458"/>
                <a:gd name="T9" fmla="*/ 1758 h 2510"/>
                <a:gd name="T10" fmla="*/ 1248 w 2458"/>
                <a:gd name="T11" fmla="*/ 1758 h 2510"/>
                <a:gd name="T12" fmla="*/ 1357 w 2458"/>
                <a:gd name="T13" fmla="*/ 1875 h 2510"/>
                <a:gd name="T14" fmla="*/ 1359 w 2458"/>
                <a:gd name="T15" fmla="*/ 1905 h 2510"/>
                <a:gd name="T16" fmla="*/ 1317 w 2458"/>
                <a:gd name="T17" fmla="*/ 1973 h 2510"/>
                <a:gd name="T18" fmla="*/ 1401 w 2458"/>
                <a:gd name="T19" fmla="*/ 2510 h 2510"/>
                <a:gd name="T20" fmla="*/ 2458 w 2458"/>
                <a:gd name="T21" fmla="*/ 2345 h 2510"/>
                <a:gd name="T22" fmla="*/ 1909 w 2458"/>
                <a:gd name="T23" fmla="*/ 1851 h 2510"/>
                <a:gd name="T24" fmla="*/ 1557 w 2458"/>
                <a:gd name="T25" fmla="*/ 1453 h 2510"/>
                <a:gd name="T26" fmla="*/ 1716 w 2458"/>
                <a:gd name="T27" fmla="*/ 1125 h 2510"/>
                <a:gd name="T28" fmla="*/ 1890 w 2458"/>
                <a:gd name="T29" fmla="*/ 896 h 2510"/>
                <a:gd name="T30" fmla="*/ 1843 w 2458"/>
                <a:gd name="T31" fmla="*/ 727 h 2510"/>
                <a:gd name="T32" fmla="*/ 1843 w 2458"/>
                <a:gd name="T33" fmla="*/ 581 h 2510"/>
                <a:gd name="T34" fmla="*/ 1229 w 2458"/>
                <a:gd name="T35" fmla="*/ 0 h 2510"/>
                <a:gd name="T36" fmla="*/ 617 w 2458"/>
                <a:gd name="T37" fmla="*/ 581 h 2510"/>
                <a:gd name="T38" fmla="*/ 617 w 2458"/>
                <a:gd name="T39" fmla="*/ 727 h 2510"/>
                <a:gd name="T40" fmla="*/ 570 w 2458"/>
                <a:gd name="T41" fmla="*/ 896 h 2510"/>
                <a:gd name="T42" fmla="*/ 744 w 2458"/>
                <a:gd name="T43" fmla="*/ 1125 h 2510"/>
                <a:gd name="T44" fmla="*/ 903 w 2458"/>
                <a:gd name="T45" fmla="*/ 1453 h 2510"/>
                <a:gd name="T46" fmla="*/ 550 w 2458"/>
                <a:gd name="T47" fmla="*/ 1851 h 2510"/>
                <a:gd name="T48" fmla="*/ 1 w 2458"/>
                <a:gd name="T49" fmla="*/ 2345 h 2510"/>
                <a:gd name="T50" fmla="*/ 1058 w 2458"/>
                <a:gd name="T51"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8" h="2510">
                  <a:moveTo>
                    <a:pt x="1058" y="2510"/>
                  </a:moveTo>
                  <a:lnTo>
                    <a:pt x="1142" y="1973"/>
                  </a:lnTo>
                  <a:lnTo>
                    <a:pt x="1099" y="1905"/>
                  </a:lnTo>
                  <a:cubicBezTo>
                    <a:pt x="1093" y="1896"/>
                    <a:pt x="1094" y="1883"/>
                    <a:pt x="1102" y="1875"/>
                  </a:cubicBezTo>
                  <a:lnTo>
                    <a:pt x="1211" y="1758"/>
                  </a:lnTo>
                  <a:cubicBezTo>
                    <a:pt x="1221" y="1747"/>
                    <a:pt x="1238" y="1747"/>
                    <a:pt x="1248" y="1758"/>
                  </a:cubicBezTo>
                  <a:lnTo>
                    <a:pt x="1357" y="1875"/>
                  </a:lnTo>
                  <a:cubicBezTo>
                    <a:pt x="1364" y="1883"/>
                    <a:pt x="1366" y="1896"/>
                    <a:pt x="1359" y="1905"/>
                  </a:cubicBezTo>
                  <a:lnTo>
                    <a:pt x="1317" y="1973"/>
                  </a:lnTo>
                  <a:lnTo>
                    <a:pt x="1401" y="2510"/>
                  </a:lnTo>
                  <a:cubicBezTo>
                    <a:pt x="2059" y="2499"/>
                    <a:pt x="2458" y="2423"/>
                    <a:pt x="2458" y="2345"/>
                  </a:cubicBezTo>
                  <a:cubicBezTo>
                    <a:pt x="2458" y="1963"/>
                    <a:pt x="2198" y="1945"/>
                    <a:pt x="1909" y="1851"/>
                  </a:cubicBezTo>
                  <a:cubicBezTo>
                    <a:pt x="1731" y="1793"/>
                    <a:pt x="1510" y="1760"/>
                    <a:pt x="1557" y="1453"/>
                  </a:cubicBezTo>
                  <a:cubicBezTo>
                    <a:pt x="1675" y="1346"/>
                    <a:pt x="1716" y="1125"/>
                    <a:pt x="1716" y="1125"/>
                  </a:cubicBezTo>
                  <a:cubicBezTo>
                    <a:pt x="1716" y="1125"/>
                    <a:pt x="1871" y="1046"/>
                    <a:pt x="1890" y="896"/>
                  </a:cubicBezTo>
                  <a:cubicBezTo>
                    <a:pt x="1903" y="780"/>
                    <a:pt x="1843" y="727"/>
                    <a:pt x="1843" y="727"/>
                  </a:cubicBezTo>
                  <a:lnTo>
                    <a:pt x="1843" y="581"/>
                  </a:lnTo>
                  <a:cubicBezTo>
                    <a:pt x="1843" y="256"/>
                    <a:pt x="1564" y="0"/>
                    <a:pt x="1229" y="0"/>
                  </a:cubicBezTo>
                  <a:cubicBezTo>
                    <a:pt x="894" y="0"/>
                    <a:pt x="617" y="256"/>
                    <a:pt x="617" y="581"/>
                  </a:cubicBezTo>
                  <a:lnTo>
                    <a:pt x="617" y="727"/>
                  </a:lnTo>
                  <a:cubicBezTo>
                    <a:pt x="617" y="727"/>
                    <a:pt x="557" y="780"/>
                    <a:pt x="570" y="896"/>
                  </a:cubicBezTo>
                  <a:cubicBezTo>
                    <a:pt x="588" y="1046"/>
                    <a:pt x="744" y="1125"/>
                    <a:pt x="744" y="1125"/>
                  </a:cubicBezTo>
                  <a:cubicBezTo>
                    <a:pt x="744" y="1125"/>
                    <a:pt x="785" y="1346"/>
                    <a:pt x="903" y="1453"/>
                  </a:cubicBezTo>
                  <a:cubicBezTo>
                    <a:pt x="949" y="1760"/>
                    <a:pt x="729" y="1793"/>
                    <a:pt x="550" y="1851"/>
                  </a:cubicBezTo>
                  <a:cubicBezTo>
                    <a:pt x="261" y="1945"/>
                    <a:pt x="1" y="1963"/>
                    <a:pt x="1" y="2345"/>
                  </a:cubicBezTo>
                  <a:cubicBezTo>
                    <a:pt x="0" y="2423"/>
                    <a:pt x="399" y="2499"/>
                    <a:pt x="1058" y="2510"/>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99">
              <a:extLst>
                <a:ext uri="{FF2B5EF4-FFF2-40B4-BE49-F238E27FC236}">
                  <a16:creationId xmlns:a16="http://schemas.microsoft.com/office/drawing/2014/main" id="{FCC9A32A-0487-C26D-D16C-E04D816F7C9C}"/>
                </a:ext>
              </a:extLst>
            </p:cNvPr>
            <p:cNvSpPr>
              <a:spLocks/>
            </p:cNvSpPr>
            <p:nvPr/>
          </p:nvSpPr>
          <p:spPr bwMode="auto">
            <a:xfrm>
              <a:off x="5589588" y="2098676"/>
              <a:ext cx="65088" cy="65088"/>
            </a:xfrm>
            <a:custGeom>
              <a:avLst/>
              <a:gdLst>
                <a:gd name="T0" fmla="*/ 1272 w 1638"/>
                <a:gd name="T1" fmla="*/ 1234 h 1673"/>
                <a:gd name="T2" fmla="*/ 1038 w 1638"/>
                <a:gd name="T3" fmla="*/ 969 h 1673"/>
                <a:gd name="T4" fmla="*/ 1144 w 1638"/>
                <a:gd name="T5" fmla="*/ 749 h 1673"/>
                <a:gd name="T6" fmla="*/ 1259 w 1638"/>
                <a:gd name="T7" fmla="*/ 597 h 1673"/>
                <a:gd name="T8" fmla="*/ 1228 w 1638"/>
                <a:gd name="T9" fmla="*/ 485 h 1673"/>
                <a:gd name="T10" fmla="*/ 1228 w 1638"/>
                <a:gd name="T11" fmla="*/ 387 h 1673"/>
                <a:gd name="T12" fmla="*/ 819 w 1638"/>
                <a:gd name="T13" fmla="*/ 0 h 1673"/>
                <a:gd name="T14" fmla="*/ 411 w 1638"/>
                <a:gd name="T15" fmla="*/ 387 h 1673"/>
                <a:gd name="T16" fmla="*/ 411 w 1638"/>
                <a:gd name="T17" fmla="*/ 485 h 1673"/>
                <a:gd name="T18" fmla="*/ 380 w 1638"/>
                <a:gd name="T19" fmla="*/ 597 h 1673"/>
                <a:gd name="T20" fmla="*/ 495 w 1638"/>
                <a:gd name="T21" fmla="*/ 749 h 1673"/>
                <a:gd name="T22" fmla="*/ 601 w 1638"/>
                <a:gd name="T23" fmla="*/ 969 h 1673"/>
                <a:gd name="T24" fmla="*/ 367 w 1638"/>
                <a:gd name="T25" fmla="*/ 1234 h 1673"/>
                <a:gd name="T26" fmla="*/ 0 w 1638"/>
                <a:gd name="T27" fmla="*/ 1563 h 1673"/>
                <a:gd name="T28" fmla="*/ 705 w 1638"/>
                <a:gd name="T29" fmla="*/ 1673 h 1673"/>
                <a:gd name="T30" fmla="*/ 761 w 1638"/>
                <a:gd name="T31" fmla="*/ 1315 h 1673"/>
                <a:gd name="T32" fmla="*/ 733 w 1638"/>
                <a:gd name="T33" fmla="*/ 1270 h 1673"/>
                <a:gd name="T34" fmla="*/ 734 w 1638"/>
                <a:gd name="T35" fmla="*/ 1250 h 1673"/>
                <a:gd name="T36" fmla="*/ 808 w 1638"/>
                <a:gd name="T37" fmla="*/ 1171 h 1673"/>
                <a:gd name="T38" fmla="*/ 832 w 1638"/>
                <a:gd name="T39" fmla="*/ 1171 h 1673"/>
                <a:gd name="T40" fmla="*/ 905 w 1638"/>
                <a:gd name="T41" fmla="*/ 1250 h 1673"/>
                <a:gd name="T42" fmla="*/ 906 w 1638"/>
                <a:gd name="T43" fmla="*/ 1270 h 1673"/>
                <a:gd name="T44" fmla="*/ 878 w 1638"/>
                <a:gd name="T45" fmla="*/ 1315 h 1673"/>
                <a:gd name="T46" fmla="*/ 934 w 1638"/>
                <a:gd name="T47" fmla="*/ 1673 h 1673"/>
                <a:gd name="T48" fmla="*/ 1638 w 1638"/>
                <a:gd name="T49" fmla="*/ 1563 h 1673"/>
                <a:gd name="T50" fmla="*/ 1272 w 1638"/>
                <a:gd name="T51" fmla="*/ 1234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8" h="1673">
                  <a:moveTo>
                    <a:pt x="1272" y="1234"/>
                  </a:moveTo>
                  <a:cubicBezTo>
                    <a:pt x="1153" y="1195"/>
                    <a:pt x="1006" y="1173"/>
                    <a:pt x="1038" y="969"/>
                  </a:cubicBezTo>
                  <a:cubicBezTo>
                    <a:pt x="1116" y="897"/>
                    <a:pt x="1144" y="749"/>
                    <a:pt x="1144" y="749"/>
                  </a:cubicBezTo>
                  <a:cubicBezTo>
                    <a:pt x="1144" y="749"/>
                    <a:pt x="1248" y="698"/>
                    <a:pt x="1259" y="597"/>
                  </a:cubicBezTo>
                  <a:cubicBezTo>
                    <a:pt x="1268" y="520"/>
                    <a:pt x="1228" y="485"/>
                    <a:pt x="1228" y="485"/>
                  </a:cubicBezTo>
                  <a:lnTo>
                    <a:pt x="1228" y="387"/>
                  </a:lnTo>
                  <a:cubicBezTo>
                    <a:pt x="1228" y="171"/>
                    <a:pt x="1043" y="0"/>
                    <a:pt x="819" y="0"/>
                  </a:cubicBezTo>
                  <a:cubicBezTo>
                    <a:pt x="596" y="0"/>
                    <a:pt x="411" y="171"/>
                    <a:pt x="411" y="387"/>
                  </a:cubicBezTo>
                  <a:lnTo>
                    <a:pt x="411" y="485"/>
                  </a:lnTo>
                  <a:cubicBezTo>
                    <a:pt x="411" y="485"/>
                    <a:pt x="371" y="520"/>
                    <a:pt x="380" y="597"/>
                  </a:cubicBezTo>
                  <a:cubicBezTo>
                    <a:pt x="391" y="698"/>
                    <a:pt x="495" y="749"/>
                    <a:pt x="495" y="749"/>
                  </a:cubicBezTo>
                  <a:cubicBezTo>
                    <a:pt x="495" y="749"/>
                    <a:pt x="523" y="897"/>
                    <a:pt x="601" y="969"/>
                  </a:cubicBezTo>
                  <a:cubicBezTo>
                    <a:pt x="633" y="1174"/>
                    <a:pt x="485" y="1195"/>
                    <a:pt x="367" y="1234"/>
                  </a:cubicBezTo>
                  <a:cubicBezTo>
                    <a:pt x="174" y="1296"/>
                    <a:pt x="0" y="1308"/>
                    <a:pt x="0" y="1563"/>
                  </a:cubicBezTo>
                  <a:cubicBezTo>
                    <a:pt x="0" y="1615"/>
                    <a:pt x="266" y="1666"/>
                    <a:pt x="705" y="1673"/>
                  </a:cubicBezTo>
                  <a:lnTo>
                    <a:pt x="761" y="1315"/>
                  </a:lnTo>
                  <a:lnTo>
                    <a:pt x="733" y="1270"/>
                  </a:lnTo>
                  <a:cubicBezTo>
                    <a:pt x="729" y="1264"/>
                    <a:pt x="730" y="1255"/>
                    <a:pt x="734" y="1250"/>
                  </a:cubicBezTo>
                  <a:lnTo>
                    <a:pt x="808" y="1171"/>
                  </a:lnTo>
                  <a:cubicBezTo>
                    <a:pt x="814" y="1165"/>
                    <a:pt x="825" y="1165"/>
                    <a:pt x="832" y="1171"/>
                  </a:cubicBezTo>
                  <a:lnTo>
                    <a:pt x="905" y="1250"/>
                  </a:lnTo>
                  <a:cubicBezTo>
                    <a:pt x="910" y="1255"/>
                    <a:pt x="910" y="1264"/>
                    <a:pt x="906" y="1270"/>
                  </a:cubicBezTo>
                  <a:lnTo>
                    <a:pt x="878" y="1315"/>
                  </a:lnTo>
                  <a:lnTo>
                    <a:pt x="934" y="1673"/>
                  </a:lnTo>
                  <a:cubicBezTo>
                    <a:pt x="1373" y="1666"/>
                    <a:pt x="1638" y="1615"/>
                    <a:pt x="1638" y="1563"/>
                  </a:cubicBezTo>
                  <a:cubicBezTo>
                    <a:pt x="1638" y="1308"/>
                    <a:pt x="1465" y="1296"/>
                    <a:pt x="1272" y="1234"/>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00">
              <a:extLst>
                <a:ext uri="{FF2B5EF4-FFF2-40B4-BE49-F238E27FC236}">
                  <a16:creationId xmlns:a16="http://schemas.microsoft.com/office/drawing/2014/main" id="{E60DA5D0-E3E7-E0D0-23F1-E4D13921F7D6}"/>
                </a:ext>
              </a:extLst>
            </p:cNvPr>
            <p:cNvSpPr>
              <a:spLocks/>
            </p:cNvSpPr>
            <p:nvPr/>
          </p:nvSpPr>
          <p:spPr bwMode="auto">
            <a:xfrm>
              <a:off x="5686426" y="2098676"/>
              <a:ext cx="65088" cy="65088"/>
            </a:xfrm>
            <a:custGeom>
              <a:avLst/>
              <a:gdLst>
                <a:gd name="T0" fmla="*/ 1272 w 1638"/>
                <a:gd name="T1" fmla="*/ 1234 h 1673"/>
                <a:gd name="T2" fmla="*/ 1038 w 1638"/>
                <a:gd name="T3" fmla="*/ 969 h 1673"/>
                <a:gd name="T4" fmla="*/ 1144 w 1638"/>
                <a:gd name="T5" fmla="*/ 749 h 1673"/>
                <a:gd name="T6" fmla="*/ 1259 w 1638"/>
                <a:gd name="T7" fmla="*/ 597 h 1673"/>
                <a:gd name="T8" fmla="*/ 1228 w 1638"/>
                <a:gd name="T9" fmla="*/ 485 h 1673"/>
                <a:gd name="T10" fmla="*/ 1228 w 1638"/>
                <a:gd name="T11" fmla="*/ 387 h 1673"/>
                <a:gd name="T12" fmla="*/ 819 w 1638"/>
                <a:gd name="T13" fmla="*/ 0 h 1673"/>
                <a:gd name="T14" fmla="*/ 410 w 1638"/>
                <a:gd name="T15" fmla="*/ 387 h 1673"/>
                <a:gd name="T16" fmla="*/ 410 w 1638"/>
                <a:gd name="T17" fmla="*/ 485 h 1673"/>
                <a:gd name="T18" fmla="*/ 379 w 1638"/>
                <a:gd name="T19" fmla="*/ 597 h 1673"/>
                <a:gd name="T20" fmla="*/ 495 w 1638"/>
                <a:gd name="T21" fmla="*/ 749 h 1673"/>
                <a:gd name="T22" fmla="*/ 601 w 1638"/>
                <a:gd name="T23" fmla="*/ 969 h 1673"/>
                <a:gd name="T24" fmla="*/ 366 w 1638"/>
                <a:gd name="T25" fmla="*/ 1234 h 1673"/>
                <a:gd name="T26" fmla="*/ 0 w 1638"/>
                <a:gd name="T27" fmla="*/ 1563 h 1673"/>
                <a:gd name="T28" fmla="*/ 704 w 1638"/>
                <a:gd name="T29" fmla="*/ 1673 h 1673"/>
                <a:gd name="T30" fmla="*/ 760 w 1638"/>
                <a:gd name="T31" fmla="*/ 1315 h 1673"/>
                <a:gd name="T32" fmla="*/ 732 w 1638"/>
                <a:gd name="T33" fmla="*/ 1270 h 1673"/>
                <a:gd name="T34" fmla="*/ 734 w 1638"/>
                <a:gd name="T35" fmla="*/ 1250 h 1673"/>
                <a:gd name="T36" fmla="*/ 807 w 1638"/>
                <a:gd name="T37" fmla="*/ 1171 h 1673"/>
                <a:gd name="T38" fmla="*/ 831 w 1638"/>
                <a:gd name="T39" fmla="*/ 1171 h 1673"/>
                <a:gd name="T40" fmla="*/ 904 w 1638"/>
                <a:gd name="T41" fmla="*/ 1250 h 1673"/>
                <a:gd name="T42" fmla="*/ 906 w 1638"/>
                <a:gd name="T43" fmla="*/ 1270 h 1673"/>
                <a:gd name="T44" fmla="*/ 877 w 1638"/>
                <a:gd name="T45" fmla="*/ 1315 h 1673"/>
                <a:gd name="T46" fmla="*/ 933 w 1638"/>
                <a:gd name="T47" fmla="*/ 1673 h 1673"/>
                <a:gd name="T48" fmla="*/ 1638 w 1638"/>
                <a:gd name="T49" fmla="*/ 1563 h 1673"/>
                <a:gd name="T50" fmla="*/ 1272 w 1638"/>
                <a:gd name="T51" fmla="*/ 1234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8" h="1673">
                  <a:moveTo>
                    <a:pt x="1272" y="1234"/>
                  </a:moveTo>
                  <a:cubicBezTo>
                    <a:pt x="1153" y="1195"/>
                    <a:pt x="1006" y="1173"/>
                    <a:pt x="1038" y="969"/>
                  </a:cubicBezTo>
                  <a:cubicBezTo>
                    <a:pt x="1116" y="897"/>
                    <a:pt x="1144" y="749"/>
                    <a:pt x="1144" y="749"/>
                  </a:cubicBezTo>
                  <a:cubicBezTo>
                    <a:pt x="1144" y="749"/>
                    <a:pt x="1247" y="698"/>
                    <a:pt x="1259" y="597"/>
                  </a:cubicBezTo>
                  <a:cubicBezTo>
                    <a:pt x="1268" y="520"/>
                    <a:pt x="1228" y="485"/>
                    <a:pt x="1228" y="485"/>
                  </a:cubicBezTo>
                  <a:lnTo>
                    <a:pt x="1228" y="387"/>
                  </a:lnTo>
                  <a:cubicBezTo>
                    <a:pt x="1228" y="171"/>
                    <a:pt x="1042" y="0"/>
                    <a:pt x="819" y="0"/>
                  </a:cubicBezTo>
                  <a:cubicBezTo>
                    <a:pt x="596" y="0"/>
                    <a:pt x="410" y="171"/>
                    <a:pt x="410" y="387"/>
                  </a:cubicBezTo>
                  <a:lnTo>
                    <a:pt x="410" y="485"/>
                  </a:lnTo>
                  <a:cubicBezTo>
                    <a:pt x="410" y="485"/>
                    <a:pt x="370" y="520"/>
                    <a:pt x="379" y="597"/>
                  </a:cubicBezTo>
                  <a:cubicBezTo>
                    <a:pt x="391" y="698"/>
                    <a:pt x="495" y="749"/>
                    <a:pt x="495" y="749"/>
                  </a:cubicBezTo>
                  <a:cubicBezTo>
                    <a:pt x="495" y="749"/>
                    <a:pt x="522" y="897"/>
                    <a:pt x="601" y="969"/>
                  </a:cubicBezTo>
                  <a:cubicBezTo>
                    <a:pt x="632" y="1174"/>
                    <a:pt x="485" y="1195"/>
                    <a:pt x="366" y="1234"/>
                  </a:cubicBezTo>
                  <a:cubicBezTo>
                    <a:pt x="173" y="1296"/>
                    <a:pt x="0" y="1308"/>
                    <a:pt x="0" y="1563"/>
                  </a:cubicBezTo>
                  <a:cubicBezTo>
                    <a:pt x="0" y="1615"/>
                    <a:pt x="266" y="1666"/>
                    <a:pt x="704" y="1673"/>
                  </a:cubicBezTo>
                  <a:lnTo>
                    <a:pt x="760" y="1315"/>
                  </a:lnTo>
                  <a:lnTo>
                    <a:pt x="732" y="1270"/>
                  </a:lnTo>
                  <a:cubicBezTo>
                    <a:pt x="728" y="1264"/>
                    <a:pt x="729" y="1256"/>
                    <a:pt x="734" y="1250"/>
                  </a:cubicBezTo>
                  <a:lnTo>
                    <a:pt x="807" y="1171"/>
                  </a:lnTo>
                  <a:cubicBezTo>
                    <a:pt x="813" y="1165"/>
                    <a:pt x="825" y="1165"/>
                    <a:pt x="831" y="1171"/>
                  </a:cubicBezTo>
                  <a:lnTo>
                    <a:pt x="904" y="1250"/>
                  </a:lnTo>
                  <a:cubicBezTo>
                    <a:pt x="909" y="1256"/>
                    <a:pt x="909" y="1264"/>
                    <a:pt x="906" y="1270"/>
                  </a:cubicBezTo>
                  <a:lnTo>
                    <a:pt x="877" y="1315"/>
                  </a:lnTo>
                  <a:lnTo>
                    <a:pt x="933" y="1673"/>
                  </a:lnTo>
                  <a:cubicBezTo>
                    <a:pt x="1372" y="1666"/>
                    <a:pt x="1638" y="1615"/>
                    <a:pt x="1638" y="1563"/>
                  </a:cubicBezTo>
                  <a:cubicBezTo>
                    <a:pt x="1638" y="1308"/>
                    <a:pt x="1465" y="1296"/>
                    <a:pt x="1272" y="1234"/>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1">
              <a:extLst>
                <a:ext uri="{FF2B5EF4-FFF2-40B4-BE49-F238E27FC236}">
                  <a16:creationId xmlns:a16="http://schemas.microsoft.com/office/drawing/2014/main" id="{82E12A35-9C40-A31C-99F9-251B9B43434E}"/>
                </a:ext>
              </a:extLst>
            </p:cNvPr>
            <p:cNvSpPr>
              <a:spLocks/>
            </p:cNvSpPr>
            <p:nvPr/>
          </p:nvSpPr>
          <p:spPr bwMode="auto">
            <a:xfrm>
              <a:off x="5783263" y="2098676"/>
              <a:ext cx="65088" cy="65088"/>
            </a:xfrm>
            <a:custGeom>
              <a:avLst/>
              <a:gdLst>
                <a:gd name="T0" fmla="*/ 1272 w 1639"/>
                <a:gd name="T1" fmla="*/ 1234 h 1673"/>
                <a:gd name="T2" fmla="*/ 1037 w 1639"/>
                <a:gd name="T3" fmla="*/ 969 h 1673"/>
                <a:gd name="T4" fmla="*/ 1143 w 1639"/>
                <a:gd name="T5" fmla="*/ 749 h 1673"/>
                <a:gd name="T6" fmla="*/ 1259 w 1639"/>
                <a:gd name="T7" fmla="*/ 597 h 1673"/>
                <a:gd name="T8" fmla="*/ 1228 w 1639"/>
                <a:gd name="T9" fmla="*/ 485 h 1673"/>
                <a:gd name="T10" fmla="*/ 1228 w 1639"/>
                <a:gd name="T11" fmla="*/ 387 h 1673"/>
                <a:gd name="T12" fmla="*/ 819 w 1639"/>
                <a:gd name="T13" fmla="*/ 0 h 1673"/>
                <a:gd name="T14" fmla="*/ 410 w 1639"/>
                <a:gd name="T15" fmla="*/ 387 h 1673"/>
                <a:gd name="T16" fmla="*/ 410 w 1639"/>
                <a:gd name="T17" fmla="*/ 485 h 1673"/>
                <a:gd name="T18" fmla="*/ 379 w 1639"/>
                <a:gd name="T19" fmla="*/ 597 h 1673"/>
                <a:gd name="T20" fmla="*/ 495 w 1639"/>
                <a:gd name="T21" fmla="*/ 749 h 1673"/>
                <a:gd name="T22" fmla="*/ 600 w 1639"/>
                <a:gd name="T23" fmla="*/ 969 h 1673"/>
                <a:gd name="T24" fmla="*/ 366 w 1639"/>
                <a:gd name="T25" fmla="*/ 1234 h 1673"/>
                <a:gd name="T26" fmla="*/ 0 w 1639"/>
                <a:gd name="T27" fmla="*/ 1563 h 1673"/>
                <a:gd name="T28" fmla="*/ 704 w 1639"/>
                <a:gd name="T29" fmla="*/ 1673 h 1673"/>
                <a:gd name="T30" fmla="*/ 760 w 1639"/>
                <a:gd name="T31" fmla="*/ 1315 h 1673"/>
                <a:gd name="T32" fmla="*/ 731 w 1639"/>
                <a:gd name="T33" fmla="*/ 1270 h 1673"/>
                <a:gd name="T34" fmla="*/ 734 w 1639"/>
                <a:gd name="T35" fmla="*/ 1251 h 1673"/>
                <a:gd name="T36" fmla="*/ 806 w 1639"/>
                <a:gd name="T37" fmla="*/ 1171 h 1673"/>
                <a:gd name="T38" fmla="*/ 831 w 1639"/>
                <a:gd name="T39" fmla="*/ 1171 h 1673"/>
                <a:gd name="T40" fmla="*/ 904 w 1639"/>
                <a:gd name="T41" fmla="*/ 1251 h 1673"/>
                <a:gd name="T42" fmla="*/ 906 w 1639"/>
                <a:gd name="T43" fmla="*/ 1270 h 1673"/>
                <a:gd name="T44" fmla="*/ 877 w 1639"/>
                <a:gd name="T45" fmla="*/ 1315 h 1673"/>
                <a:gd name="T46" fmla="*/ 933 w 1639"/>
                <a:gd name="T47" fmla="*/ 1673 h 1673"/>
                <a:gd name="T48" fmla="*/ 1638 w 1639"/>
                <a:gd name="T49" fmla="*/ 1563 h 1673"/>
                <a:gd name="T50" fmla="*/ 1272 w 1639"/>
                <a:gd name="T51" fmla="*/ 1234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9" h="1673">
                  <a:moveTo>
                    <a:pt x="1272" y="1234"/>
                  </a:moveTo>
                  <a:cubicBezTo>
                    <a:pt x="1153" y="1195"/>
                    <a:pt x="1006" y="1174"/>
                    <a:pt x="1037" y="969"/>
                  </a:cubicBezTo>
                  <a:cubicBezTo>
                    <a:pt x="1116" y="897"/>
                    <a:pt x="1143" y="749"/>
                    <a:pt x="1143" y="749"/>
                  </a:cubicBezTo>
                  <a:cubicBezTo>
                    <a:pt x="1143" y="749"/>
                    <a:pt x="1247" y="698"/>
                    <a:pt x="1259" y="597"/>
                  </a:cubicBezTo>
                  <a:cubicBezTo>
                    <a:pt x="1267" y="520"/>
                    <a:pt x="1228" y="485"/>
                    <a:pt x="1228" y="485"/>
                  </a:cubicBezTo>
                  <a:lnTo>
                    <a:pt x="1228" y="387"/>
                  </a:lnTo>
                  <a:cubicBezTo>
                    <a:pt x="1228" y="171"/>
                    <a:pt x="1042" y="0"/>
                    <a:pt x="819" y="0"/>
                  </a:cubicBezTo>
                  <a:cubicBezTo>
                    <a:pt x="595" y="0"/>
                    <a:pt x="410" y="171"/>
                    <a:pt x="410" y="387"/>
                  </a:cubicBezTo>
                  <a:lnTo>
                    <a:pt x="410" y="485"/>
                  </a:lnTo>
                  <a:cubicBezTo>
                    <a:pt x="410" y="485"/>
                    <a:pt x="370" y="520"/>
                    <a:pt x="379" y="597"/>
                  </a:cubicBezTo>
                  <a:cubicBezTo>
                    <a:pt x="390" y="698"/>
                    <a:pt x="495" y="749"/>
                    <a:pt x="495" y="749"/>
                  </a:cubicBezTo>
                  <a:cubicBezTo>
                    <a:pt x="495" y="749"/>
                    <a:pt x="522" y="897"/>
                    <a:pt x="600" y="969"/>
                  </a:cubicBezTo>
                  <a:cubicBezTo>
                    <a:pt x="632" y="1174"/>
                    <a:pt x="485" y="1195"/>
                    <a:pt x="366" y="1234"/>
                  </a:cubicBezTo>
                  <a:cubicBezTo>
                    <a:pt x="173" y="1296"/>
                    <a:pt x="0" y="1308"/>
                    <a:pt x="0" y="1563"/>
                  </a:cubicBezTo>
                  <a:cubicBezTo>
                    <a:pt x="0" y="1615"/>
                    <a:pt x="265" y="1666"/>
                    <a:pt x="704" y="1673"/>
                  </a:cubicBezTo>
                  <a:lnTo>
                    <a:pt x="760" y="1315"/>
                  </a:lnTo>
                  <a:lnTo>
                    <a:pt x="731" y="1270"/>
                  </a:lnTo>
                  <a:cubicBezTo>
                    <a:pt x="728" y="1264"/>
                    <a:pt x="728" y="1256"/>
                    <a:pt x="734" y="1251"/>
                  </a:cubicBezTo>
                  <a:lnTo>
                    <a:pt x="806" y="1171"/>
                  </a:lnTo>
                  <a:cubicBezTo>
                    <a:pt x="813" y="1165"/>
                    <a:pt x="824" y="1165"/>
                    <a:pt x="831" y="1171"/>
                  </a:cubicBezTo>
                  <a:lnTo>
                    <a:pt x="904" y="1251"/>
                  </a:lnTo>
                  <a:cubicBezTo>
                    <a:pt x="909" y="1256"/>
                    <a:pt x="909" y="1264"/>
                    <a:pt x="906" y="1270"/>
                  </a:cubicBezTo>
                  <a:lnTo>
                    <a:pt x="877" y="1315"/>
                  </a:lnTo>
                  <a:lnTo>
                    <a:pt x="933" y="1673"/>
                  </a:lnTo>
                  <a:cubicBezTo>
                    <a:pt x="1372" y="1666"/>
                    <a:pt x="1638" y="1615"/>
                    <a:pt x="1638" y="1563"/>
                  </a:cubicBezTo>
                  <a:cubicBezTo>
                    <a:pt x="1639" y="1308"/>
                    <a:pt x="1465" y="1296"/>
                    <a:pt x="1272" y="1234"/>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2">
              <a:extLst>
                <a:ext uri="{FF2B5EF4-FFF2-40B4-BE49-F238E27FC236}">
                  <a16:creationId xmlns:a16="http://schemas.microsoft.com/office/drawing/2014/main" id="{CD9CF6BB-0788-4897-4984-678FE2B15480}"/>
                </a:ext>
              </a:extLst>
            </p:cNvPr>
            <p:cNvSpPr>
              <a:spLocks/>
            </p:cNvSpPr>
            <p:nvPr/>
          </p:nvSpPr>
          <p:spPr bwMode="auto">
            <a:xfrm>
              <a:off x="5616576" y="2016126"/>
              <a:ext cx="204788" cy="69850"/>
            </a:xfrm>
            <a:custGeom>
              <a:avLst/>
              <a:gdLst>
                <a:gd name="T0" fmla="*/ 163 w 5243"/>
                <a:gd name="T1" fmla="*/ 1802 h 1802"/>
                <a:gd name="T2" fmla="*/ 328 w 5243"/>
                <a:gd name="T3" fmla="*/ 1638 h 1802"/>
                <a:gd name="T4" fmla="*/ 328 w 5243"/>
                <a:gd name="T5" fmla="*/ 983 h 1802"/>
                <a:gd name="T6" fmla="*/ 2457 w 5243"/>
                <a:gd name="T7" fmla="*/ 983 h 1802"/>
                <a:gd name="T8" fmla="*/ 2457 w 5243"/>
                <a:gd name="T9" fmla="*/ 1638 h 1802"/>
                <a:gd name="T10" fmla="*/ 2621 w 5243"/>
                <a:gd name="T11" fmla="*/ 1802 h 1802"/>
                <a:gd name="T12" fmla="*/ 2785 w 5243"/>
                <a:gd name="T13" fmla="*/ 1638 h 1802"/>
                <a:gd name="T14" fmla="*/ 2785 w 5243"/>
                <a:gd name="T15" fmla="*/ 983 h 1802"/>
                <a:gd name="T16" fmla="*/ 4915 w 5243"/>
                <a:gd name="T17" fmla="*/ 983 h 1802"/>
                <a:gd name="T18" fmla="*/ 4915 w 5243"/>
                <a:gd name="T19" fmla="*/ 1638 h 1802"/>
                <a:gd name="T20" fmla="*/ 5079 w 5243"/>
                <a:gd name="T21" fmla="*/ 1802 h 1802"/>
                <a:gd name="T22" fmla="*/ 5243 w 5243"/>
                <a:gd name="T23" fmla="*/ 1638 h 1802"/>
                <a:gd name="T24" fmla="*/ 5243 w 5243"/>
                <a:gd name="T25" fmla="*/ 819 h 1802"/>
                <a:gd name="T26" fmla="*/ 5079 w 5243"/>
                <a:gd name="T27" fmla="*/ 655 h 1802"/>
                <a:gd name="T28" fmla="*/ 2785 w 5243"/>
                <a:gd name="T29" fmla="*/ 655 h 1802"/>
                <a:gd name="T30" fmla="*/ 2785 w 5243"/>
                <a:gd name="T31" fmla="*/ 163 h 1802"/>
                <a:gd name="T32" fmla="*/ 2621 w 5243"/>
                <a:gd name="T33" fmla="*/ 0 h 1802"/>
                <a:gd name="T34" fmla="*/ 2457 w 5243"/>
                <a:gd name="T35" fmla="*/ 163 h 1802"/>
                <a:gd name="T36" fmla="*/ 2457 w 5243"/>
                <a:gd name="T37" fmla="*/ 655 h 1802"/>
                <a:gd name="T38" fmla="*/ 163 w 5243"/>
                <a:gd name="T39" fmla="*/ 655 h 1802"/>
                <a:gd name="T40" fmla="*/ 0 w 5243"/>
                <a:gd name="T41" fmla="*/ 819 h 1802"/>
                <a:gd name="T42" fmla="*/ 0 w 5243"/>
                <a:gd name="T43" fmla="*/ 1638 h 1802"/>
                <a:gd name="T44" fmla="*/ 163 w 5243"/>
                <a:gd name="T45" fmla="*/ 1802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43" h="1802">
                  <a:moveTo>
                    <a:pt x="163" y="1802"/>
                  </a:moveTo>
                  <a:cubicBezTo>
                    <a:pt x="254" y="1802"/>
                    <a:pt x="328" y="1728"/>
                    <a:pt x="328" y="1638"/>
                  </a:cubicBezTo>
                  <a:lnTo>
                    <a:pt x="328" y="983"/>
                  </a:lnTo>
                  <a:lnTo>
                    <a:pt x="2457" y="983"/>
                  </a:lnTo>
                  <a:lnTo>
                    <a:pt x="2457" y="1638"/>
                  </a:lnTo>
                  <a:cubicBezTo>
                    <a:pt x="2457" y="1728"/>
                    <a:pt x="2531" y="1802"/>
                    <a:pt x="2621" y="1802"/>
                  </a:cubicBezTo>
                  <a:cubicBezTo>
                    <a:pt x="2712" y="1802"/>
                    <a:pt x="2785" y="1728"/>
                    <a:pt x="2785" y="1638"/>
                  </a:cubicBezTo>
                  <a:lnTo>
                    <a:pt x="2785" y="983"/>
                  </a:lnTo>
                  <a:lnTo>
                    <a:pt x="4915" y="983"/>
                  </a:lnTo>
                  <a:lnTo>
                    <a:pt x="4915" y="1638"/>
                  </a:lnTo>
                  <a:cubicBezTo>
                    <a:pt x="4915" y="1728"/>
                    <a:pt x="4988" y="1802"/>
                    <a:pt x="5079" y="1802"/>
                  </a:cubicBezTo>
                  <a:cubicBezTo>
                    <a:pt x="5170" y="1802"/>
                    <a:pt x="5243" y="1728"/>
                    <a:pt x="5243" y="1638"/>
                  </a:cubicBezTo>
                  <a:lnTo>
                    <a:pt x="5243" y="819"/>
                  </a:lnTo>
                  <a:cubicBezTo>
                    <a:pt x="5243" y="728"/>
                    <a:pt x="5170" y="655"/>
                    <a:pt x="5079" y="655"/>
                  </a:cubicBezTo>
                  <a:lnTo>
                    <a:pt x="2785" y="655"/>
                  </a:lnTo>
                  <a:lnTo>
                    <a:pt x="2785" y="163"/>
                  </a:lnTo>
                  <a:cubicBezTo>
                    <a:pt x="2785" y="72"/>
                    <a:pt x="2712" y="0"/>
                    <a:pt x="2621" y="0"/>
                  </a:cubicBezTo>
                  <a:cubicBezTo>
                    <a:pt x="2531" y="0"/>
                    <a:pt x="2457" y="72"/>
                    <a:pt x="2457" y="163"/>
                  </a:cubicBezTo>
                  <a:lnTo>
                    <a:pt x="2457" y="655"/>
                  </a:lnTo>
                  <a:lnTo>
                    <a:pt x="163" y="655"/>
                  </a:lnTo>
                  <a:cubicBezTo>
                    <a:pt x="73" y="655"/>
                    <a:pt x="0" y="728"/>
                    <a:pt x="0" y="819"/>
                  </a:cubicBezTo>
                  <a:lnTo>
                    <a:pt x="0" y="1638"/>
                  </a:lnTo>
                  <a:cubicBezTo>
                    <a:pt x="0" y="1728"/>
                    <a:pt x="73" y="1802"/>
                    <a:pt x="163" y="1802"/>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D8AF42D0-8A7D-B7ED-28B7-79B757D59083}"/>
              </a:ext>
            </a:extLst>
          </p:cNvPr>
          <p:cNvGrpSpPr/>
          <p:nvPr/>
        </p:nvGrpSpPr>
        <p:grpSpPr>
          <a:xfrm>
            <a:off x="4863523" y="4306572"/>
            <a:ext cx="615433" cy="473343"/>
            <a:chOff x="7097713" y="1906588"/>
            <a:chExt cx="258764" cy="257176"/>
          </a:xfrm>
          <a:solidFill>
            <a:srgbClr val="051438"/>
          </a:solidFill>
        </p:grpSpPr>
        <p:sp>
          <p:nvSpPr>
            <p:cNvPr id="53" name="Freeform 480">
              <a:extLst>
                <a:ext uri="{FF2B5EF4-FFF2-40B4-BE49-F238E27FC236}">
                  <a16:creationId xmlns:a16="http://schemas.microsoft.com/office/drawing/2014/main" id="{0FE00161-7EBD-6800-D94C-E68CD4A02FE1}"/>
                </a:ext>
              </a:extLst>
            </p:cNvPr>
            <p:cNvSpPr>
              <a:spLocks/>
            </p:cNvSpPr>
            <p:nvPr/>
          </p:nvSpPr>
          <p:spPr bwMode="auto">
            <a:xfrm>
              <a:off x="7097713" y="1906588"/>
              <a:ext cx="169863" cy="257175"/>
            </a:xfrm>
            <a:custGeom>
              <a:avLst/>
              <a:gdLst>
                <a:gd name="T0" fmla="*/ 3872 w 4318"/>
                <a:gd name="T1" fmla="*/ 3871 h 6552"/>
                <a:gd name="T2" fmla="*/ 447 w 4318"/>
                <a:gd name="T3" fmla="*/ 3871 h 6552"/>
                <a:gd name="T4" fmla="*/ 447 w 4318"/>
                <a:gd name="T5" fmla="*/ 596 h 6552"/>
                <a:gd name="T6" fmla="*/ 3872 w 4318"/>
                <a:gd name="T7" fmla="*/ 596 h 6552"/>
                <a:gd name="T8" fmla="*/ 3872 w 4318"/>
                <a:gd name="T9" fmla="*/ 1848 h 6552"/>
                <a:gd name="T10" fmla="*/ 4170 w 4318"/>
                <a:gd name="T11" fmla="*/ 1911 h 6552"/>
                <a:gd name="T12" fmla="*/ 4170 w 4318"/>
                <a:gd name="T13" fmla="*/ 554 h 6552"/>
                <a:gd name="T14" fmla="*/ 4318 w 4318"/>
                <a:gd name="T15" fmla="*/ 297 h 6552"/>
                <a:gd name="T16" fmla="*/ 4021 w 4318"/>
                <a:gd name="T17" fmla="*/ 0 h 6552"/>
                <a:gd name="T18" fmla="*/ 298 w 4318"/>
                <a:gd name="T19" fmla="*/ 0 h 6552"/>
                <a:gd name="T20" fmla="*/ 0 w 4318"/>
                <a:gd name="T21" fmla="*/ 297 h 6552"/>
                <a:gd name="T22" fmla="*/ 149 w 4318"/>
                <a:gd name="T23" fmla="*/ 554 h 6552"/>
                <a:gd name="T24" fmla="*/ 149 w 4318"/>
                <a:gd name="T25" fmla="*/ 4021 h 6552"/>
                <a:gd name="T26" fmla="*/ 298 w 4318"/>
                <a:gd name="T27" fmla="*/ 4170 h 6552"/>
                <a:gd name="T28" fmla="*/ 1216 w 4318"/>
                <a:gd name="T29" fmla="*/ 4170 h 6552"/>
                <a:gd name="T30" fmla="*/ 680 w 4318"/>
                <a:gd name="T31" fmla="*/ 6177 h 6552"/>
                <a:gd name="T32" fmla="*/ 892 w 4318"/>
                <a:gd name="T33" fmla="*/ 6542 h 6552"/>
                <a:gd name="T34" fmla="*/ 969 w 4318"/>
                <a:gd name="T35" fmla="*/ 6552 h 6552"/>
                <a:gd name="T36" fmla="*/ 1256 w 4318"/>
                <a:gd name="T37" fmla="*/ 6331 h 6552"/>
                <a:gd name="T38" fmla="*/ 1833 w 4318"/>
                <a:gd name="T39" fmla="*/ 4170 h 6552"/>
                <a:gd name="T40" fmla="*/ 2486 w 4318"/>
                <a:gd name="T41" fmla="*/ 4170 h 6552"/>
                <a:gd name="T42" fmla="*/ 3063 w 4318"/>
                <a:gd name="T43" fmla="*/ 6331 h 6552"/>
                <a:gd name="T44" fmla="*/ 3351 w 4318"/>
                <a:gd name="T45" fmla="*/ 6552 h 6552"/>
                <a:gd name="T46" fmla="*/ 3428 w 4318"/>
                <a:gd name="T47" fmla="*/ 6542 h 6552"/>
                <a:gd name="T48" fmla="*/ 3639 w 4318"/>
                <a:gd name="T49" fmla="*/ 6177 h 6552"/>
                <a:gd name="T50" fmla="*/ 3103 w 4318"/>
                <a:gd name="T51" fmla="*/ 4170 h 6552"/>
                <a:gd name="T52" fmla="*/ 4021 w 4318"/>
                <a:gd name="T53" fmla="*/ 4170 h 6552"/>
                <a:gd name="T54" fmla="*/ 4170 w 4318"/>
                <a:gd name="T55" fmla="*/ 4021 h 6552"/>
                <a:gd name="T56" fmla="*/ 4170 w 4318"/>
                <a:gd name="T57" fmla="*/ 3130 h 6552"/>
                <a:gd name="T58" fmla="*/ 3872 w 4318"/>
                <a:gd name="T59" fmla="*/ 3066 h 6552"/>
                <a:gd name="T60" fmla="*/ 3872 w 4318"/>
                <a:gd name="T61" fmla="*/ 3871 h 6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18" h="6552">
                  <a:moveTo>
                    <a:pt x="3872" y="3871"/>
                  </a:moveTo>
                  <a:lnTo>
                    <a:pt x="447" y="3871"/>
                  </a:lnTo>
                  <a:lnTo>
                    <a:pt x="447" y="596"/>
                  </a:lnTo>
                  <a:lnTo>
                    <a:pt x="3872" y="596"/>
                  </a:lnTo>
                  <a:lnTo>
                    <a:pt x="3872" y="1848"/>
                  </a:lnTo>
                  <a:lnTo>
                    <a:pt x="4170" y="1911"/>
                  </a:lnTo>
                  <a:lnTo>
                    <a:pt x="4170" y="554"/>
                  </a:lnTo>
                  <a:cubicBezTo>
                    <a:pt x="4259" y="502"/>
                    <a:pt x="4318" y="408"/>
                    <a:pt x="4318" y="297"/>
                  </a:cubicBezTo>
                  <a:cubicBezTo>
                    <a:pt x="4318" y="133"/>
                    <a:pt x="4185" y="0"/>
                    <a:pt x="4021" y="0"/>
                  </a:cubicBezTo>
                  <a:lnTo>
                    <a:pt x="298" y="0"/>
                  </a:lnTo>
                  <a:cubicBezTo>
                    <a:pt x="134" y="0"/>
                    <a:pt x="0" y="133"/>
                    <a:pt x="0" y="297"/>
                  </a:cubicBezTo>
                  <a:cubicBezTo>
                    <a:pt x="0" y="408"/>
                    <a:pt x="60" y="502"/>
                    <a:pt x="149" y="554"/>
                  </a:cubicBezTo>
                  <a:lnTo>
                    <a:pt x="149" y="4021"/>
                  </a:lnTo>
                  <a:cubicBezTo>
                    <a:pt x="149" y="4102"/>
                    <a:pt x="216" y="4170"/>
                    <a:pt x="298" y="4170"/>
                  </a:cubicBezTo>
                  <a:lnTo>
                    <a:pt x="1216" y="4170"/>
                  </a:lnTo>
                  <a:lnTo>
                    <a:pt x="680" y="6177"/>
                  </a:lnTo>
                  <a:cubicBezTo>
                    <a:pt x="638" y="6336"/>
                    <a:pt x="732" y="6500"/>
                    <a:pt x="892" y="6542"/>
                  </a:cubicBezTo>
                  <a:cubicBezTo>
                    <a:pt x="918" y="6549"/>
                    <a:pt x="943" y="6552"/>
                    <a:pt x="969" y="6552"/>
                  </a:cubicBezTo>
                  <a:cubicBezTo>
                    <a:pt x="1100" y="6552"/>
                    <a:pt x="1220" y="6464"/>
                    <a:pt x="1256" y="6331"/>
                  </a:cubicBezTo>
                  <a:lnTo>
                    <a:pt x="1833" y="4170"/>
                  </a:lnTo>
                  <a:lnTo>
                    <a:pt x="2486" y="4170"/>
                  </a:lnTo>
                  <a:lnTo>
                    <a:pt x="3063" y="6331"/>
                  </a:lnTo>
                  <a:cubicBezTo>
                    <a:pt x="3098" y="6464"/>
                    <a:pt x="3219" y="6552"/>
                    <a:pt x="3351" y="6552"/>
                  </a:cubicBezTo>
                  <a:cubicBezTo>
                    <a:pt x="3376" y="6552"/>
                    <a:pt x="3402" y="6549"/>
                    <a:pt x="3428" y="6542"/>
                  </a:cubicBezTo>
                  <a:cubicBezTo>
                    <a:pt x="3586" y="6500"/>
                    <a:pt x="3680" y="6336"/>
                    <a:pt x="3639" y="6177"/>
                  </a:cubicBezTo>
                  <a:lnTo>
                    <a:pt x="3103" y="4170"/>
                  </a:lnTo>
                  <a:lnTo>
                    <a:pt x="4021" y="4170"/>
                  </a:lnTo>
                  <a:cubicBezTo>
                    <a:pt x="4103" y="4170"/>
                    <a:pt x="4170" y="4102"/>
                    <a:pt x="4170" y="4021"/>
                  </a:cubicBezTo>
                  <a:lnTo>
                    <a:pt x="4170" y="3130"/>
                  </a:lnTo>
                  <a:lnTo>
                    <a:pt x="3872" y="3066"/>
                  </a:lnTo>
                  <a:lnTo>
                    <a:pt x="3872" y="3871"/>
                  </a:ln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81">
              <a:extLst>
                <a:ext uri="{FF2B5EF4-FFF2-40B4-BE49-F238E27FC236}">
                  <a16:creationId xmlns:a16="http://schemas.microsoft.com/office/drawing/2014/main" id="{BDEA1294-5EA7-6601-4BA9-B4B97C37FEA0}"/>
                </a:ext>
              </a:extLst>
            </p:cNvPr>
            <p:cNvSpPr>
              <a:spLocks/>
            </p:cNvSpPr>
            <p:nvPr/>
          </p:nvSpPr>
          <p:spPr bwMode="auto">
            <a:xfrm>
              <a:off x="7278688" y="1949451"/>
              <a:ext cx="41275" cy="41275"/>
            </a:xfrm>
            <a:custGeom>
              <a:avLst/>
              <a:gdLst>
                <a:gd name="T0" fmla="*/ 528 w 1057"/>
                <a:gd name="T1" fmla="*/ 1057 h 1057"/>
                <a:gd name="T2" fmla="*/ 1057 w 1057"/>
                <a:gd name="T3" fmla="*/ 529 h 1057"/>
                <a:gd name="T4" fmla="*/ 528 w 1057"/>
                <a:gd name="T5" fmla="*/ 0 h 1057"/>
                <a:gd name="T6" fmla="*/ 0 w 1057"/>
                <a:gd name="T7" fmla="*/ 529 h 1057"/>
                <a:gd name="T8" fmla="*/ 528 w 1057"/>
                <a:gd name="T9" fmla="*/ 1057 h 1057"/>
              </a:gdLst>
              <a:ahLst/>
              <a:cxnLst>
                <a:cxn ang="0">
                  <a:pos x="T0" y="T1"/>
                </a:cxn>
                <a:cxn ang="0">
                  <a:pos x="T2" y="T3"/>
                </a:cxn>
                <a:cxn ang="0">
                  <a:pos x="T4" y="T5"/>
                </a:cxn>
                <a:cxn ang="0">
                  <a:pos x="T6" y="T7"/>
                </a:cxn>
                <a:cxn ang="0">
                  <a:pos x="T8" y="T9"/>
                </a:cxn>
              </a:cxnLst>
              <a:rect l="0" t="0" r="r" b="b"/>
              <a:pathLst>
                <a:path w="1057" h="1057">
                  <a:moveTo>
                    <a:pt x="528" y="1057"/>
                  </a:moveTo>
                  <a:cubicBezTo>
                    <a:pt x="820" y="1057"/>
                    <a:pt x="1057" y="820"/>
                    <a:pt x="1057" y="529"/>
                  </a:cubicBezTo>
                  <a:cubicBezTo>
                    <a:pt x="1057" y="237"/>
                    <a:pt x="820" y="0"/>
                    <a:pt x="528" y="0"/>
                  </a:cubicBezTo>
                  <a:cubicBezTo>
                    <a:pt x="237" y="0"/>
                    <a:pt x="0" y="236"/>
                    <a:pt x="0" y="529"/>
                  </a:cubicBezTo>
                  <a:cubicBezTo>
                    <a:pt x="0" y="820"/>
                    <a:pt x="237" y="1057"/>
                    <a:pt x="528" y="1057"/>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82">
              <a:extLst>
                <a:ext uri="{FF2B5EF4-FFF2-40B4-BE49-F238E27FC236}">
                  <a16:creationId xmlns:a16="http://schemas.microsoft.com/office/drawing/2014/main" id="{E6F6398C-5E08-86D0-3E42-8A22B93BADEC}"/>
                </a:ext>
              </a:extLst>
            </p:cNvPr>
            <p:cNvSpPr>
              <a:spLocks/>
            </p:cNvSpPr>
            <p:nvPr/>
          </p:nvSpPr>
          <p:spPr bwMode="auto">
            <a:xfrm>
              <a:off x="7196139" y="1981201"/>
              <a:ext cx="160338" cy="182563"/>
            </a:xfrm>
            <a:custGeom>
              <a:avLst/>
              <a:gdLst>
                <a:gd name="T0" fmla="*/ 4030 w 4089"/>
                <a:gd name="T1" fmla="*/ 2006 h 4643"/>
                <a:gd name="T2" fmla="*/ 3483 w 4089"/>
                <a:gd name="T3" fmla="*/ 590 h 4643"/>
                <a:gd name="T4" fmla="*/ 3206 w 4089"/>
                <a:gd name="T5" fmla="*/ 399 h 4643"/>
                <a:gd name="T6" fmla="*/ 2915 w 4089"/>
                <a:gd name="T7" fmla="*/ 399 h 4643"/>
                <a:gd name="T8" fmla="*/ 2708 w 4089"/>
                <a:gd name="T9" fmla="*/ 489 h 4643"/>
                <a:gd name="T10" fmla="*/ 2847 w 4089"/>
                <a:gd name="T11" fmla="*/ 1507 h 4643"/>
                <a:gd name="T12" fmla="*/ 2634 w 4089"/>
                <a:gd name="T13" fmla="*/ 1687 h 4643"/>
                <a:gd name="T14" fmla="*/ 2422 w 4089"/>
                <a:gd name="T15" fmla="*/ 1507 h 4643"/>
                <a:gd name="T16" fmla="*/ 2561 w 4089"/>
                <a:gd name="T17" fmla="*/ 489 h 4643"/>
                <a:gd name="T18" fmla="*/ 2354 w 4089"/>
                <a:gd name="T19" fmla="*/ 399 h 4643"/>
                <a:gd name="T20" fmla="*/ 2095 w 4089"/>
                <a:gd name="T21" fmla="*/ 399 h 4643"/>
                <a:gd name="T22" fmla="*/ 388 w 4089"/>
                <a:gd name="T23" fmla="*/ 35 h 4643"/>
                <a:gd name="T24" fmla="*/ 35 w 4089"/>
                <a:gd name="T25" fmla="*/ 264 h 4643"/>
                <a:gd name="T26" fmla="*/ 263 w 4089"/>
                <a:gd name="T27" fmla="*/ 617 h 4643"/>
                <a:gd name="T28" fmla="*/ 2002 w 4089"/>
                <a:gd name="T29" fmla="*/ 989 h 4643"/>
                <a:gd name="T30" fmla="*/ 2056 w 4089"/>
                <a:gd name="T31" fmla="*/ 995 h 4643"/>
                <a:gd name="T32" fmla="*/ 2056 w 4089"/>
                <a:gd name="T33" fmla="*/ 2373 h 4643"/>
                <a:gd name="T34" fmla="*/ 1942 w 4089"/>
                <a:gd name="T35" fmla="*/ 4328 h 4643"/>
                <a:gd name="T36" fmla="*/ 2222 w 4089"/>
                <a:gd name="T37" fmla="*/ 4643 h 4643"/>
                <a:gd name="T38" fmla="*/ 2240 w 4089"/>
                <a:gd name="T39" fmla="*/ 4643 h 4643"/>
                <a:gd name="T40" fmla="*/ 2538 w 4089"/>
                <a:gd name="T41" fmla="*/ 4363 h 4643"/>
                <a:gd name="T42" fmla="*/ 2635 w 4089"/>
                <a:gd name="T43" fmla="*/ 2686 h 4643"/>
                <a:gd name="T44" fmla="*/ 2733 w 4089"/>
                <a:gd name="T45" fmla="*/ 4363 h 4643"/>
                <a:gd name="T46" fmla="*/ 3030 w 4089"/>
                <a:gd name="T47" fmla="*/ 4643 h 4643"/>
                <a:gd name="T48" fmla="*/ 3048 w 4089"/>
                <a:gd name="T49" fmla="*/ 4643 h 4643"/>
                <a:gd name="T50" fmla="*/ 3327 w 4089"/>
                <a:gd name="T51" fmla="*/ 4328 h 4643"/>
                <a:gd name="T52" fmla="*/ 3214 w 4089"/>
                <a:gd name="T53" fmla="*/ 2373 h 4643"/>
                <a:gd name="T54" fmla="*/ 3214 w 4089"/>
                <a:gd name="T55" fmla="*/ 1543 h 4643"/>
                <a:gd name="T56" fmla="*/ 3475 w 4089"/>
                <a:gd name="T57" fmla="*/ 2221 h 4643"/>
                <a:gd name="T58" fmla="*/ 3861 w 4089"/>
                <a:gd name="T59" fmla="*/ 2391 h 4643"/>
                <a:gd name="T60" fmla="*/ 4030 w 4089"/>
                <a:gd name="T61" fmla="*/ 2006 h 4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89" h="4643">
                  <a:moveTo>
                    <a:pt x="4030" y="2006"/>
                  </a:moveTo>
                  <a:lnTo>
                    <a:pt x="3483" y="590"/>
                  </a:lnTo>
                  <a:cubicBezTo>
                    <a:pt x="3439" y="476"/>
                    <a:pt x="3329" y="399"/>
                    <a:pt x="3206" y="399"/>
                  </a:cubicBezTo>
                  <a:lnTo>
                    <a:pt x="2915" y="399"/>
                  </a:lnTo>
                  <a:cubicBezTo>
                    <a:pt x="2833" y="399"/>
                    <a:pt x="2762" y="436"/>
                    <a:pt x="2708" y="489"/>
                  </a:cubicBezTo>
                  <a:lnTo>
                    <a:pt x="2847" y="1507"/>
                  </a:lnTo>
                  <a:lnTo>
                    <a:pt x="2634" y="1687"/>
                  </a:lnTo>
                  <a:lnTo>
                    <a:pt x="2422" y="1507"/>
                  </a:lnTo>
                  <a:lnTo>
                    <a:pt x="2561" y="489"/>
                  </a:lnTo>
                  <a:cubicBezTo>
                    <a:pt x="2507" y="436"/>
                    <a:pt x="2436" y="399"/>
                    <a:pt x="2354" y="399"/>
                  </a:cubicBezTo>
                  <a:lnTo>
                    <a:pt x="2095" y="399"/>
                  </a:lnTo>
                  <a:lnTo>
                    <a:pt x="388" y="35"/>
                  </a:lnTo>
                  <a:cubicBezTo>
                    <a:pt x="227" y="0"/>
                    <a:pt x="69" y="103"/>
                    <a:pt x="35" y="264"/>
                  </a:cubicBezTo>
                  <a:cubicBezTo>
                    <a:pt x="0" y="425"/>
                    <a:pt x="103" y="583"/>
                    <a:pt x="263" y="617"/>
                  </a:cubicBezTo>
                  <a:lnTo>
                    <a:pt x="2002" y="989"/>
                  </a:lnTo>
                  <a:cubicBezTo>
                    <a:pt x="2019" y="992"/>
                    <a:pt x="2038" y="995"/>
                    <a:pt x="2056" y="995"/>
                  </a:cubicBezTo>
                  <a:lnTo>
                    <a:pt x="2056" y="2373"/>
                  </a:lnTo>
                  <a:lnTo>
                    <a:pt x="1942" y="4328"/>
                  </a:lnTo>
                  <a:cubicBezTo>
                    <a:pt x="1933" y="4493"/>
                    <a:pt x="2058" y="4633"/>
                    <a:pt x="2222" y="4643"/>
                  </a:cubicBezTo>
                  <a:cubicBezTo>
                    <a:pt x="2228" y="4643"/>
                    <a:pt x="2235" y="4643"/>
                    <a:pt x="2240" y="4643"/>
                  </a:cubicBezTo>
                  <a:cubicBezTo>
                    <a:pt x="2397" y="4643"/>
                    <a:pt x="2528" y="4521"/>
                    <a:pt x="2538" y="4363"/>
                  </a:cubicBezTo>
                  <a:lnTo>
                    <a:pt x="2635" y="2686"/>
                  </a:lnTo>
                  <a:lnTo>
                    <a:pt x="2733" y="4363"/>
                  </a:lnTo>
                  <a:cubicBezTo>
                    <a:pt x="2742" y="4521"/>
                    <a:pt x="2873" y="4643"/>
                    <a:pt x="3030" y="4643"/>
                  </a:cubicBezTo>
                  <a:cubicBezTo>
                    <a:pt x="3035" y="4643"/>
                    <a:pt x="3041" y="4643"/>
                    <a:pt x="3048" y="4643"/>
                  </a:cubicBezTo>
                  <a:cubicBezTo>
                    <a:pt x="3212" y="4633"/>
                    <a:pt x="3337" y="4493"/>
                    <a:pt x="3327" y="4328"/>
                  </a:cubicBezTo>
                  <a:lnTo>
                    <a:pt x="3214" y="2373"/>
                  </a:lnTo>
                  <a:lnTo>
                    <a:pt x="3214" y="1543"/>
                  </a:lnTo>
                  <a:lnTo>
                    <a:pt x="3475" y="2221"/>
                  </a:lnTo>
                  <a:cubicBezTo>
                    <a:pt x="3534" y="2374"/>
                    <a:pt x="3707" y="2450"/>
                    <a:pt x="3861" y="2391"/>
                  </a:cubicBezTo>
                  <a:cubicBezTo>
                    <a:pt x="4013" y="2332"/>
                    <a:pt x="4089" y="2159"/>
                    <a:pt x="4030" y="2006"/>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83">
              <a:extLst>
                <a:ext uri="{FF2B5EF4-FFF2-40B4-BE49-F238E27FC236}">
                  <a16:creationId xmlns:a16="http://schemas.microsoft.com/office/drawing/2014/main" id="{82F9E6EA-D0D9-C99C-3BBC-E7842B202942}"/>
                </a:ext>
              </a:extLst>
            </p:cNvPr>
            <p:cNvSpPr>
              <a:spLocks/>
            </p:cNvSpPr>
            <p:nvPr/>
          </p:nvSpPr>
          <p:spPr bwMode="auto">
            <a:xfrm>
              <a:off x="7123113" y="1984376"/>
              <a:ext cx="12700" cy="60325"/>
            </a:xfrm>
            <a:custGeom>
              <a:avLst/>
              <a:gdLst>
                <a:gd name="T0" fmla="*/ 0 w 299"/>
                <a:gd name="T1" fmla="*/ 149 h 1563"/>
                <a:gd name="T2" fmla="*/ 0 w 299"/>
                <a:gd name="T3" fmla="*/ 1415 h 1563"/>
                <a:gd name="T4" fmla="*/ 149 w 299"/>
                <a:gd name="T5" fmla="*/ 1563 h 1563"/>
                <a:gd name="T6" fmla="*/ 299 w 299"/>
                <a:gd name="T7" fmla="*/ 1415 h 1563"/>
                <a:gd name="T8" fmla="*/ 299 w 299"/>
                <a:gd name="T9" fmla="*/ 149 h 1563"/>
                <a:gd name="T10" fmla="*/ 149 w 299"/>
                <a:gd name="T11" fmla="*/ 0 h 1563"/>
                <a:gd name="T12" fmla="*/ 0 w 299"/>
                <a:gd name="T13" fmla="*/ 149 h 1563"/>
              </a:gdLst>
              <a:ahLst/>
              <a:cxnLst>
                <a:cxn ang="0">
                  <a:pos x="T0" y="T1"/>
                </a:cxn>
                <a:cxn ang="0">
                  <a:pos x="T2" y="T3"/>
                </a:cxn>
                <a:cxn ang="0">
                  <a:pos x="T4" y="T5"/>
                </a:cxn>
                <a:cxn ang="0">
                  <a:pos x="T6" y="T7"/>
                </a:cxn>
                <a:cxn ang="0">
                  <a:pos x="T8" y="T9"/>
                </a:cxn>
                <a:cxn ang="0">
                  <a:pos x="T10" y="T11"/>
                </a:cxn>
                <a:cxn ang="0">
                  <a:pos x="T12" y="T13"/>
                </a:cxn>
              </a:cxnLst>
              <a:rect l="0" t="0" r="r" b="b"/>
              <a:pathLst>
                <a:path w="299" h="1563">
                  <a:moveTo>
                    <a:pt x="0" y="149"/>
                  </a:moveTo>
                  <a:lnTo>
                    <a:pt x="0" y="1415"/>
                  </a:lnTo>
                  <a:cubicBezTo>
                    <a:pt x="0" y="1497"/>
                    <a:pt x="67" y="1563"/>
                    <a:pt x="149" y="1563"/>
                  </a:cubicBezTo>
                  <a:cubicBezTo>
                    <a:pt x="232" y="1563"/>
                    <a:pt x="299" y="1497"/>
                    <a:pt x="299" y="1415"/>
                  </a:cubicBezTo>
                  <a:lnTo>
                    <a:pt x="299" y="149"/>
                  </a:lnTo>
                  <a:cubicBezTo>
                    <a:pt x="299" y="67"/>
                    <a:pt x="232" y="0"/>
                    <a:pt x="149" y="0"/>
                  </a:cubicBezTo>
                  <a:cubicBezTo>
                    <a:pt x="67" y="0"/>
                    <a:pt x="0" y="67"/>
                    <a:pt x="0" y="149"/>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84">
              <a:extLst>
                <a:ext uri="{FF2B5EF4-FFF2-40B4-BE49-F238E27FC236}">
                  <a16:creationId xmlns:a16="http://schemas.microsoft.com/office/drawing/2014/main" id="{46A803F4-76BD-4D8F-E2B6-9F1560B81D31}"/>
                </a:ext>
              </a:extLst>
            </p:cNvPr>
            <p:cNvSpPr>
              <a:spLocks/>
            </p:cNvSpPr>
            <p:nvPr/>
          </p:nvSpPr>
          <p:spPr bwMode="auto">
            <a:xfrm>
              <a:off x="7150101" y="1943101"/>
              <a:ext cx="11113" cy="101600"/>
            </a:xfrm>
            <a:custGeom>
              <a:avLst/>
              <a:gdLst>
                <a:gd name="T0" fmla="*/ 0 w 298"/>
                <a:gd name="T1" fmla="*/ 149 h 2605"/>
                <a:gd name="T2" fmla="*/ 0 w 298"/>
                <a:gd name="T3" fmla="*/ 2456 h 2605"/>
                <a:gd name="T4" fmla="*/ 149 w 298"/>
                <a:gd name="T5" fmla="*/ 2605 h 2605"/>
                <a:gd name="T6" fmla="*/ 298 w 298"/>
                <a:gd name="T7" fmla="*/ 2456 h 2605"/>
                <a:gd name="T8" fmla="*/ 298 w 298"/>
                <a:gd name="T9" fmla="*/ 149 h 2605"/>
                <a:gd name="T10" fmla="*/ 149 w 298"/>
                <a:gd name="T11" fmla="*/ 0 h 2605"/>
                <a:gd name="T12" fmla="*/ 0 w 298"/>
                <a:gd name="T13" fmla="*/ 149 h 2605"/>
              </a:gdLst>
              <a:ahLst/>
              <a:cxnLst>
                <a:cxn ang="0">
                  <a:pos x="T0" y="T1"/>
                </a:cxn>
                <a:cxn ang="0">
                  <a:pos x="T2" y="T3"/>
                </a:cxn>
                <a:cxn ang="0">
                  <a:pos x="T4" y="T5"/>
                </a:cxn>
                <a:cxn ang="0">
                  <a:pos x="T6" y="T7"/>
                </a:cxn>
                <a:cxn ang="0">
                  <a:pos x="T8" y="T9"/>
                </a:cxn>
                <a:cxn ang="0">
                  <a:pos x="T10" y="T11"/>
                </a:cxn>
                <a:cxn ang="0">
                  <a:pos x="T12" y="T13"/>
                </a:cxn>
              </a:cxnLst>
              <a:rect l="0" t="0" r="r" b="b"/>
              <a:pathLst>
                <a:path w="298" h="2605">
                  <a:moveTo>
                    <a:pt x="0" y="149"/>
                  </a:moveTo>
                  <a:lnTo>
                    <a:pt x="0" y="2456"/>
                  </a:lnTo>
                  <a:cubicBezTo>
                    <a:pt x="0" y="2539"/>
                    <a:pt x="67" y="2605"/>
                    <a:pt x="149" y="2605"/>
                  </a:cubicBezTo>
                  <a:cubicBezTo>
                    <a:pt x="232" y="2605"/>
                    <a:pt x="298" y="2539"/>
                    <a:pt x="298" y="2456"/>
                  </a:cubicBezTo>
                  <a:lnTo>
                    <a:pt x="298" y="149"/>
                  </a:lnTo>
                  <a:cubicBezTo>
                    <a:pt x="298" y="66"/>
                    <a:pt x="231" y="0"/>
                    <a:pt x="149" y="0"/>
                  </a:cubicBezTo>
                  <a:cubicBezTo>
                    <a:pt x="67" y="0"/>
                    <a:pt x="0" y="66"/>
                    <a:pt x="0" y="149"/>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5">
              <a:extLst>
                <a:ext uri="{FF2B5EF4-FFF2-40B4-BE49-F238E27FC236}">
                  <a16:creationId xmlns:a16="http://schemas.microsoft.com/office/drawing/2014/main" id="{3E30EA18-3C76-6367-6B28-EAB25AF4CF40}"/>
                </a:ext>
              </a:extLst>
            </p:cNvPr>
            <p:cNvSpPr>
              <a:spLocks/>
            </p:cNvSpPr>
            <p:nvPr/>
          </p:nvSpPr>
          <p:spPr bwMode="auto">
            <a:xfrm>
              <a:off x="7177088" y="1966913"/>
              <a:ext cx="11113" cy="77788"/>
            </a:xfrm>
            <a:custGeom>
              <a:avLst/>
              <a:gdLst>
                <a:gd name="T0" fmla="*/ 0 w 299"/>
                <a:gd name="T1" fmla="*/ 149 h 2010"/>
                <a:gd name="T2" fmla="*/ 0 w 299"/>
                <a:gd name="T3" fmla="*/ 1861 h 2010"/>
                <a:gd name="T4" fmla="*/ 149 w 299"/>
                <a:gd name="T5" fmla="*/ 2010 h 2010"/>
                <a:gd name="T6" fmla="*/ 299 w 299"/>
                <a:gd name="T7" fmla="*/ 1861 h 2010"/>
                <a:gd name="T8" fmla="*/ 299 w 299"/>
                <a:gd name="T9" fmla="*/ 149 h 2010"/>
                <a:gd name="T10" fmla="*/ 149 w 299"/>
                <a:gd name="T11" fmla="*/ 0 h 2010"/>
                <a:gd name="T12" fmla="*/ 0 w 299"/>
                <a:gd name="T13" fmla="*/ 149 h 2010"/>
              </a:gdLst>
              <a:ahLst/>
              <a:cxnLst>
                <a:cxn ang="0">
                  <a:pos x="T0" y="T1"/>
                </a:cxn>
                <a:cxn ang="0">
                  <a:pos x="T2" y="T3"/>
                </a:cxn>
                <a:cxn ang="0">
                  <a:pos x="T4" y="T5"/>
                </a:cxn>
                <a:cxn ang="0">
                  <a:pos x="T6" y="T7"/>
                </a:cxn>
                <a:cxn ang="0">
                  <a:pos x="T8" y="T9"/>
                </a:cxn>
                <a:cxn ang="0">
                  <a:pos x="T10" y="T11"/>
                </a:cxn>
                <a:cxn ang="0">
                  <a:pos x="T12" y="T13"/>
                </a:cxn>
              </a:cxnLst>
              <a:rect l="0" t="0" r="r" b="b"/>
              <a:pathLst>
                <a:path w="299" h="2010">
                  <a:moveTo>
                    <a:pt x="0" y="149"/>
                  </a:moveTo>
                  <a:lnTo>
                    <a:pt x="0" y="1861"/>
                  </a:lnTo>
                  <a:cubicBezTo>
                    <a:pt x="0" y="1944"/>
                    <a:pt x="67" y="2010"/>
                    <a:pt x="149" y="2010"/>
                  </a:cubicBezTo>
                  <a:cubicBezTo>
                    <a:pt x="232" y="2010"/>
                    <a:pt x="299" y="1944"/>
                    <a:pt x="299" y="1861"/>
                  </a:cubicBezTo>
                  <a:lnTo>
                    <a:pt x="299" y="149"/>
                  </a:lnTo>
                  <a:cubicBezTo>
                    <a:pt x="299" y="66"/>
                    <a:pt x="232" y="0"/>
                    <a:pt x="149" y="0"/>
                  </a:cubicBezTo>
                  <a:cubicBezTo>
                    <a:pt x="67" y="0"/>
                    <a:pt x="0" y="66"/>
                    <a:pt x="0" y="149"/>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3">
            <a:extLst>
              <a:ext uri="{FF2B5EF4-FFF2-40B4-BE49-F238E27FC236}">
                <a16:creationId xmlns:a16="http://schemas.microsoft.com/office/drawing/2014/main" id="{1C034426-CE77-01E5-403A-5D49A7DC0B1B}"/>
              </a:ext>
            </a:extLst>
          </p:cNvPr>
          <p:cNvGrpSpPr/>
          <p:nvPr/>
        </p:nvGrpSpPr>
        <p:grpSpPr>
          <a:xfrm>
            <a:off x="4693917" y="1885870"/>
            <a:ext cx="457200" cy="457200"/>
            <a:chOff x="6343651" y="6088063"/>
            <a:chExt cx="257175" cy="257175"/>
          </a:xfrm>
          <a:solidFill>
            <a:srgbClr val="051438"/>
          </a:solidFill>
        </p:grpSpPr>
        <p:sp>
          <p:nvSpPr>
            <p:cNvPr id="5" name="Freeform 542">
              <a:extLst>
                <a:ext uri="{FF2B5EF4-FFF2-40B4-BE49-F238E27FC236}">
                  <a16:creationId xmlns:a16="http://schemas.microsoft.com/office/drawing/2014/main" id="{86D23F53-B8DB-DE03-7621-3C4D5E2200F7}"/>
                </a:ext>
              </a:extLst>
            </p:cNvPr>
            <p:cNvSpPr>
              <a:spLocks noEditPoints="1"/>
            </p:cNvSpPr>
            <p:nvPr/>
          </p:nvSpPr>
          <p:spPr bwMode="auto">
            <a:xfrm>
              <a:off x="6343651" y="6088063"/>
              <a:ext cx="257175" cy="257175"/>
            </a:xfrm>
            <a:custGeom>
              <a:avLst/>
              <a:gdLst>
                <a:gd name="T0" fmla="*/ 6256 w 6555"/>
                <a:gd name="T1" fmla="*/ 0 h 6554"/>
                <a:gd name="T2" fmla="*/ 2011 w 6555"/>
                <a:gd name="T3" fmla="*/ 0 h 6554"/>
                <a:gd name="T4" fmla="*/ 1713 w 6555"/>
                <a:gd name="T5" fmla="*/ 297 h 6554"/>
                <a:gd name="T6" fmla="*/ 1713 w 6555"/>
                <a:gd name="T7" fmla="*/ 2979 h 6554"/>
                <a:gd name="T8" fmla="*/ 299 w 6555"/>
                <a:gd name="T9" fmla="*/ 2979 h 6554"/>
                <a:gd name="T10" fmla="*/ 0 w 6555"/>
                <a:gd name="T11" fmla="*/ 3277 h 6554"/>
                <a:gd name="T12" fmla="*/ 0 w 6555"/>
                <a:gd name="T13" fmla="*/ 6256 h 6554"/>
                <a:gd name="T14" fmla="*/ 299 w 6555"/>
                <a:gd name="T15" fmla="*/ 6554 h 6554"/>
                <a:gd name="T16" fmla="*/ 6256 w 6555"/>
                <a:gd name="T17" fmla="*/ 6554 h 6554"/>
                <a:gd name="T18" fmla="*/ 6555 w 6555"/>
                <a:gd name="T19" fmla="*/ 6256 h 6554"/>
                <a:gd name="T20" fmla="*/ 6555 w 6555"/>
                <a:gd name="T21" fmla="*/ 297 h 6554"/>
                <a:gd name="T22" fmla="*/ 6256 w 6555"/>
                <a:gd name="T23" fmla="*/ 0 h 6554"/>
                <a:gd name="T24" fmla="*/ 2309 w 6555"/>
                <a:gd name="T25" fmla="*/ 596 h 6554"/>
                <a:gd name="T26" fmla="*/ 5959 w 6555"/>
                <a:gd name="T27" fmla="*/ 596 h 6554"/>
                <a:gd name="T28" fmla="*/ 5959 w 6555"/>
                <a:gd name="T29" fmla="*/ 2771 h 6554"/>
                <a:gd name="T30" fmla="*/ 4837 w 6555"/>
                <a:gd name="T31" fmla="*/ 2150 h 6554"/>
                <a:gd name="T32" fmla="*/ 4548 w 6555"/>
                <a:gd name="T33" fmla="*/ 2150 h 6554"/>
                <a:gd name="T34" fmla="*/ 3051 w 6555"/>
                <a:gd name="T35" fmla="*/ 2979 h 6554"/>
                <a:gd name="T36" fmla="*/ 2309 w 6555"/>
                <a:gd name="T37" fmla="*/ 2979 h 6554"/>
                <a:gd name="T38" fmla="*/ 2309 w 6555"/>
                <a:gd name="T39" fmla="*/ 596 h 6554"/>
                <a:gd name="T40" fmla="*/ 596 w 6555"/>
                <a:gd name="T41" fmla="*/ 3575 h 6554"/>
                <a:gd name="T42" fmla="*/ 2830 w 6555"/>
                <a:gd name="T43" fmla="*/ 3575 h 6554"/>
                <a:gd name="T44" fmla="*/ 2830 w 6555"/>
                <a:gd name="T45" fmla="*/ 5958 h 6554"/>
                <a:gd name="T46" fmla="*/ 596 w 6555"/>
                <a:gd name="T47" fmla="*/ 5958 h 6554"/>
                <a:gd name="T48" fmla="*/ 596 w 6555"/>
                <a:gd name="T49" fmla="*/ 3575 h 6554"/>
                <a:gd name="T50" fmla="*/ 5959 w 6555"/>
                <a:gd name="T51" fmla="*/ 5958 h 6554"/>
                <a:gd name="T52" fmla="*/ 3426 w 6555"/>
                <a:gd name="T53" fmla="*/ 5958 h 6554"/>
                <a:gd name="T54" fmla="*/ 3426 w 6555"/>
                <a:gd name="T55" fmla="*/ 3453 h 6554"/>
                <a:gd name="T56" fmla="*/ 4692 w 6555"/>
                <a:gd name="T57" fmla="*/ 2751 h 6554"/>
                <a:gd name="T58" fmla="*/ 5958 w 6555"/>
                <a:gd name="T59" fmla="*/ 3453 h 6554"/>
                <a:gd name="T60" fmla="*/ 5958 w 6555"/>
                <a:gd name="T61" fmla="*/ 5958 h 6554"/>
                <a:gd name="T62" fmla="*/ 5959 w 6555"/>
                <a:gd name="T63" fmla="*/ 595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55" h="6554">
                  <a:moveTo>
                    <a:pt x="6256" y="0"/>
                  </a:moveTo>
                  <a:lnTo>
                    <a:pt x="2011" y="0"/>
                  </a:lnTo>
                  <a:cubicBezTo>
                    <a:pt x="1847" y="0"/>
                    <a:pt x="1713" y="133"/>
                    <a:pt x="1713" y="297"/>
                  </a:cubicBezTo>
                  <a:lnTo>
                    <a:pt x="1713" y="2979"/>
                  </a:lnTo>
                  <a:lnTo>
                    <a:pt x="299" y="2979"/>
                  </a:lnTo>
                  <a:cubicBezTo>
                    <a:pt x="134" y="2979"/>
                    <a:pt x="0" y="3112"/>
                    <a:pt x="0" y="3277"/>
                  </a:cubicBezTo>
                  <a:lnTo>
                    <a:pt x="0" y="6256"/>
                  </a:lnTo>
                  <a:cubicBezTo>
                    <a:pt x="0" y="6421"/>
                    <a:pt x="134" y="6554"/>
                    <a:pt x="299" y="6554"/>
                  </a:cubicBezTo>
                  <a:lnTo>
                    <a:pt x="6256" y="6554"/>
                  </a:lnTo>
                  <a:cubicBezTo>
                    <a:pt x="6421" y="6554"/>
                    <a:pt x="6555" y="6421"/>
                    <a:pt x="6555" y="6256"/>
                  </a:cubicBezTo>
                  <a:lnTo>
                    <a:pt x="6555" y="297"/>
                  </a:lnTo>
                  <a:cubicBezTo>
                    <a:pt x="6555" y="133"/>
                    <a:pt x="6421" y="0"/>
                    <a:pt x="6256" y="0"/>
                  </a:cubicBezTo>
                  <a:close/>
                  <a:moveTo>
                    <a:pt x="2309" y="596"/>
                  </a:moveTo>
                  <a:lnTo>
                    <a:pt x="5959" y="596"/>
                  </a:lnTo>
                  <a:lnTo>
                    <a:pt x="5959" y="2771"/>
                  </a:lnTo>
                  <a:lnTo>
                    <a:pt x="4837" y="2150"/>
                  </a:lnTo>
                  <a:cubicBezTo>
                    <a:pt x="4747" y="2101"/>
                    <a:pt x="4638" y="2101"/>
                    <a:pt x="4548" y="2150"/>
                  </a:cubicBezTo>
                  <a:lnTo>
                    <a:pt x="3051" y="2979"/>
                  </a:lnTo>
                  <a:lnTo>
                    <a:pt x="2309" y="2979"/>
                  </a:lnTo>
                  <a:lnTo>
                    <a:pt x="2309" y="596"/>
                  </a:lnTo>
                  <a:close/>
                  <a:moveTo>
                    <a:pt x="596" y="3575"/>
                  </a:moveTo>
                  <a:lnTo>
                    <a:pt x="2830" y="3575"/>
                  </a:lnTo>
                  <a:lnTo>
                    <a:pt x="2830" y="5958"/>
                  </a:lnTo>
                  <a:lnTo>
                    <a:pt x="596" y="5958"/>
                  </a:lnTo>
                  <a:lnTo>
                    <a:pt x="596" y="3575"/>
                  </a:lnTo>
                  <a:close/>
                  <a:moveTo>
                    <a:pt x="5959" y="5958"/>
                  </a:moveTo>
                  <a:lnTo>
                    <a:pt x="3426" y="5958"/>
                  </a:lnTo>
                  <a:lnTo>
                    <a:pt x="3426" y="3453"/>
                  </a:lnTo>
                  <a:lnTo>
                    <a:pt x="4692" y="2751"/>
                  </a:lnTo>
                  <a:lnTo>
                    <a:pt x="5958" y="3453"/>
                  </a:lnTo>
                  <a:lnTo>
                    <a:pt x="5958" y="5958"/>
                  </a:lnTo>
                  <a:lnTo>
                    <a:pt x="5959" y="5958"/>
                  </a:lnTo>
                  <a:close/>
                </a:path>
              </a:pathLst>
            </a:custGeom>
            <a:solidFill>
              <a:srgbClr val="05143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43">
              <a:extLst>
                <a:ext uri="{FF2B5EF4-FFF2-40B4-BE49-F238E27FC236}">
                  <a16:creationId xmlns:a16="http://schemas.microsoft.com/office/drawing/2014/main" id="{C6322758-347E-B0D9-8C32-29842DA26E13}"/>
                </a:ext>
              </a:extLst>
            </p:cNvPr>
            <p:cNvSpPr>
              <a:spLocks/>
            </p:cNvSpPr>
            <p:nvPr/>
          </p:nvSpPr>
          <p:spPr bwMode="auto">
            <a:xfrm>
              <a:off x="6378576" y="6243638"/>
              <a:ext cx="23813" cy="22225"/>
            </a:xfrm>
            <a:custGeom>
              <a:avLst/>
              <a:gdLst>
                <a:gd name="T0" fmla="*/ 521 w 596"/>
                <a:gd name="T1" fmla="*/ 0 h 596"/>
                <a:gd name="T2" fmla="*/ 75 w 596"/>
                <a:gd name="T3" fmla="*/ 0 h 596"/>
                <a:gd name="T4" fmla="*/ 0 w 596"/>
                <a:gd name="T5" fmla="*/ 75 h 596"/>
                <a:gd name="T6" fmla="*/ 0 w 596"/>
                <a:gd name="T7" fmla="*/ 522 h 596"/>
                <a:gd name="T8" fmla="*/ 75 w 596"/>
                <a:gd name="T9" fmla="*/ 596 h 596"/>
                <a:gd name="T10" fmla="*/ 521 w 596"/>
                <a:gd name="T11" fmla="*/ 596 h 596"/>
                <a:gd name="T12" fmla="*/ 595 w 596"/>
                <a:gd name="T13" fmla="*/ 522 h 596"/>
                <a:gd name="T14" fmla="*/ 595 w 596"/>
                <a:gd name="T15" fmla="*/ 75 h 596"/>
                <a:gd name="T16" fmla="*/ 521 w 596"/>
                <a:gd name="T1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521" y="0"/>
                  </a:moveTo>
                  <a:lnTo>
                    <a:pt x="75" y="0"/>
                  </a:lnTo>
                  <a:cubicBezTo>
                    <a:pt x="34" y="0"/>
                    <a:pt x="0" y="33"/>
                    <a:pt x="0" y="75"/>
                  </a:cubicBezTo>
                  <a:lnTo>
                    <a:pt x="0" y="522"/>
                  </a:lnTo>
                  <a:cubicBezTo>
                    <a:pt x="0" y="562"/>
                    <a:pt x="34" y="596"/>
                    <a:pt x="75" y="596"/>
                  </a:cubicBezTo>
                  <a:lnTo>
                    <a:pt x="521" y="596"/>
                  </a:lnTo>
                  <a:cubicBezTo>
                    <a:pt x="563" y="596"/>
                    <a:pt x="595" y="562"/>
                    <a:pt x="595" y="522"/>
                  </a:cubicBezTo>
                  <a:lnTo>
                    <a:pt x="595" y="75"/>
                  </a:lnTo>
                  <a:cubicBezTo>
                    <a:pt x="596" y="33"/>
                    <a:pt x="563" y="0"/>
                    <a:pt x="521" y="0"/>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544">
              <a:extLst>
                <a:ext uri="{FF2B5EF4-FFF2-40B4-BE49-F238E27FC236}">
                  <a16:creationId xmlns:a16="http://schemas.microsoft.com/office/drawing/2014/main" id="{01E8E801-9F56-98F7-CDF3-B0229ADD7342}"/>
                </a:ext>
              </a:extLst>
            </p:cNvPr>
            <p:cNvSpPr>
              <a:spLocks/>
            </p:cNvSpPr>
            <p:nvPr/>
          </p:nvSpPr>
          <p:spPr bwMode="auto">
            <a:xfrm>
              <a:off x="6419851" y="6243638"/>
              <a:ext cx="23813" cy="22225"/>
            </a:xfrm>
            <a:custGeom>
              <a:avLst/>
              <a:gdLst>
                <a:gd name="T0" fmla="*/ 521 w 595"/>
                <a:gd name="T1" fmla="*/ 0 h 596"/>
                <a:gd name="T2" fmla="*/ 74 w 595"/>
                <a:gd name="T3" fmla="*/ 0 h 596"/>
                <a:gd name="T4" fmla="*/ 0 w 595"/>
                <a:gd name="T5" fmla="*/ 75 h 596"/>
                <a:gd name="T6" fmla="*/ 0 w 595"/>
                <a:gd name="T7" fmla="*/ 522 h 596"/>
                <a:gd name="T8" fmla="*/ 74 w 595"/>
                <a:gd name="T9" fmla="*/ 596 h 596"/>
                <a:gd name="T10" fmla="*/ 521 w 595"/>
                <a:gd name="T11" fmla="*/ 596 h 596"/>
                <a:gd name="T12" fmla="*/ 595 w 595"/>
                <a:gd name="T13" fmla="*/ 522 h 596"/>
                <a:gd name="T14" fmla="*/ 595 w 595"/>
                <a:gd name="T15" fmla="*/ 75 h 596"/>
                <a:gd name="T16" fmla="*/ 521 w 595"/>
                <a:gd name="T1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96">
                  <a:moveTo>
                    <a:pt x="521" y="0"/>
                  </a:moveTo>
                  <a:lnTo>
                    <a:pt x="74" y="0"/>
                  </a:lnTo>
                  <a:cubicBezTo>
                    <a:pt x="33" y="0"/>
                    <a:pt x="0" y="33"/>
                    <a:pt x="0" y="75"/>
                  </a:cubicBezTo>
                  <a:lnTo>
                    <a:pt x="0" y="522"/>
                  </a:lnTo>
                  <a:cubicBezTo>
                    <a:pt x="0" y="562"/>
                    <a:pt x="33" y="596"/>
                    <a:pt x="74" y="596"/>
                  </a:cubicBezTo>
                  <a:lnTo>
                    <a:pt x="521" y="596"/>
                  </a:lnTo>
                  <a:cubicBezTo>
                    <a:pt x="562" y="596"/>
                    <a:pt x="595" y="562"/>
                    <a:pt x="595" y="522"/>
                  </a:cubicBezTo>
                  <a:lnTo>
                    <a:pt x="595" y="75"/>
                  </a:lnTo>
                  <a:cubicBezTo>
                    <a:pt x="595" y="33"/>
                    <a:pt x="562" y="0"/>
                    <a:pt x="521" y="0"/>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45">
              <a:extLst>
                <a:ext uri="{FF2B5EF4-FFF2-40B4-BE49-F238E27FC236}">
                  <a16:creationId xmlns:a16="http://schemas.microsoft.com/office/drawing/2014/main" id="{53E41452-A708-1863-A6E8-6702499BFC31}"/>
                </a:ext>
              </a:extLst>
            </p:cNvPr>
            <p:cNvSpPr>
              <a:spLocks/>
            </p:cNvSpPr>
            <p:nvPr/>
          </p:nvSpPr>
          <p:spPr bwMode="auto">
            <a:xfrm>
              <a:off x="6378576" y="6283326"/>
              <a:ext cx="23813" cy="23813"/>
            </a:xfrm>
            <a:custGeom>
              <a:avLst/>
              <a:gdLst>
                <a:gd name="T0" fmla="*/ 521 w 596"/>
                <a:gd name="T1" fmla="*/ 0 h 596"/>
                <a:gd name="T2" fmla="*/ 75 w 596"/>
                <a:gd name="T3" fmla="*/ 0 h 596"/>
                <a:gd name="T4" fmla="*/ 0 w 596"/>
                <a:gd name="T5" fmla="*/ 74 h 596"/>
                <a:gd name="T6" fmla="*/ 0 w 596"/>
                <a:gd name="T7" fmla="*/ 521 h 596"/>
                <a:gd name="T8" fmla="*/ 75 w 596"/>
                <a:gd name="T9" fmla="*/ 596 h 596"/>
                <a:gd name="T10" fmla="*/ 521 w 596"/>
                <a:gd name="T11" fmla="*/ 596 h 596"/>
                <a:gd name="T12" fmla="*/ 595 w 596"/>
                <a:gd name="T13" fmla="*/ 521 h 596"/>
                <a:gd name="T14" fmla="*/ 595 w 596"/>
                <a:gd name="T15" fmla="*/ 74 h 596"/>
                <a:gd name="T16" fmla="*/ 521 w 596"/>
                <a:gd name="T1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521" y="0"/>
                  </a:moveTo>
                  <a:lnTo>
                    <a:pt x="75" y="0"/>
                  </a:lnTo>
                  <a:cubicBezTo>
                    <a:pt x="34" y="0"/>
                    <a:pt x="0" y="33"/>
                    <a:pt x="0" y="74"/>
                  </a:cubicBezTo>
                  <a:lnTo>
                    <a:pt x="0" y="521"/>
                  </a:lnTo>
                  <a:cubicBezTo>
                    <a:pt x="0" y="562"/>
                    <a:pt x="34" y="596"/>
                    <a:pt x="75" y="596"/>
                  </a:cubicBezTo>
                  <a:lnTo>
                    <a:pt x="521" y="596"/>
                  </a:lnTo>
                  <a:cubicBezTo>
                    <a:pt x="563" y="596"/>
                    <a:pt x="595" y="562"/>
                    <a:pt x="595" y="521"/>
                  </a:cubicBezTo>
                  <a:lnTo>
                    <a:pt x="595" y="74"/>
                  </a:lnTo>
                  <a:cubicBezTo>
                    <a:pt x="596" y="33"/>
                    <a:pt x="563" y="0"/>
                    <a:pt x="521" y="0"/>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46">
              <a:extLst>
                <a:ext uri="{FF2B5EF4-FFF2-40B4-BE49-F238E27FC236}">
                  <a16:creationId xmlns:a16="http://schemas.microsoft.com/office/drawing/2014/main" id="{7EBCE89A-713C-EBE2-BA73-AE7E9C597FCF}"/>
                </a:ext>
              </a:extLst>
            </p:cNvPr>
            <p:cNvSpPr>
              <a:spLocks/>
            </p:cNvSpPr>
            <p:nvPr/>
          </p:nvSpPr>
          <p:spPr bwMode="auto">
            <a:xfrm>
              <a:off x="6419851" y="6283326"/>
              <a:ext cx="23813" cy="23813"/>
            </a:xfrm>
            <a:custGeom>
              <a:avLst/>
              <a:gdLst>
                <a:gd name="T0" fmla="*/ 521 w 595"/>
                <a:gd name="T1" fmla="*/ 0 h 596"/>
                <a:gd name="T2" fmla="*/ 74 w 595"/>
                <a:gd name="T3" fmla="*/ 0 h 596"/>
                <a:gd name="T4" fmla="*/ 0 w 595"/>
                <a:gd name="T5" fmla="*/ 74 h 596"/>
                <a:gd name="T6" fmla="*/ 0 w 595"/>
                <a:gd name="T7" fmla="*/ 521 h 596"/>
                <a:gd name="T8" fmla="*/ 74 w 595"/>
                <a:gd name="T9" fmla="*/ 596 h 596"/>
                <a:gd name="T10" fmla="*/ 521 w 595"/>
                <a:gd name="T11" fmla="*/ 596 h 596"/>
                <a:gd name="T12" fmla="*/ 595 w 595"/>
                <a:gd name="T13" fmla="*/ 521 h 596"/>
                <a:gd name="T14" fmla="*/ 595 w 595"/>
                <a:gd name="T15" fmla="*/ 74 h 596"/>
                <a:gd name="T16" fmla="*/ 521 w 595"/>
                <a:gd name="T1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96">
                  <a:moveTo>
                    <a:pt x="521" y="0"/>
                  </a:moveTo>
                  <a:lnTo>
                    <a:pt x="74" y="0"/>
                  </a:lnTo>
                  <a:cubicBezTo>
                    <a:pt x="33" y="0"/>
                    <a:pt x="0" y="33"/>
                    <a:pt x="0" y="74"/>
                  </a:cubicBezTo>
                  <a:lnTo>
                    <a:pt x="0" y="521"/>
                  </a:lnTo>
                  <a:cubicBezTo>
                    <a:pt x="0" y="562"/>
                    <a:pt x="33" y="596"/>
                    <a:pt x="74" y="596"/>
                  </a:cubicBezTo>
                  <a:lnTo>
                    <a:pt x="521" y="596"/>
                  </a:lnTo>
                  <a:cubicBezTo>
                    <a:pt x="562" y="596"/>
                    <a:pt x="595" y="562"/>
                    <a:pt x="595" y="521"/>
                  </a:cubicBezTo>
                  <a:lnTo>
                    <a:pt x="595" y="74"/>
                  </a:lnTo>
                  <a:cubicBezTo>
                    <a:pt x="595" y="33"/>
                    <a:pt x="562" y="0"/>
                    <a:pt x="521" y="0"/>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47">
              <a:extLst>
                <a:ext uri="{FF2B5EF4-FFF2-40B4-BE49-F238E27FC236}">
                  <a16:creationId xmlns:a16="http://schemas.microsoft.com/office/drawing/2014/main" id="{58DB58C3-A82F-5DBC-825B-44579A6AF794}"/>
                </a:ext>
              </a:extLst>
            </p:cNvPr>
            <p:cNvSpPr>
              <a:spLocks/>
            </p:cNvSpPr>
            <p:nvPr/>
          </p:nvSpPr>
          <p:spPr bwMode="auto">
            <a:xfrm>
              <a:off x="6496051" y="6243638"/>
              <a:ext cx="23813" cy="22225"/>
            </a:xfrm>
            <a:custGeom>
              <a:avLst/>
              <a:gdLst>
                <a:gd name="T0" fmla="*/ 522 w 596"/>
                <a:gd name="T1" fmla="*/ 0 h 596"/>
                <a:gd name="T2" fmla="*/ 74 w 596"/>
                <a:gd name="T3" fmla="*/ 0 h 596"/>
                <a:gd name="T4" fmla="*/ 0 w 596"/>
                <a:gd name="T5" fmla="*/ 75 h 596"/>
                <a:gd name="T6" fmla="*/ 0 w 596"/>
                <a:gd name="T7" fmla="*/ 522 h 596"/>
                <a:gd name="T8" fmla="*/ 74 w 596"/>
                <a:gd name="T9" fmla="*/ 596 h 596"/>
                <a:gd name="T10" fmla="*/ 522 w 596"/>
                <a:gd name="T11" fmla="*/ 596 h 596"/>
                <a:gd name="T12" fmla="*/ 596 w 596"/>
                <a:gd name="T13" fmla="*/ 522 h 596"/>
                <a:gd name="T14" fmla="*/ 596 w 596"/>
                <a:gd name="T15" fmla="*/ 75 h 596"/>
                <a:gd name="T16" fmla="*/ 522 w 596"/>
                <a:gd name="T1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522" y="0"/>
                  </a:moveTo>
                  <a:lnTo>
                    <a:pt x="74" y="0"/>
                  </a:lnTo>
                  <a:cubicBezTo>
                    <a:pt x="34" y="0"/>
                    <a:pt x="0" y="33"/>
                    <a:pt x="0" y="75"/>
                  </a:cubicBezTo>
                  <a:lnTo>
                    <a:pt x="0" y="522"/>
                  </a:lnTo>
                  <a:cubicBezTo>
                    <a:pt x="0" y="562"/>
                    <a:pt x="34" y="596"/>
                    <a:pt x="74" y="596"/>
                  </a:cubicBezTo>
                  <a:lnTo>
                    <a:pt x="522" y="596"/>
                  </a:lnTo>
                  <a:cubicBezTo>
                    <a:pt x="563" y="596"/>
                    <a:pt x="596" y="562"/>
                    <a:pt x="596" y="522"/>
                  </a:cubicBezTo>
                  <a:lnTo>
                    <a:pt x="596" y="75"/>
                  </a:lnTo>
                  <a:cubicBezTo>
                    <a:pt x="596" y="33"/>
                    <a:pt x="563" y="0"/>
                    <a:pt x="522" y="0"/>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548">
              <a:extLst>
                <a:ext uri="{FF2B5EF4-FFF2-40B4-BE49-F238E27FC236}">
                  <a16:creationId xmlns:a16="http://schemas.microsoft.com/office/drawing/2014/main" id="{6979A6BA-91AC-E0B7-5545-D6486078646F}"/>
                </a:ext>
              </a:extLst>
            </p:cNvPr>
            <p:cNvSpPr>
              <a:spLocks/>
            </p:cNvSpPr>
            <p:nvPr/>
          </p:nvSpPr>
          <p:spPr bwMode="auto">
            <a:xfrm>
              <a:off x="6537326" y="6243638"/>
              <a:ext cx="23813" cy="22225"/>
            </a:xfrm>
            <a:custGeom>
              <a:avLst/>
              <a:gdLst>
                <a:gd name="T0" fmla="*/ 74 w 595"/>
                <a:gd name="T1" fmla="*/ 596 h 596"/>
                <a:gd name="T2" fmla="*/ 521 w 595"/>
                <a:gd name="T3" fmla="*/ 596 h 596"/>
                <a:gd name="T4" fmla="*/ 595 w 595"/>
                <a:gd name="T5" fmla="*/ 522 h 596"/>
                <a:gd name="T6" fmla="*/ 595 w 595"/>
                <a:gd name="T7" fmla="*/ 75 h 596"/>
                <a:gd name="T8" fmla="*/ 521 w 595"/>
                <a:gd name="T9" fmla="*/ 0 h 596"/>
                <a:gd name="T10" fmla="*/ 74 w 595"/>
                <a:gd name="T11" fmla="*/ 0 h 596"/>
                <a:gd name="T12" fmla="*/ 0 w 595"/>
                <a:gd name="T13" fmla="*/ 75 h 596"/>
                <a:gd name="T14" fmla="*/ 0 w 595"/>
                <a:gd name="T15" fmla="*/ 522 h 596"/>
                <a:gd name="T16" fmla="*/ 74 w 595"/>
                <a:gd name="T17"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96">
                  <a:moveTo>
                    <a:pt x="74" y="596"/>
                  </a:moveTo>
                  <a:lnTo>
                    <a:pt x="521" y="596"/>
                  </a:lnTo>
                  <a:cubicBezTo>
                    <a:pt x="562" y="596"/>
                    <a:pt x="595" y="562"/>
                    <a:pt x="595" y="522"/>
                  </a:cubicBezTo>
                  <a:lnTo>
                    <a:pt x="595" y="75"/>
                  </a:lnTo>
                  <a:cubicBezTo>
                    <a:pt x="595" y="33"/>
                    <a:pt x="562" y="0"/>
                    <a:pt x="521" y="0"/>
                  </a:cubicBezTo>
                  <a:lnTo>
                    <a:pt x="74" y="0"/>
                  </a:lnTo>
                  <a:cubicBezTo>
                    <a:pt x="33" y="0"/>
                    <a:pt x="0" y="33"/>
                    <a:pt x="0" y="75"/>
                  </a:cubicBezTo>
                  <a:lnTo>
                    <a:pt x="0" y="522"/>
                  </a:lnTo>
                  <a:cubicBezTo>
                    <a:pt x="0" y="562"/>
                    <a:pt x="33" y="596"/>
                    <a:pt x="74" y="596"/>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549">
              <a:extLst>
                <a:ext uri="{FF2B5EF4-FFF2-40B4-BE49-F238E27FC236}">
                  <a16:creationId xmlns:a16="http://schemas.microsoft.com/office/drawing/2014/main" id="{A0B110A1-105D-B0C6-0A2F-D87EC9915F14}"/>
                </a:ext>
              </a:extLst>
            </p:cNvPr>
            <p:cNvSpPr>
              <a:spLocks/>
            </p:cNvSpPr>
            <p:nvPr/>
          </p:nvSpPr>
          <p:spPr bwMode="auto">
            <a:xfrm>
              <a:off x="6496051" y="6283326"/>
              <a:ext cx="23813" cy="23813"/>
            </a:xfrm>
            <a:custGeom>
              <a:avLst/>
              <a:gdLst>
                <a:gd name="T0" fmla="*/ 522 w 596"/>
                <a:gd name="T1" fmla="*/ 0 h 596"/>
                <a:gd name="T2" fmla="*/ 74 w 596"/>
                <a:gd name="T3" fmla="*/ 0 h 596"/>
                <a:gd name="T4" fmla="*/ 0 w 596"/>
                <a:gd name="T5" fmla="*/ 74 h 596"/>
                <a:gd name="T6" fmla="*/ 0 w 596"/>
                <a:gd name="T7" fmla="*/ 521 h 596"/>
                <a:gd name="T8" fmla="*/ 74 w 596"/>
                <a:gd name="T9" fmla="*/ 596 h 596"/>
                <a:gd name="T10" fmla="*/ 522 w 596"/>
                <a:gd name="T11" fmla="*/ 596 h 596"/>
                <a:gd name="T12" fmla="*/ 596 w 596"/>
                <a:gd name="T13" fmla="*/ 521 h 596"/>
                <a:gd name="T14" fmla="*/ 596 w 596"/>
                <a:gd name="T15" fmla="*/ 74 h 596"/>
                <a:gd name="T16" fmla="*/ 522 w 596"/>
                <a:gd name="T1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522" y="0"/>
                  </a:moveTo>
                  <a:lnTo>
                    <a:pt x="74" y="0"/>
                  </a:lnTo>
                  <a:cubicBezTo>
                    <a:pt x="34" y="0"/>
                    <a:pt x="0" y="33"/>
                    <a:pt x="0" y="74"/>
                  </a:cubicBezTo>
                  <a:lnTo>
                    <a:pt x="0" y="521"/>
                  </a:lnTo>
                  <a:cubicBezTo>
                    <a:pt x="0" y="562"/>
                    <a:pt x="34" y="596"/>
                    <a:pt x="74" y="596"/>
                  </a:cubicBezTo>
                  <a:lnTo>
                    <a:pt x="522" y="596"/>
                  </a:lnTo>
                  <a:cubicBezTo>
                    <a:pt x="563" y="596"/>
                    <a:pt x="596" y="562"/>
                    <a:pt x="596" y="521"/>
                  </a:cubicBezTo>
                  <a:lnTo>
                    <a:pt x="596" y="74"/>
                  </a:lnTo>
                  <a:cubicBezTo>
                    <a:pt x="596" y="33"/>
                    <a:pt x="563" y="0"/>
                    <a:pt x="522" y="0"/>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51">
              <a:extLst>
                <a:ext uri="{FF2B5EF4-FFF2-40B4-BE49-F238E27FC236}">
                  <a16:creationId xmlns:a16="http://schemas.microsoft.com/office/drawing/2014/main" id="{7C2C0A21-14B5-3241-3308-7B8B4173687C}"/>
                </a:ext>
              </a:extLst>
            </p:cNvPr>
            <p:cNvSpPr>
              <a:spLocks/>
            </p:cNvSpPr>
            <p:nvPr/>
          </p:nvSpPr>
          <p:spPr bwMode="auto">
            <a:xfrm>
              <a:off x="6537325" y="6283325"/>
              <a:ext cx="23813" cy="23813"/>
            </a:xfrm>
            <a:custGeom>
              <a:avLst/>
              <a:gdLst>
                <a:gd name="T0" fmla="*/ 74 w 595"/>
                <a:gd name="T1" fmla="*/ 596 h 596"/>
                <a:gd name="T2" fmla="*/ 521 w 595"/>
                <a:gd name="T3" fmla="*/ 596 h 596"/>
                <a:gd name="T4" fmla="*/ 595 w 595"/>
                <a:gd name="T5" fmla="*/ 521 h 596"/>
                <a:gd name="T6" fmla="*/ 595 w 595"/>
                <a:gd name="T7" fmla="*/ 74 h 596"/>
                <a:gd name="T8" fmla="*/ 521 w 595"/>
                <a:gd name="T9" fmla="*/ 0 h 596"/>
                <a:gd name="T10" fmla="*/ 74 w 595"/>
                <a:gd name="T11" fmla="*/ 0 h 596"/>
                <a:gd name="T12" fmla="*/ 0 w 595"/>
                <a:gd name="T13" fmla="*/ 74 h 596"/>
                <a:gd name="T14" fmla="*/ 0 w 595"/>
                <a:gd name="T15" fmla="*/ 521 h 596"/>
                <a:gd name="T16" fmla="*/ 74 w 595"/>
                <a:gd name="T17"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96">
                  <a:moveTo>
                    <a:pt x="74" y="596"/>
                  </a:moveTo>
                  <a:lnTo>
                    <a:pt x="521" y="596"/>
                  </a:lnTo>
                  <a:cubicBezTo>
                    <a:pt x="562" y="596"/>
                    <a:pt x="595" y="562"/>
                    <a:pt x="595" y="521"/>
                  </a:cubicBezTo>
                  <a:lnTo>
                    <a:pt x="595" y="74"/>
                  </a:lnTo>
                  <a:cubicBezTo>
                    <a:pt x="595" y="33"/>
                    <a:pt x="562" y="0"/>
                    <a:pt x="521" y="0"/>
                  </a:cubicBezTo>
                  <a:lnTo>
                    <a:pt x="74" y="0"/>
                  </a:lnTo>
                  <a:cubicBezTo>
                    <a:pt x="33" y="0"/>
                    <a:pt x="0" y="33"/>
                    <a:pt x="0" y="74"/>
                  </a:cubicBezTo>
                  <a:lnTo>
                    <a:pt x="0" y="521"/>
                  </a:lnTo>
                  <a:cubicBezTo>
                    <a:pt x="0" y="562"/>
                    <a:pt x="33" y="596"/>
                    <a:pt x="74" y="596"/>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552">
              <a:extLst>
                <a:ext uri="{FF2B5EF4-FFF2-40B4-BE49-F238E27FC236}">
                  <a16:creationId xmlns:a16="http://schemas.microsoft.com/office/drawing/2014/main" id="{2BBD81EA-1791-DFD3-C488-B5A7DF01C401}"/>
                </a:ext>
              </a:extLst>
            </p:cNvPr>
            <p:cNvSpPr>
              <a:spLocks/>
            </p:cNvSpPr>
            <p:nvPr/>
          </p:nvSpPr>
          <p:spPr bwMode="auto">
            <a:xfrm>
              <a:off x="6454775" y="6129338"/>
              <a:ext cx="23813" cy="23813"/>
            </a:xfrm>
            <a:custGeom>
              <a:avLst/>
              <a:gdLst>
                <a:gd name="T0" fmla="*/ 74 w 595"/>
                <a:gd name="T1" fmla="*/ 596 h 596"/>
                <a:gd name="T2" fmla="*/ 521 w 595"/>
                <a:gd name="T3" fmla="*/ 596 h 596"/>
                <a:gd name="T4" fmla="*/ 595 w 595"/>
                <a:gd name="T5" fmla="*/ 522 h 596"/>
                <a:gd name="T6" fmla="*/ 595 w 595"/>
                <a:gd name="T7" fmla="*/ 75 h 596"/>
                <a:gd name="T8" fmla="*/ 521 w 595"/>
                <a:gd name="T9" fmla="*/ 0 h 596"/>
                <a:gd name="T10" fmla="*/ 74 w 595"/>
                <a:gd name="T11" fmla="*/ 0 h 596"/>
                <a:gd name="T12" fmla="*/ 0 w 595"/>
                <a:gd name="T13" fmla="*/ 75 h 596"/>
                <a:gd name="T14" fmla="*/ 0 w 595"/>
                <a:gd name="T15" fmla="*/ 522 h 596"/>
                <a:gd name="T16" fmla="*/ 74 w 595"/>
                <a:gd name="T17"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96">
                  <a:moveTo>
                    <a:pt x="74" y="596"/>
                  </a:moveTo>
                  <a:lnTo>
                    <a:pt x="521" y="596"/>
                  </a:lnTo>
                  <a:cubicBezTo>
                    <a:pt x="562" y="596"/>
                    <a:pt x="595" y="563"/>
                    <a:pt x="595" y="522"/>
                  </a:cubicBezTo>
                  <a:lnTo>
                    <a:pt x="595" y="75"/>
                  </a:lnTo>
                  <a:cubicBezTo>
                    <a:pt x="595" y="34"/>
                    <a:pt x="562" y="0"/>
                    <a:pt x="521" y="0"/>
                  </a:cubicBezTo>
                  <a:lnTo>
                    <a:pt x="74" y="0"/>
                  </a:lnTo>
                  <a:cubicBezTo>
                    <a:pt x="32" y="0"/>
                    <a:pt x="0" y="34"/>
                    <a:pt x="0" y="75"/>
                  </a:cubicBezTo>
                  <a:lnTo>
                    <a:pt x="0" y="522"/>
                  </a:lnTo>
                  <a:cubicBezTo>
                    <a:pt x="0" y="563"/>
                    <a:pt x="32" y="596"/>
                    <a:pt x="74" y="596"/>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553">
              <a:extLst>
                <a:ext uri="{FF2B5EF4-FFF2-40B4-BE49-F238E27FC236}">
                  <a16:creationId xmlns:a16="http://schemas.microsoft.com/office/drawing/2014/main" id="{E2A506FF-ED83-C254-3FFA-33AFF07C7B1A}"/>
                </a:ext>
              </a:extLst>
            </p:cNvPr>
            <p:cNvSpPr>
              <a:spLocks/>
            </p:cNvSpPr>
            <p:nvPr/>
          </p:nvSpPr>
          <p:spPr bwMode="auto">
            <a:xfrm>
              <a:off x="6496050" y="6129338"/>
              <a:ext cx="23813" cy="23813"/>
            </a:xfrm>
            <a:custGeom>
              <a:avLst/>
              <a:gdLst>
                <a:gd name="T0" fmla="*/ 74 w 596"/>
                <a:gd name="T1" fmla="*/ 596 h 596"/>
                <a:gd name="T2" fmla="*/ 522 w 596"/>
                <a:gd name="T3" fmla="*/ 596 h 596"/>
                <a:gd name="T4" fmla="*/ 596 w 596"/>
                <a:gd name="T5" fmla="*/ 522 h 596"/>
                <a:gd name="T6" fmla="*/ 596 w 596"/>
                <a:gd name="T7" fmla="*/ 75 h 596"/>
                <a:gd name="T8" fmla="*/ 522 w 596"/>
                <a:gd name="T9" fmla="*/ 0 h 596"/>
                <a:gd name="T10" fmla="*/ 74 w 596"/>
                <a:gd name="T11" fmla="*/ 0 h 596"/>
                <a:gd name="T12" fmla="*/ 0 w 596"/>
                <a:gd name="T13" fmla="*/ 75 h 596"/>
                <a:gd name="T14" fmla="*/ 0 w 596"/>
                <a:gd name="T15" fmla="*/ 522 h 596"/>
                <a:gd name="T16" fmla="*/ 74 w 596"/>
                <a:gd name="T17"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596">
                  <a:moveTo>
                    <a:pt x="74" y="596"/>
                  </a:moveTo>
                  <a:lnTo>
                    <a:pt x="522" y="596"/>
                  </a:lnTo>
                  <a:cubicBezTo>
                    <a:pt x="563" y="596"/>
                    <a:pt x="596" y="563"/>
                    <a:pt x="596" y="522"/>
                  </a:cubicBezTo>
                  <a:lnTo>
                    <a:pt x="596" y="75"/>
                  </a:lnTo>
                  <a:cubicBezTo>
                    <a:pt x="596" y="34"/>
                    <a:pt x="563" y="0"/>
                    <a:pt x="522" y="0"/>
                  </a:cubicBezTo>
                  <a:lnTo>
                    <a:pt x="74" y="0"/>
                  </a:lnTo>
                  <a:cubicBezTo>
                    <a:pt x="34" y="0"/>
                    <a:pt x="0" y="34"/>
                    <a:pt x="0" y="75"/>
                  </a:cubicBezTo>
                  <a:lnTo>
                    <a:pt x="0" y="522"/>
                  </a:lnTo>
                  <a:cubicBezTo>
                    <a:pt x="0" y="563"/>
                    <a:pt x="34" y="596"/>
                    <a:pt x="74" y="596"/>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554">
              <a:extLst>
                <a:ext uri="{FF2B5EF4-FFF2-40B4-BE49-F238E27FC236}">
                  <a16:creationId xmlns:a16="http://schemas.microsoft.com/office/drawing/2014/main" id="{85E8BA68-886B-B509-AA68-4EFE30B472F6}"/>
                </a:ext>
              </a:extLst>
            </p:cNvPr>
            <p:cNvSpPr>
              <a:spLocks/>
            </p:cNvSpPr>
            <p:nvPr/>
          </p:nvSpPr>
          <p:spPr bwMode="auto">
            <a:xfrm>
              <a:off x="6454775" y="6170613"/>
              <a:ext cx="23813" cy="23813"/>
            </a:xfrm>
            <a:custGeom>
              <a:avLst/>
              <a:gdLst>
                <a:gd name="T0" fmla="*/ 521 w 595"/>
                <a:gd name="T1" fmla="*/ 596 h 596"/>
                <a:gd name="T2" fmla="*/ 595 w 595"/>
                <a:gd name="T3" fmla="*/ 521 h 596"/>
                <a:gd name="T4" fmla="*/ 595 w 595"/>
                <a:gd name="T5" fmla="*/ 75 h 596"/>
                <a:gd name="T6" fmla="*/ 521 w 595"/>
                <a:gd name="T7" fmla="*/ 0 h 596"/>
                <a:gd name="T8" fmla="*/ 74 w 595"/>
                <a:gd name="T9" fmla="*/ 0 h 596"/>
                <a:gd name="T10" fmla="*/ 0 w 595"/>
                <a:gd name="T11" fmla="*/ 75 h 596"/>
                <a:gd name="T12" fmla="*/ 0 w 595"/>
                <a:gd name="T13" fmla="*/ 521 h 596"/>
                <a:gd name="T14" fmla="*/ 74 w 595"/>
                <a:gd name="T15" fmla="*/ 596 h 596"/>
                <a:gd name="T16" fmla="*/ 521 w 595"/>
                <a:gd name="T17"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96">
                  <a:moveTo>
                    <a:pt x="521" y="596"/>
                  </a:moveTo>
                  <a:cubicBezTo>
                    <a:pt x="562" y="596"/>
                    <a:pt x="595" y="563"/>
                    <a:pt x="595" y="521"/>
                  </a:cubicBezTo>
                  <a:lnTo>
                    <a:pt x="595" y="75"/>
                  </a:lnTo>
                  <a:cubicBezTo>
                    <a:pt x="595" y="34"/>
                    <a:pt x="562" y="0"/>
                    <a:pt x="521" y="0"/>
                  </a:cubicBezTo>
                  <a:lnTo>
                    <a:pt x="74" y="0"/>
                  </a:lnTo>
                  <a:cubicBezTo>
                    <a:pt x="32" y="0"/>
                    <a:pt x="0" y="34"/>
                    <a:pt x="0" y="75"/>
                  </a:cubicBezTo>
                  <a:lnTo>
                    <a:pt x="0" y="521"/>
                  </a:lnTo>
                  <a:cubicBezTo>
                    <a:pt x="0" y="563"/>
                    <a:pt x="32" y="596"/>
                    <a:pt x="74" y="596"/>
                  </a:cubicBezTo>
                  <a:lnTo>
                    <a:pt x="521" y="596"/>
                  </a:ln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555">
              <a:extLst>
                <a:ext uri="{FF2B5EF4-FFF2-40B4-BE49-F238E27FC236}">
                  <a16:creationId xmlns:a16="http://schemas.microsoft.com/office/drawing/2014/main" id="{36D4FAE6-6E81-01A5-41A5-2ABD11DE41DC}"/>
                </a:ext>
              </a:extLst>
            </p:cNvPr>
            <p:cNvSpPr>
              <a:spLocks/>
            </p:cNvSpPr>
            <p:nvPr/>
          </p:nvSpPr>
          <p:spPr bwMode="auto">
            <a:xfrm>
              <a:off x="6537325" y="6129338"/>
              <a:ext cx="23813" cy="23813"/>
            </a:xfrm>
            <a:custGeom>
              <a:avLst/>
              <a:gdLst>
                <a:gd name="T0" fmla="*/ 74 w 595"/>
                <a:gd name="T1" fmla="*/ 596 h 596"/>
                <a:gd name="T2" fmla="*/ 521 w 595"/>
                <a:gd name="T3" fmla="*/ 596 h 596"/>
                <a:gd name="T4" fmla="*/ 595 w 595"/>
                <a:gd name="T5" fmla="*/ 522 h 596"/>
                <a:gd name="T6" fmla="*/ 595 w 595"/>
                <a:gd name="T7" fmla="*/ 75 h 596"/>
                <a:gd name="T8" fmla="*/ 521 w 595"/>
                <a:gd name="T9" fmla="*/ 0 h 596"/>
                <a:gd name="T10" fmla="*/ 74 w 595"/>
                <a:gd name="T11" fmla="*/ 0 h 596"/>
                <a:gd name="T12" fmla="*/ 0 w 595"/>
                <a:gd name="T13" fmla="*/ 75 h 596"/>
                <a:gd name="T14" fmla="*/ 0 w 595"/>
                <a:gd name="T15" fmla="*/ 522 h 596"/>
                <a:gd name="T16" fmla="*/ 74 w 595"/>
                <a:gd name="T17"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96">
                  <a:moveTo>
                    <a:pt x="74" y="596"/>
                  </a:moveTo>
                  <a:lnTo>
                    <a:pt x="521" y="596"/>
                  </a:lnTo>
                  <a:cubicBezTo>
                    <a:pt x="562" y="596"/>
                    <a:pt x="595" y="563"/>
                    <a:pt x="595" y="522"/>
                  </a:cubicBezTo>
                  <a:lnTo>
                    <a:pt x="595" y="75"/>
                  </a:lnTo>
                  <a:cubicBezTo>
                    <a:pt x="595" y="34"/>
                    <a:pt x="562" y="0"/>
                    <a:pt x="521" y="0"/>
                  </a:cubicBezTo>
                  <a:lnTo>
                    <a:pt x="74" y="0"/>
                  </a:lnTo>
                  <a:cubicBezTo>
                    <a:pt x="33" y="0"/>
                    <a:pt x="0" y="34"/>
                    <a:pt x="0" y="75"/>
                  </a:cubicBezTo>
                  <a:lnTo>
                    <a:pt x="0" y="522"/>
                  </a:lnTo>
                  <a:cubicBezTo>
                    <a:pt x="0" y="563"/>
                    <a:pt x="33" y="596"/>
                    <a:pt x="74" y="596"/>
                  </a:cubicBezTo>
                  <a:close/>
                </a:path>
              </a:pathLst>
            </a:custGeom>
            <a:grpFill/>
            <a:ln w="9525">
              <a:solidFill>
                <a:srgbClr val="051438"/>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Freeform 6">
            <a:extLst>
              <a:ext uri="{FF2B5EF4-FFF2-40B4-BE49-F238E27FC236}">
                <a16:creationId xmlns:a16="http://schemas.microsoft.com/office/drawing/2014/main" id="{3ED5FCA7-E0F6-2A41-0188-93ACA8CBBD0F}"/>
              </a:ext>
            </a:extLst>
          </p:cNvPr>
          <p:cNvSpPr/>
          <p:nvPr/>
        </p:nvSpPr>
        <p:spPr>
          <a:xfrm>
            <a:off x="8401407" y="1822083"/>
            <a:ext cx="572351" cy="584775"/>
          </a:xfrm>
          <a:custGeom>
            <a:avLst/>
            <a:gdLst/>
            <a:ahLst/>
            <a:cxnLst/>
            <a:rect l="l" t="t" r="r" b="b"/>
            <a:pathLst>
              <a:path w="747735" h="747735">
                <a:moveTo>
                  <a:pt x="0" y="0"/>
                </a:moveTo>
                <a:lnTo>
                  <a:pt x="747735" y="0"/>
                </a:lnTo>
                <a:lnTo>
                  <a:pt x="747735" y="747735"/>
                </a:lnTo>
                <a:lnTo>
                  <a:pt x="0" y="7477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sz="1200"/>
          </a:p>
        </p:txBody>
      </p:sp>
      <p:sp>
        <p:nvSpPr>
          <p:cNvPr id="78" name="TextBox 10">
            <a:extLst>
              <a:ext uri="{FF2B5EF4-FFF2-40B4-BE49-F238E27FC236}">
                <a16:creationId xmlns:a16="http://schemas.microsoft.com/office/drawing/2014/main" id="{92660643-2E58-5F0B-D7F9-9B44D22F605D}"/>
              </a:ext>
            </a:extLst>
          </p:cNvPr>
          <p:cNvSpPr txBox="1"/>
          <p:nvPr/>
        </p:nvSpPr>
        <p:spPr>
          <a:xfrm>
            <a:off x="8401407" y="1044647"/>
            <a:ext cx="3539897" cy="253146"/>
          </a:xfrm>
          <a:prstGeom prst="rect">
            <a:avLst/>
          </a:prstGeom>
        </p:spPr>
        <p:txBody>
          <a:bodyPr wrap="square" lIns="0" tIns="0" rIns="0" bIns="0" rtlCol="0" anchor="t">
            <a:spAutoFit/>
          </a:bodyPr>
          <a:lstStyle/>
          <a:p>
            <a:pPr>
              <a:lnSpc>
                <a:spcPts val="2240"/>
              </a:lnSpc>
              <a:spcBef>
                <a:spcPct val="0"/>
              </a:spcBef>
            </a:pPr>
            <a:r>
              <a:rPr lang="en-US" sz="1600" dirty="0">
                <a:solidFill>
                  <a:srgbClr val="F36523"/>
                </a:solidFill>
                <a:latin typeface="Ubuntu Bold"/>
              </a:rPr>
              <a:t>External trend analysis</a:t>
            </a:r>
          </a:p>
        </p:txBody>
      </p:sp>
      <p:sp>
        <p:nvSpPr>
          <p:cNvPr id="79" name="TextBox 11">
            <a:extLst>
              <a:ext uri="{FF2B5EF4-FFF2-40B4-BE49-F238E27FC236}">
                <a16:creationId xmlns:a16="http://schemas.microsoft.com/office/drawing/2014/main" id="{7392B9EF-1BD3-BDFB-EF12-7A44AE4C9BF7}"/>
              </a:ext>
            </a:extLst>
          </p:cNvPr>
          <p:cNvSpPr txBox="1"/>
          <p:nvPr/>
        </p:nvSpPr>
        <p:spPr>
          <a:xfrm>
            <a:off x="9125198" y="1723383"/>
            <a:ext cx="2581566" cy="1237839"/>
          </a:xfrm>
          <a:prstGeom prst="rect">
            <a:avLst/>
          </a:prstGeom>
        </p:spPr>
        <p:txBody>
          <a:bodyPr wrap="square" lIns="0" tIns="0" rIns="0" bIns="0" rtlCol="0" anchor="t">
            <a:spAutoFit/>
          </a:bodyPr>
          <a:lstStyle/>
          <a:p>
            <a:pPr algn="just">
              <a:lnSpc>
                <a:spcPts val="1391"/>
              </a:lnSpc>
            </a:pPr>
            <a:r>
              <a:rPr lang="en-US" sz="1000" dirty="0">
                <a:solidFill>
                  <a:srgbClr val="000000"/>
                </a:solidFill>
                <a:latin typeface="Ubuntu"/>
              </a:rPr>
              <a:t>External trend analysis helps regions to ensure that they are targeting sectors that are not only aligned with their strengths and opportunities but also with global market trends and dynamics. This can enhance the effectiveness of their FDI attraction strategies.</a:t>
            </a:r>
          </a:p>
        </p:txBody>
      </p:sp>
      <p:sp>
        <p:nvSpPr>
          <p:cNvPr id="84" name="TextBox 10">
            <a:extLst>
              <a:ext uri="{FF2B5EF4-FFF2-40B4-BE49-F238E27FC236}">
                <a16:creationId xmlns:a16="http://schemas.microsoft.com/office/drawing/2014/main" id="{C0F88C48-E544-9BA9-CEB1-7B58F7E3113F}"/>
              </a:ext>
            </a:extLst>
          </p:cNvPr>
          <p:cNvSpPr txBox="1"/>
          <p:nvPr/>
        </p:nvSpPr>
        <p:spPr>
          <a:xfrm>
            <a:off x="4743273" y="968300"/>
            <a:ext cx="3539897" cy="535275"/>
          </a:xfrm>
          <a:prstGeom prst="rect">
            <a:avLst/>
          </a:prstGeom>
        </p:spPr>
        <p:txBody>
          <a:bodyPr wrap="square" lIns="0" tIns="0" rIns="0" bIns="0" rtlCol="0" anchor="t">
            <a:spAutoFit/>
          </a:bodyPr>
          <a:lstStyle/>
          <a:p>
            <a:pPr>
              <a:lnSpc>
                <a:spcPts val="2240"/>
              </a:lnSpc>
              <a:spcBef>
                <a:spcPct val="0"/>
              </a:spcBef>
            </a:pPr>
            <a:r>
              <a:rPr lang="en-US" sz="1600" dirty="0">
                <a:solidFill>
                  <a:srgbClr val="F36523"/>
                </a:solidFill>
                <a:latin typeface="Ubuntu Bold"/>
              </a:rPr>
              <a:t>Regional assessment and opportunity identification:</a:t>
            </a:r>
          </a:p>
        </p:txBody>
      </p:sp>
      <p:sp>
        <p:nvSpPr>
          <p:cNvPr id="85" name="TextBox 11">
            <a:extLst>
              <a:ext uri="{FF2B5EF4-FFF2-40B4-BE49-F238E27FC236}">
                <a16:creationId xmlns:a16="http://schemas.microsoft.com/office/drawing/2014/main" id="{52F8D467-902F-A438-9D77-47F4C2E723A7}"/>
              </a:ext>
            </a:extLst>
          </p:cNvPr>
          <p:cNvSpPr txBox="1"/>
          <p:nvPr/>
        </p:nvSpPr>
        <p:spPr>
          <a:xfrm>
            <a:off x="5467064" y="1647036"/>
            <a:ext cx="2581566" cy="1417376"/>
          </a:xfrm>
          <a:prstGeom prst="rect">
            <a:avLst/>
          </a:prstGeom>
        </p:spPr>
        <p:txBody>
          <a:bodyPr wrap="square" lIns="0" tIns="0" rIns="0" bIns="0" rtlCol="0" anchor="t">
            <a:spAutoFit/>
          </a:bodyPr>
          <a:lstStyle/>
          <a:p>
            <a:pPr algn="just">
              <a:lnSpc>
                <a:spcPts val="1391"/>
              </a:lnSpc>
            </a:pPr>
            <a:r>
              <a:rPr lang="en-US" sz="1000" dirty="0">
                <a:solidFill>
                  <a:srgbClr val="000000"/>
                </a:solidFill>
                <a:latin typeface="Ubuntu"/>
              </a:rPr>
              <a:t>A Regional Assessment and Opportunity Identification Analysis is a crucial first step in building an industry prioritization study for direct investment attraction. This analysis provides a comprehensive understanding of the region’s unique assets and strengths, which forms the basis of the value proposition that attracts foreign investors.</a:t>
            </a:r>
          </a:p>
        </p:txBody>
      </p:sp>
      <p:sp>
        <p:nvSpPr>
          <p:cNvPr id="88" name="TextBox 10">
            <a:extLst>
              <a:ext uri="{FF2B5EF4-FFF2-40B4-BE49-F238E27FC236}">
                <a16:creationId xmlns:a16="http://schemas.microsoft.com/office/drawing/2014/main" id="{D445BC70-D93F-88EC-4095-AD2EC29D5318}"/>
              </a:ext>
            </a:extLst>
          </p:cNvPr>
          <p:cNvSpPr txBox="1"/>
          <p:nvPr/>
        </p:nvSpPr>
        <p:spPr>
          <a:xfrm>
            <a:off x="4955178" y="3570472"/>
            <a:ext cx="3539897" cy="253146"/>
          </a:xfrm>
          <a:prstGeom prst="rect">
            <a:avLst/>
          </a:prstGeom>
        </p:spPr>
        <p:txBody>
          <a:bodyPr wrap="square" lIns="0" tIns="0" rIns="0" bIns="0" rtlCol="0" anchor="t">
            <a:spAutoFit/>
          </a:bodyPr>
          <a:lstStyle/>
          <a:p>
            <a:pPr>
              <a:lnSpc>
                <a:spcPts val="2240"/>
              </a:lnSpc>
              <a:spcBef>
                <a:spcPct val="0"/>
              </a:spcBef>
            </a:pPr>
            <a:r>
              <a:rPr lang="en-US" sz="1600" dirty="0">
                <a:solidFill>
                  <a:srgbClr val="F36523"/>
                </a:solidFill>
                <a:latin typeface="Ubuntu Bold"/>
              </a:rPr>
              <a:t>Benchmarking</a:t>
            </a:r>
          </a:p>
        </p:txBody>
      </p:sp>
      <p:sp>
        <p:nvSpPr>
          <p:cNvPr id="89" name="TextBox 11">
            <a:extLst>
              <a:ext uri="{FF2B5EF4-FFF2-40B4-BE49-F238E27FC236}">
                <a16:creationId xmlns:a16="http://schemas.microsoft.com/office/drawing/2014/main" id="{D8F2C53B-6E8C-C9EB-A7AF-DA51B31AC4DE}"/>
              </a:ext>
            </a:extLst>
          </p:cNvPr>
          <p:cNvSpPr txBox="1"/>
          <p:nvPr/>
        </p:nvSpPr>
        <p:spPr>
          <a:xfrm>
            <a:off x="5632123" y="3960630"/>
            <a:ext cx="2581566" cy="1776448"/>
          </a:xfrm>
          <a:prstGeom prst="rect">
            <a:avLst/>
          </a:prstGeom>
        </p:spPr>
        <p:txBody>
          <a:bodyPr wrap="square" lIns="0" tIns="0" rIns="0" bIns="0" rtlCol="0" anchor="t">
            <a:spAutoFit/>
          </a:bodyPr>
          <a:lstStyle/>
          <a:p>
            <a:pPr algn="just">
              <a:lnSpc>
                <a:spcPts val="1391"/>
              </a:lnSpc>
            </a:pPr>
            <a:r>
              <a:rPr lang="en-US" sz="1000" dirty="0">
                <a:solidFill>
                  <a:srgbClr val="000000"/>
                </a:solidFill>
                <a:latin typeface="Ubuntu"/>
              </a:rPr>
              <a:t>Benchmarking involves comparing the region or city with other locations in terms of factors that are important to foreign investors, the benchmarking analysis provides valuable insights into the region’s competitive position.  This helps to identify which sectors are most likely to be attracted to the region and which sectors the region should target in its investment attraction efforts. </a:t>
            </a:r>
          </a:p>
        </p:txBody>
      </p:sp>
      <p:sp>
        <p:nvSpPr>
          <p:cNvPr id="91" name="TextBox 10">
            <a:extLst>
              <a:ext uri="{FF2B5EF4-FFF2-40B4-BE49-F238E27FC236}">
                <a16:creationId xmlns:a16="http://schemas.microsoft.com/office/drawing/2014/main" id="{AB9169CE-BFA8-B64E-C8D0-505699654F42}"/>
              </a:ext>
            </a:extLst>
          </p:cNvPr>
          <p:cNvSpPr txBox="1"/>
          <p:nvPr/>
        </p:nvSpPr>
        <p:spPr>
          <a:xfrm>
            <a:off x="8644579" y="3545051"/>
            <a:ext cx="3539897" cy="535275"/>
          </a:xfrm>
          <a:prstGeom prst="rect">
            <a:avLst/>
          </a:prstGeom>
        </p:spPr>
        <p:txBody>
          <a:bodyPr wrap="square" lIns="0" tIns="0" rIns="0" bIns="0" rtlCol="0" anchor="t">
            <a:spAutoFit/>
          </a:bodyPr>
          <a:lstStyle/>
          <a:p>
            <a:pPr>
              <a:lnSpc>
                <a:spcPts val="2240"/>
              </a:lnSpc>
              <a:spcBef>
                <a:spcPct val="0"/>
              </a:spcBef>
            </a:pPr>
            <a:r>
              <a:rPr lang="en-US" sz="1600" dirty="0">
                <a:solidFill>
                  <a:srgbClr val="F36523"/>
                </a:solidFill>
                <a:latin typeface="Ubuntu Bold"/>
              </a:rPr>
              <a:t>Stakeholder consultations and Business surveys</a:t>
            </a:r>
          </a:p>
        </p:txBody>
      </p:sp>
      <p:sp>
        <p:nvSpPr>
          <p:cNvPr id="92" name="TextBox 11">
            <a:extLst>
              <a:ext uri="{FF2B5EF4-FFF2-40B4-BE49-F238E27FC236}">
                <a16:creationId xmlns:a16="http://schemas.microsoft.com/office/drawing/2014/main" id="{F29B7CCF-0772-6499-0B36-139ECD5D75D0}"/>
              </a:ext>
            </a:extLst>
          </p:cNvPr>
          <p:cNvSpPr txBox="1"/>
          <p:nvPr/>
        </p:nvSpPr>
        <p:spPr>
          <a:xfrm>
            <a:off x="9368370" y="4223787"/>
            <a:ext cx="2338394" cy="1595180"/>
          </a:xfrm>
          <a:prstGeom prst="rect">
            <a:avLst/>
          </a:prstGeom>
        </p:spPr>
        <p:txBody>
          <a:bodyPr wrap="square" lIns="0" tIns="0" rIns="0" bIns="0" rtlCol="0" anchor="t">
            <a:spAutoFit/>
          </a:bodyPr>
          <a:lstStyle/>
          <a:p>
            <a:pPr algn="just">
              <a:lnSpc>
                <a:spcPts val="1391"/>
              </a:lnSpc>
            </a:pPr>
            <a:r>
              <a:rPr lang="en-US" sz="933" dirty="0">
                <a:solidFill>
                  <a:srgbClr val="000000"/>
                </a:solidFill>
                <a:latin typeface="Ubuntu"/>
              </a:rPr>
              <a:t>These provide insights into sectors that will be best suited to flourish in the current policy environment and provide data on current business conditions, trends, and challenges within various sectors. Understanding the perspectives of various stakeholders can help ensure that the chosen sectors align with broader economic development goals.</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2">
            <a:extLst>
              <a:ext uri="{FF2B5EF4-FFF2-40B4-BE49-F238E27FC236}">
                <a16:creationId xmlns:a16="http://schemas.microsoft.com/office/drawing/2014/main" id="{08322986-83CE-FCF8-1B0B-D4CDC0A2DACB}"/>
              </a:ext>
            </a:extLst>
          </p:cNvPr>
          <p:cNvSpPr/>
          <p:nvPr/>
        </p:nvSpPr>
        <p:spPr>
          <a:xfrm>
            <a:off x="0" y="2608638"/>
            <a:ext cx="12192000" cy="4249362"/>
          </a:xfrm>
          <a:prstGeom prst="rect">
            <a:avLst/>
          </a:prstGeom>
          <a:solidFill>
            <a:srgbClr val="DEDBD9"/>
          </a:solidFill>
        </p:spPr>
        <p:txBody>
          <a:bodyPr/>
          <a:lstStyle/>
          <a:p>
            <a:endParaRPr lang="en-CA" sz="1200" dirty="0"/>
          </a:p>
        </p:txBody>
      </p:sp>
      <p:sp>
        <p:nvSpPr>
          <p:cNvPr id="4" name="TextBox 8">
            <a:extLst>
              <a:ext uri="{FF2B5EF4-FFF2-40B4-BE49-F238E27FC236}">
                <a16:creationId xmlns:a16="http://schemas.microsoft.com/office/drawing/2014/main" id="{156A54DF-0A90-7C68-1C2F-464921862315}"/>
              </a:ext>
            </a:extLst>
          </p:cNvPr>
          <p:cNvSpPr txBox="1"/>
          <p:nvPr/>
        </p:nvSpPr>
        <p:spPr>
          <a:xfrm>
            <a:off x="780883" y="598287"/>
            <a:ext cx="9397577" cy="551433"/>
          </a:xfrm>
          <a:prstGeom prst="rect">
            <a:avLst/>
          </a:prstGeom>
        </p:spPr>
        <p:txBody>
          <a:bodyPr wrap="square" lIns="0" tIns="0" rIns="0" bIns="0" rtlCol="0" anchor="t">
            <a:spAutoFit/>
          </a:bodyPr>
          <a:lstStyle/>
          <a:p>
            <a:pPr>
              <a:lnSpc>
                <a:spcPts val="4256"/>
              </a:lnSpc>
            </a:pPr>
            <a:r>
              <a:rPr lang="en-US" sz="3733" dirty="0">
                <a:solidFill>
                  <a:srgbClr val="051438"/>
                </a:solidFill>
                <a:latin typeface="Ubuntu Bold"/>
              </a:rPr>
              <a:t>The Risks of Not Having Target Sectors</a:t>
            </a:r>
          </a:p>
        </p:txBody>
      </p:sp>
      <p:sp>
        <p:nvSpPr>
          <p:cNvPr id="31" name="TextBox 9">
            <a:extLst>
              <a:ext uri="{FF2B5EF4-FFF2-40B4-BE49-F238E27FC236}">
                <a16:creationId xmlns:a16="http://schemas.microsoft.com/office/drawing/2014/main" id="{1187A162-1AAE-88F1-9A8A-00745BBCD946}"/>
              </a:ext>
            </a:extLst>
          </p:cNvPr>
          <p:cNvSpPr txBox="1"/>
          <p:nvPr/>
        </p:nvSpPr>
        <p:spPr>
          <a:xfrm>
            <a:off x="792754" y="325923"/>
            <a:ext cx="4366722" cy="264496"/>
          </a:xfrm>
          <a:prstGeom prst="rect">
            <a:avLst/>
          </a:prstGeom>
        </p:spPr>
        <p:txBody>
          <a:bodyPr wrap="square" lIns="0" tIns="0" rIns="0" bIns="0" rtlCol="0" anchor="t">
            <a:spAutoFit/>
          </a:bodyPr>
          <a:lstStyle/>
          <a:p>
            <a:pPr>
              <a:lnSpc>
                <a:spcPts val="2333"/>
              </a:lnSpc>
            </a:pPr>
            <a:r>
              <a:rPr lang="en-US" sz="1667" dirty="0">
                <a:solidFill>
                  <a:schemeClr val="accent2"/>
                </a:solidFill>
                <a:latin typeface="Ubuntu"/>
              </a:rPr>
              <a:t>Effectively Defining Target Sectors</a:t>
            </a:r>
          </a:p>
        </p:txBody>
      </p:sp>
      <p:sp>
        <p:nvSpPr>
          <p:cNvPr id="32" name="Rectangle: Rounded Corners 31">
            <a:extLst>
              <a:ext uri="{FF2B5EF4-FFF2-40B4-BE49-F238E27FC236}">
                <a16:creationId xmlns:a16="http://schemas.microsoft.com/office/drawing/2014/main" id="{7BB34580-EC7A-0641-E78B-1855367DC9CF}"/>
              </a:ext>
            </a:extLst>
          </p:cNvPr>
          <p:cNvSpPr/>
          <p:nvPr/>
        </p:nvSpPr>
        <p:spPr>
          <a:xfrm>
            <a:off x="504666" y="322263"/>
            <a:ext cx="87085" cy="870857"/>
          </a:xfrm>
          <a:prstGeom prst="roundRect">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grpSp>
        <p:nvGrpSpPr>
          <p:cNvPr id="47" name="Group 46">
            <a:extLst>
              <a:ext uri="{FF2B5EF4-FFF2-40B4-BE49-F238E27FC236}">
                <a16:creationId xmlns:a16="http://schemas.microsoft.com/office/drawing/2014/main" id="{E22980AA-BAB1-C0F6-83A6-EC6B59DECE48}"/>
              </a:ext>
            </a:extLst>
          </p:cNvPr>
          <p:cNvGrpSpPr/>
          <p:nvPr/>
        </p:nvGrpSpPr>
        <p:grpSpPr>
          <a:xfrm>
            <a:off x="266699" y="1776309"/>
            <a:ext cx="2145631" cy="4032437"/>
            <a:chOff x="206541" y="1897694"/>
            <a:chExt cx="2145631" cy="4032437"/>
          </a:xfrm>
        </p:grpSpPr>
        <p:sp>
          <p:nvSpPr>
            <p:cNvPr id="14" name="AutoShape 5">
              <a:extLst>
                <a:ext uri="{FF2B5EF4-FFF2-40B4-BE49-F238E27FC236}">
                  <a16:creationId xmlns:a16="http://schemas.microsoft.com/office/drawing/2014/main" id="{02355953-E38E-A52B-2A24-BF0F296AC9E2}"/>
                </a:ext>
              </a:extLst>
            </p:cNvPr>
            <p:cNvSpPr/>
            <p:nvPr/>
          </p:nvSpPr>
          <p:spPr>
            <a:xfrm>
              <a:off x="206541" y="2767262"/>
              <a:ext cx="2145631" cy="3162869"/>
            </a:xfrm>
            <a:prstGeom prst="rect">
              <a:avLst/>
            </a:prstGeom>
            <a:solidFill>
              <a:srgbClr val="051438"/>
            </a:solidFill>
          </p:spPr>
          <p:txBody>
            <a:bodyPr/>
            <a:lstStyle/>
            <a:p>
              <a:endParaRPr lang="en-CA" sz="1200"/>
            </a:p>
          </p:txBody>
        </p:sp>
        <p:sp>
          <p:nvSpPr>
            <p:cNvPr id="15" name="TextBox 19">
              <a:extLst>
                <a:ext uri="{FF2B5EF4-FFF2-40B4-BE49-F238E27FC236}">
                  <a16:creationId xmlns:a16="http://schemas.microsoft.com/office/drawing/2014/main" id="{F8925AAD-22A7-C472-692F-4B7EBCCE47DD}"/>
                </a:ext>
              </a:extLst>
            </p:cNvPr>
            <p:cNvSpPr txBox="1"/>
            <p:nvPr/>
          </p:nvSpPr>
          <p:spPr>
            <a:xfrm>
              <a:off x="371757" y="3284170"/>
              <a:ext cx="1851061" cy="264496"/>
            </a:xfrm>
            <a:prstGeom prst="rect">
              <a:avLst/>
            </a:prstGeom>
          </p:spPr>
          <p:txBody>
            <a:bodyPr lIns="0" tIns="0" rIns="0" bIns="0" rtlCol="0" anchor="t">
              <a:spAutoFit/>
            </a:bodyPr>
            <a:lstStyle/>
            <a:p>
              <a:pPr algn="ctr">
                <a:lnSpc>
                  <a:spcPts val="2333"/>
                </a:lnSpc>
                <a:spcBef>
                  <a:spcPct val="0"/>
                </a:spcBef>
              </a:pPr>
              <a:r>
                <a:rPr lang="en-US" sz="1667" spc="-77" dirty="0">
                  <a:solidFill>
                    <a:srgbClr val="F36523"/>
                  </a:solidFill>
                  <a:latin typeface="Ubuntu Bold"/>
                </a:rPr>
                <a:t>Lack of Focus</a:t>
              </a:r>
            </a:p>
          </p:txBody>
        </p:sp>
        <p:sp>
          <p:nvSpPr>
            <p:cNvPr id="16" name="TextBox 20">
              <a:extLst>
                <a:ext uri="{FF2B5EF4-FFF2-40B4-BE49-F238E27FC236}">
                  <a16:creationId xmlns:a16="http://schemas.microsoft.com/office/drawing/2014/main" id="{8E6C4F11-7D55-BF14-C54F-98EEFE43C4CB}"/>
                </a:ext>
              </a:extLst>
            </p:cNvPr>
            <p:cNvSpPr txBox="1"/>
            <p:nvPr/>
          </p:nvSpPr>
          <p:spPr>
            <a:xfrm>
              <a:off x="303169" y="3859032"/>
              <a:ext cx="1851061" cy="1615827"/>
            </a:xfrm>
            <a:prstGeom prst="rect">
              <a:avLst/>
            </a:prstGeom>
          </p:spPr>
          <p:txBody>
            <a:bodyPr wrap="square" lIns="0" tIns="0" rIns="0" bIns="0" rtlCol="0" anchor="t">
              <a:spAutoFit/>
            </a:bodyPr>
            <a:lstStyle/>
            <a:p>
              <a:pPr algn="ctr">
                <a:lnSpc>
                  <a:spcPts val="1400"/>
                </a:lnSpc>
                <a:spcBef>
                  <a:spcPct val="0"/>
                </a:spcBef>
              </a:pPr>
              <a:r>
                <a:rPr lang="en-US" sz="1300" spc="-46" dirty="0">
                  <a:solidFill>
                    <a:srgbClr val="DEDBD9"/>
                  </a:solidFill>
                  <a:latin typeface="Ubuntu"/>
                </a:rPr>
                <a:t>Without a target industry list, the investment promotion strategy may lack focus and direction. Efforts and resources could be spread too thinly, leading to less effective promotion and potentially lower investment levels.</a:t>
              </a:r>
            </a:p>
          </p:txBody>
        </p:sp>
        <p:sp>
          <p:nvSpPr>
            <p:cNvPr id="18" name="AutoShape 9">
              <a:extLst>
                <a:ext uri="{FF2B5EF4-FFF2-40B4-BE49-F238E27FC236}">
                  <a16:creationId xmlns:a16="http://schemas.microsoft.com/office/drawing/2014/main" id="{7C344A7A-3625-78BC-CE35-151E59F149C1}"/>
                </a:ext>
              </a:extLst>
            </p:cNvPr>
            <p:cNvSpPr/>
            <p:nvPr/>
          </p:nvSpPr>
          <p:spPr>
            <a:xfrm>
              <a:off x="206542" y="1897694"/>
              <a:ext cx="2145630" cy="1011335"/>
            </a:xfrm>
            <a:prstGeom prst="rect">
              <a:avLst/>
            </a:prstGeom>
            <a:solidFill>
              <a:srgbClr val="F36523"/>
            </a:solidFill>
          </p:spPr>
          <p:txBody>
            <a:bodyPr/>
            <a:lstStyle/>
            <a:p>
              <a:endParaRPr lang="en-CA" dirty="0"/>
            </a:p>
          </p:txBody>
        </p:sp>
        <p:pic>
          <p:nvPicPr>
            <p:cNvPr id="19" name="Graphic 18">
              <a:extLst>
                <a:ext uri="{FF2B5EF4-FFF2-40B4-BE49-F238E27FC236}">
                  <a16:creationId xmlns:a16="http://schemas.microsoft.com/office/drawing/2014/main" id="{16FFAC6D-B21C-332A-3AA3-0DD358B08AA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81503" y="2027696"/>
              <a:ext cx="795705" cy="714035"/>
            </a:xfrm>
            <a:prstGeom prst="rect">
              <a:avLst/>
            </a:prstGeom>
          </p:spPr>
        </p:pic>
      </p:grpSp>
      <p:grpSp>
        <p:nvGrpSpPr>
          <p:cNvPr id="48" name="Group 47">
            <a:extLst>
              <a:ext uri="{FF2B5EF4-FFF2-40B4-BE49-F238E27FC236}">
                <a16:creationId xmlns:a16="http://schemas.microsoft.com/office/drawing/2014/main" id="{91E0863D-E210-2D8B-3482-CD0628D0379A}"/>
              </a:ext>
            </a:extLst>
          </p:cNvPr>
          <p:cNvGrpSpPr/>
          <p:nvPr/>
        </p:nvGrpSpPr>
        <p:grpSpPr>
          <a:xfrm>
            <a:off x="2660380" y="1776309"/>
            <a:ext cx="2145631" cy="4059406"/>
            <a:chOff x="2499458" y="1897694"/>
            <a:chExt cx="2145631" cy="4059406"/>
          </a:xfrm>
        </p:grpSpPr>
        <p:sp>
          <p:nvSpPr>
            <p:cNvPr id="20" name="AutoShape 5">
              <a:extLst>
                <a:ext uri="{FF2B5EF4-FFF2-40B4-BE49-F238E27FC236}">
                  <a16:creationId xmlns:a16="http://schemas.microsoft.com/office/drawing/2014/main" id="{12117805-2468-64B5-81AD-35D5D0169795}"/>
                </a:ext>
              </a:extLst>
            </p:cNvPr>
            <p:cNvSpPr/>
            <p:nvPr/>
          </p:nvSpPr>
          <p:spPr>
            <a:xfrm>
              <a:off x="2499458" y="2767263"/>
              <a:ext cx="2145631" cy="3189837"/>
            </a:xfrm>
            <a:prstGeom prst="rect">
              <a:avLst/>
            </a:prstGeom>
            <a:solidFill>
              <a:srgbClr val="051438"/>
            </a:solidFill>
          </p:spPr>
          <p:txBody>
            <a:bodyPr/>
            <a:lstStyle/>
            <a:p>
              <a:endParaRPr lang="en-CA" sz="1200"/>
            </a:p>
          </p:txBody>
        </p:sp>
        <p:sp>
          <p:nvSpPr>
            <p:cNvPr id="21" name="TextBox 19">
              <a:extLst>
                <a:ext uri="{FF2B5EF4-FFF2-40B4-BE49-F238E27FC236}">
                  <a16:creationId xmlns:a16="http://schemas.microsoft.com/office/drawing/2014/main" id="{D7031100-1F33-1C6F-B6F2-BFAB521484CF}"/>
                </a:ext>
              </a:extLst>
            </p:cNvPr>
            <p:cNvSpPr txBox="1"/>
            <p:nvPr/>
          </p:nvSpPr>
          <p:spPr>
            <a:xfrm>
              <a:off x="2664674" y="3136694"/>
              <a:ext cx="1851061" cy="559449"/>
            </a:xfrm>
            <a:prstGeom prst="rect">
              <a:avLst/>
            </a:prstGeom>
          </p:spPr>
          <p:txBody>
            <a:bodyPr lIns="0" tIns="0" rIns="0" bIns="0" rtlCol="0" anchor="t">
              <a:spAutoFit/>
            </a:bodyPr>
            <a:lstStyle/>
            <a:p>
              <a:pPr algn="ctr">
                <a:lnSpc>
                  <a:spcPts val="2333"/>
                </a:lnSpc>
                <a:spcBef>
                  <a:spcPct val="0"/>
                </a:spcBef>
              </a:pPr>
              <a:r>
                <a:rPr lang="en-US" sz="1667" spc="-77" dirty="0">
                  <a:solidFill>
                    <a:srgbClr val="F36523"/>
                  </a:solidFill>
                  <a:latin typeface="Ubuntu Bold"/>
                </a:rPr>
                <a:t>Missed Opportunities</a:t>
              </a:r>
            </a:p>
          </p:txBody>
        </p:sp>
        <p:sp>
          <p:nvSpPr>
            <p:cNvPr id="22" name="TextBox 20">
              <a:extLst>
                <a:ext uri="{FF2B5EF4-FFF2-40B4-BE49-F238E27FC236}">
                  <a16:creationId xmlns:a16="http://schemas.microsoft.com/office/drawing/2014/main" id="{9F4F175F-E809-B2DC-13A2-44AB65457D98}"/>
                </a:ext>
              </a:extLst>
            </p:cNvPr>
            <p:cNvSpPr txBox="1"/>
            <p:nvPr/>
          </p:nvSpPr>
          <p:spPr>
            <a:xfrm>
              <a:off x="2596086" y="3859032"/>
              <a:ext cx="1851061" cy="1436291"/>
            </a:xfrm>
            <a:prstGeom prst="rect">
              <a:avLst/>
            </a:prstGeom>
          </p:spPr>
          <p:txBody>
            <a:bodyPr lIns="0" tIns="0" rIns="0" bIns="0" rtlCol="0" anchor="t">
              <a:spAutoFit/>
            </a:bodyPr>
            <a:lstStyle/>
            <a:p>
              <a:pPr algn="ctr">
                <a:lnSpc>
                  <a:spcPts val="1400"/>
                </a:lnSpc>
                <a:spcBef>
                  <a:spcPct val="0"/>
                </a:spcBef>
              </a:pPr>
              <a:r>
                <a:rPr lang="en-US" sz="1300" spc="-46" dirty="0">
                  <a:solidFill>
                    <a:srgbClr val="DEDBD9"/>
                  </a:solidFill>
                  <a:latin typeface="Ubuntu"/>
                </a:rPr>
                <a:t>Each industry has unique needs and opportunities for investment. Without a targeted approach, these specific opportunities could be overlooked, leading to missed investment opportunities.</a:t>
              </a:r>
            </a:p>
          </p:txBody>
        </p:sp>
        <p:sp>
          <p:nvSpPr>
            <p:cNvPr id="23" name="AutoShape 9">
              <a:extLst>
                <a:ext uri="{FF2B5EF4-FFF2-40B4-BE49-F238E27FC236}">
                  <a16:creationId xmlns:a16="http://schemas.microsoft.com/office/drawing/2014/main" id="{19A4C3B6-B92B-C9CC-55EC-FEC12A4FDD62}"/>
                </a:ext>
              </a:extLst>
            </p:cNvPr>
            <p:cNvSpPr/>
            <p:nvPr/>
          </p:nvSpPr>
          <p:spPr>
            <a:xfrm>
              <a:off x="2499459" y="1897694"/>
              <a:ext cx="2145630" cy="1011335"/>
            </a:xfrm>
            <a:prstGeom prst="rect">
              <a:avLst/>
            </a:prstGeom>
            <a:solidFill>
              <a:srgbClr val="F36523"/>
            </a:solidFill>
          </p:spPr>
          <p:txBody>
            <a:bodyPr/>
            <a:lstStyle/>
            <a:p>
              <a:endParaRPr lang="en-CA" dirty="0"/>
            </a:p>
          </p:txBody>
        </p:sp>
        <p:pic>
          <p:nvPicPr>
            <p:cNvPr id="24" name="Graphic 23">
              <a:extLst>
                <a:ext uri="{FF2B5EF4-FFF2-40B4-BE49-F238E27FC236}">
                  <a16:creationId xmlns:a16="http://schemas.microsoft.com/office/drawing/2014/main" id="{1D72A38D-79C0-8FB7-2EB3-ECE91E605A5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174420" y="2027696"/>
              <a:ext cx="795705" cy="714035"/>
            </a:xfrm>
            <a:prstGeom prst="rect">
              <a:avLst/>
            </a:prstGeom>
          </p:spPr>
        </p:pic>
      </p:grpSp>
      <p:grpSp>
        <p:nvGrpSpPr>
          <p:cNvPr id="49" name="Group 48">
            <a:extLst>
              <a:ext uri="{FF2B5EF4-FFF2-40B4-BE49-F238E27FC236}">
                <a16:creationId xmlns:a16="http://schemas.microsoft.com/office/drawing/2014/main" id="{AFD3E3DD-8265-7801-4BA3-C54CF8167488}"/>
              </a:ext>
            </a:extLst>
          </p:cNvPr>
          <p:cNvGrpSpPr/>
          <p:nvPr/>
        </p:nvGrpSpPr>
        <p:grpSpPr>
          <a:xfrm>
            <a:off x="5054061" y="1776309"/>
            <a:ext cx="2145631" cy="4059406"/>
            <a:chOff x="4815039" y="1897694"/>
            <a:chExt cx="2145631" cy="4059406"/>
          </a:xfrm>
        </p:grpSpPr>
        <p:sp>
          <p:nvSpPr>
            <p:cNvPr id="25" name="AutoShape 5">
              <a:extLst>
                <a:ext uri="{FF2B5EF4-FFF2-40B4-BE49-F238E27FC236}">
                  <a16:creationId xmlns:a16="http://schemas.microsoft.com/office/drawing/2014/main" id="{61BD98E6-DC3D-E00E-F639-BB2D9B82349D}"/>
                </a:ext>
              </a:extLst>
            </p:cNvPr>
            <p:cNvSpPr/>
            <p:nvPr/>
          </p:nvSpPr>
          <p:spPr>
            <a:xfrm>
              <a:off x="4815039" y="2767263"/>
              <a:ext cx="2145631" cy="3189837"/>
            </a:xfrm>
            <a:prstGeom prst="rect">
              <a:avLst/>
            </a:prstGeom>
            <a:solidFill>
              <a:srgbClr val="051438"/>
            </a:solidFill>
          </p:spPr>
          <p:txBody>
            <a:bodyPr/>
            <a:lstStyle/>
            <a:p>
              <a:endParaRPr lang="en-CA" sz="1200"/>
            </a:p>
          </p:txBody>
        </p:sp>
        <p:sp>
          <p:nvSpPr>
            <p:cNvPr id="26" name="TextBox 19">
              <a:extLst>
                <a:ext uri="{FF2B5EF4-FFF2-40B4-BE49-F238E27FC236}">
                  <a16:creationId xmlns:a16="http://schemas.microsoft.com/office/drawing/2014/main" id="{3E323698-3296-E81C-3D24-635A1E7DD1DA}"/>
                </a:ext>
              </a:extLst>
            </p:cNvPr>
            <p:cNvSpPr txBox="1"/>
            <p:nvPr/>
          </p:nvSpPr>
          <p:spPr>
            <a:xfrm>
              <a:off x="4980255" y="3284170"/>
              <a:ext cx="1851061" cy="264496"/>
            </a:xfrm>
            <a:prstGeom prst="rect">
              <a:avLst/>
            </a:prstGeom>
          </p:spPr>
          <p:txBody>
            <a:bodyPr lIns="0" tIns="0" rIns="0" bIns="0" rtlCol="0" anchor="t">
              <a:spAutoFit/>
            </a:bodyPr>
            <a:lstStyle/>
            <a:p>
              <a:pPr algn="ctr">
                <a:lnSpc>
                  <a:spcPts val="2333"/>
                </a:lnSpc>
                <a:spcBef>
                  <a:spcPct val="0"/>
                </a:spcBef>
              </a:pPr>
              <a:r>
                <a:rPr lang="en-US" sz="1667" spc="-77" dirty="0">
                  <a:solidFill>
                    <a:srgbClr val="F36523"/>
                  </a:solidFill>
                  <a:latin typeface="Ubuntu Bold"/>
                </a:rPr>
                <a:t>Inadequate Support</a:t>
              </a:r>
            </a:p>
          </p:txBody>
        </p:sp>
        <p:sp>
          <p:nvSpPr>
            <p:cNvPr id="27" name="TextBox 20">
              <a:extLst>
                <a:ext uri="{FF2B5EF4-FFF2-40B4-BE49-F238E27FC236}">
                  <a16:creationId xmlns:a16="http://schemas.microsoft.com/office/drawing/2014/main" id="{E4EEA053-3A70-CCEF-F065-29A146840039}"/>
                </a:ext>
              </a:extLst>
            </p:cNvPr>
            <p:cNvSpPr txBox="1"/>
            <p:nvPr/>
          </p:nvSpPr>
          <p:spPr>
            <a:xfrm>
              <a:off x="4911667" y="3859032"/>
              <a:ext cx="1851061" cy="1615827"/>
            </a:xfrm>
            <a:prstGeom prst="rect">
              <a:avLst/>
            </a:prstGeom>
          </p:spPr>
          <p:txBody>
            <a:bodyPr lIns="0" tIns="0" rIns="0" bIns="0" rtlCol="0" anchor="t">
              <a:spAutoFit/>
            </a:bodyPr>
            <a:lstStyle/>
            <a:p>
              <a:pPr algn="ctr">
                <a:lnSpc>
                  <a:spcPts val="1400"/>
                </a:lnSpc>
                <a:spcBef>
                  <a:spcPct val="0"/>
                </a:spcBef>
              </a:pPr>
              <a:r>
                <a:rPr lang="en-US" sz="1300" spc="-46" dirty="0">
                  <a:solidFill>
                    <a:srgbClr val="DEDBD9"/>
                  </a:solidFill>
                  <a:latin typeface="Ubuntu"/>
                </a:rPr>
                <a:t>Different industries require different types of support and infrastructure. Without a target industry list, it may be difficult to adequately utilize limited resources to support these key industries.</a:t>
              </a:r>
            </a:p>
          </p:txBody>
        </p:sp>
        <p:sp>
          <p:nvSpPr>
            <p:cNvPr id="33" name="AutoShape 9">
              <a:extLst>
                <a:ext uri="{FF2B5EF4-FFF2-40B4-BE49-F238E27FC236}">
                  <a16:creationId xmlns:a16="http://schemas.microsoft.com/office/drawing/2014/main" id="{0145C7E7-DAB0-082C-1964-F13863D2269A}"/>
                </a:ext>
              </a:extLst>
            </p:cNvPr>
            <p:cNvSpPr/>
            <p:nvPr/>
          </p:nvSpPr>
          <p:spPr>
            <a:xfrm>
              <a:off x="4815040" y="1897694"/>
              <a:ext cx="2145630" cy="1011335"/>
            </a:xfrm>
            <a:prstGeom prst="rect">
              <a:avLst/>
            </a:prstGeom>
            <a:solidFill>
              <a:srgbClr val="F36523"/>
            </a:solidFill>
          </p:spPr>
          <p:txBody>
            <a:bodyPr/>
            <a:lstStyle/>
            <a:p>
              <a:endParaRPr lang="en-CA" dirty="0"/>
            </a:p>
          </p:txBody>
        </p:sp>
        <p:pic>
          <p:nvPicPr>
            <p:cNvPr id="34" name="Graphic 33">
              <a:extLst>
                <a:ext uri="{FF2B5EF4-FFF2-40B4-BE49-F238E27FC236}">
                  <a16:creationId xmlns:a16="http://schemas.microsoft.com/office/drawing/2014/main" id="{E126E0CE-87D6-6B53-1F5E-8FFAF1630C6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490001" y="2027696"/>
              <a:ext cx="795705" cy="714035"/>
            </a:xfrm>
            <a:prstGeom prst="rect">
              <a:avLst/>
            </a:prstGeom>
          </p:spPr>
        </p:pic>
      </p:grpSp>
      <p:grpSp>
        <p:nvGrpSpPr>
          <p:cNvPr id="52" name="Group 51">
            <a:extLst>
              <a:ext uri="{FF2B5EF4-FFF2-40B4-BE49-F238E27FC236}">
                <a16:creationId xmlns:a16="http://schemas.microsoft.com/office/drawing/2014/main" id="{AACAA97A-E706-105C-A389-956673D5462C}"/>
              </a:ext>
            </a:extLst>
          </p:cNvPr>
          <p:cNvGrpSpPr/>
          <p:nvPr/>
        </p:nvGrpSpPr>
        <p:grpSpPr>
          <a:xfrm>
            <a:off x="7447742" y="1776309"/>
            <a:ext cx="2145631" cy="4059406"/>
            <a:chOff x="7488347" y="1897694"/>
            <a:chExt cx="2145631" cy="4059406"/>
          </a:xfrm>
        </p:grpSpPr>
        <p:sp>
          <p:nvSpPr>
            <p:cNvPr id="35" name="AutoShape 5">
              <a:extLst>
                <a:ext uri="{FF2B5EF4-FFF2-40B4-BE49-F238E27FC236}">
                  <a16:creationId xmlns:a16="http://schemas.microsoft.com/office/drawing/2014/main" id="{7BFF189C-051F-A67E-A79D-9F8464CCC352}"/>
                </a:ext>
              </a:extLst>
            </p:cNvPr>
            <p:cNvSpPr/>
            <p:nvPr/>
          </p:nvSpPr>
          <p:spPr>
            <a:xfrm>
              <a:off x="7488347" y="2767263"/>
              <a:ext cx="2145631" cy="3189837"/>
            </a:xfrm>
            <a:prstGeom prst="rect">
              <a:avLst/>
            </a:prstGeom>
            <a:solidFill>
              <a:srgbClr val="051438"/>
            </a:solidFill>
          </p:spPr>
          <p:txBody>
            <a:bodyPr/>
            <a:lstStyle/>
            <a:p>
              <a:endParaRPr lang="en-CA" sz="1200"/>
            </a:p>
          </p:txBody>
        </p:sp>
        <p:sp>
          <p:nvSpPr>
            <p:cNvPr id="36" name="TextBox 19">
              <a:extLst>
                <a:ext uri="{FF2B5EF4-FFF2-40B4-BE49-F238E27FC236}">
                  <a16:creationId xmlns:a16="http://schemas.microsoft.com/office/drawing/2014/main" id="{F9933CCD-0938-0736-55E6-F164937AB5DF}"/>
                </a:ext>
              </a:extLst>
            </p:cNvPr>
            <p:cNvSpPr txBox="1"/>
            <p:nvPr/>
          </p:nvSpPr>
          <p:spPr>
            <a:xfrm>
              <a:off x="7653563" y="3136694"/>
              <a:ext cx="1851061" cy="559449"/>
            </a:xfrm>
            <a:prstGeom prst="rect">
              <a:avLst/>
            </a:prstGeom>
          </p:spPr>
          <p:txBody>
            <a:bodyPr lIns="0" tIns="0" rIns="0" bIns="0" rtlCol="0" anchor="t">
              <a:spAutoFit/>
            </a:bodyPr>
            <a:lstStyle/>
            <a:p>
              <a:pPr algn="ctr">
                <a:lnSpc>
                  <a:spcPts val="2333"/>
                </a:lnSpc>
                <a:spcBef>
                  <a:spcPct val="0"/>
                </a:spcBef>
              </a:pPr>
              <a:r>
                <a:rPr lang="en-US" sz="1667" spc="-77" dirty="0">
                  <a:solidFill>
                    <a:srgbClr val="F36523"/>
                  </a:solidFill>
                  <a:latin typeface="Ubuntu Bold"/>
                </a:rPr>
                <a:t>Risk of Negative Externalities</a:t>
              </a:r>
            </a:p>
          </p:txBody>
        </p:sp>
        <p:sp>
          <p:nvSpPr>
            <p:cNvPr id="37" name="TextBox 20">
              <a:extLst>
                <a:ext uri="{FF2B5EF4-FFF2-40B4-BE49-F238E27FC236}">
                  <a16:creationId xmlns:a16="http://schemas.microsoft.com/office/drawing/2014/main" id="{367CA06D-FE1A-54AA-8758-F2A6BFBF0474}"/>
                </a:ext>
              </a:extLst>
            </p:cNvPr>
            <p:cNvSpPr txBox="1"/>
            <p:nvPr/>
          </p:nvSpPr>
          <p:spPr>
            <a:xfrm>
              <a:off x="7584975" y="3859032"/>
              <a:ext cx="1851061" cy="1615827"/>
            </a:xfrm>
            <a:prstGeom prst="rect">
              <a:avLst/>
            </a:prstGeom>
          </p:spPr>
          <p:txBody>
            <a:bodyPr lIns="0" tIns="0" rIns="0" bIns="0" rtlCol="0" anchor="t">
              <a:spAutoFit/>
            </a:bodyPr>
            <a:lstStyle/>
            <a:p>
              <a:pPr algn="ctr">
                <a:lnSpc>
                  <a:spcPts val="1400"/>
                </a:lnSpc>
                <a:spcBef>
                  <a:spcPct val="0"/>
                </a:spcBef>
              </a:pPr>
              <a:r>
                <a:rPr lang="en-US" sz="1300" spc="-46" dirty="0">
                  <a:solidFill>
                    <a:srgbClr val="DEDBD9"/>
                  </a:solidFill>
                  <a:latin typeface="Ubuntu"/>
                </a:rPr>
                <a:t>Without a targeted approach, there is a risk of attracting investments that could lead to negative externalities. These are costs that are not reflected in the cost of the goods or services provided.</a:t>
              </a:r>
            </a:p>
          </p:txBody>
        </p:sp>
        <p:sp>
          <p:nvSpPr>
            <p:cNvPr id="38" name="AutoShape 9">
              <a:extLst>
                <a:ext uri="{FF2B5EF4-FFF2-40B4-BE49-F238E27FC236}">
                  <a16:creationId xmlns:a16="http://schemas.microsoft.com/office/drawing/2014/main" id="{5C3BFACF-263B-D6BF-F6A3-77F42005DD11}"/>
                </a:ext>
              </a:extLst>
            </p:cNvPr>
            <p:cNvSpPr/>
            <p:nvPr/>
          </p:nvSpPr>
          <p:spPr>
            <a:xfrm>
              <a:off x="7488348" y="1897694"/>
              <a:ext cx="2145630" cy="1011335"/>
            </a:xfrm>
            <a:prstGeom prst="rect">
              <a:avLst/>
            </a:prstGeom>
            <a:solidFill>
              <a:srgbClr val="F36523"/>
            </a:solidFill>
          </p:spPr>
          <p:txBody>
            <a:bodyPr/>
            <a:lstStyle/>
            <a:p>
              <a:endParaRPr lang="en-CA" dirty="0"/>
            </a:p>
          </p:txBody>
        </p:sp>
        <p:pic>
          <p:nvPicPr>
            <p:cNvPr id="39" name="Graphic 38">
              <a:extLst>
                <a:ext uri="{FF2B5EF4-FFF2-40B4-BE49-F238E27FC236}">
                  <a16:creationId xmlns:a16="http://schemas.microsoft.com/office/drawing/2014/main" id="{8096D129-8117-2C7E-BFB4-D35F1117C8A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163309" y="2027696"/>
              <a:ext cx="795705" cy="714035"/>
            </a:xfrm>
            <a:prstGeom prst="rect">
              <a:avLst/>
            </a:prstGeom>
          </p:spPr>
        </p:pic>
      </p:grpSp>
      <p:grpSp>
        <p:nvGrpSpPr>
          <p:cNvPr id="51" name="Group 50">
            <a:extLst>
              <a:ext uri="{FF2B5EF4-FFF2-40B4-BE49-F238E27FC236}">
                <a16:creationId xmlns:a16="http://schemas.microsoft.com/office/drawing/2014/main" id="{CA300D7A-D143-473C-C84F-FF578C92B1F8}"/>
              </a:ext>
            </a:extLst>
          </p:cNvPr>
          <p:cNvGrpSpPr/>
          <p:nvPr/>
        </p:nvGrpSpPr>
        <p:grpSpPr>
          <a:xfrm>
            <a:off x="9841422" y="1750777"/>
            <a:ext cx="2145631" cy="4059406"/>
            <a:chOff x="9781264" y="1872162"/>
            <a:chExt cx="2145631" cy="4059406"/>
          </a:xfrm>
        </p:grpSpPr>
        <p:sp>
          <p:nvSpPr>
            <p:cNvPr id="40" name="AutoShape 5">
              <a:extLst>
                <a:ext uri="{FF2B5EF4-FFF2-40B4-BE49-F238E27FC236}">
                  <a16:creationId xmlns:a16="http://schemas.microsoft.com/office/drawing/2014/main" id="{CB458A4B-A847-8986-C1CC-7939FA27A50D}"/>
                </a:ext>
              </a:extLst>
            </p:cNvPr>
            <p:cNvSpPr/>
            <p:nvPr/>
          </p:nvSpPr>
          <p:spPr>
            <a:xfrm>
              <a:off x="9781264" y="2741731"/>
              <a:ext cx="2145631" cy="3189837"/>
            </a:xfrm>
            <a:prstGeom prst="rect">
              <a:avLst/>
            </a:prstGeom>
            <a:solidFill>
              <a:srgbClr val="051438"/>
            </a:solidFill>
          </p:spPr>
          <p:txBody>
            <a:bodyPr/>
            <a:lstStyle/>
            <a:p>
              <a:endParaRPr lang="en-CA" sz="1200"/>
            </a:p>
          </p:txBody>
        </p:sp>
        <p:sp>
          <p:nvSpPr>
            <p:cNvPr id="41" name="TextBox 19">
              <a:extLst>
                <a:ext uri="{FF2B5EF4-FFF2-40B4-BE49-F238E27FC236}">
                  <a16:creationId xmlns:a16="http://schemas.microsoft.com/office/drawing/2014/main" id="{0C8CCDDA-BFB2-C87D-A6CA-2E93829E0E93}"/>
                </a:ext>
              </a:extLst>
            </p:cNvPr>
            <p:cNvSpPr txBox="1"/>
            <p:nvPr/>
          </p:nvSpPr>
          <p:spPr>
            <a:xfrm>
              <a:off x="9946480" y="3136694"/>
              <a:ext cx="1851061" cy="559449"/>
            </a:xfrm>
            <a:prstGeom prst="rect">
              <a:avLst/>
            </a:prstGeom>
          </p:spPr>
          <p:txBody>
            <a:bodyPr lIns="0" tIns="0" rIns="0" bIns="0" rtlCol="0" anchor="t">
              <a:spAutoFit/>
            </a:bodyPr>
            <a:lstStyle/>
            <a:p>
              <a:pPr algn="ctr">
                <a:lnSpc>
                  <a:spcPts val="2333"/>
                </a:lnSpc>
                <a:spcBef>
                  <a:spcPct val="0"/>
                </a:spcBef>
              </a:pPr>
              <a:r>
                <a:rPr lang="en-US" sz="1667" spc="-77" dirty="0">
                  <a:solidFill>
                    <a:srgbClr val="F36523"/>
                  </a:solidFill>
                  <a:latin typeface="Ubuntu Bold"/>
                </a:rPr>
                <a:t>Strategic Misalignment</a:t>
              </a:r>
            </a:p>
          </p:txBody>
        </p:sp>
        <p:sp>
          <p:nvSpPr>
            <p:cNvPr id="42" name="TextBox 20">
              <a:extLst>
                <a:ext uri="{FF2B5EF4-FFF2-40B4-BE49-F238E27FC236}">
                  <a16:creationId xmlns:a16="http://schemas.microsoft.com/office/drawing/2014/main" id="{02B0C142-F8C6-6256-ED61-2FDC9428711E}"/>
                </a:ext>
              </a:extLst>
            </p:cNvPr>
            <p:cNvSpPr txBox="1"/>
            <p:nvPr/>
          </p:nvSpPr>
          <p:spPr>
            <a:xfrm>
              <a:off x="9809514" y="3859032"/>
              <a:ext cx="1851061" cy="1615827"/>
            </a:xfrm>
            <a:prstGeom prst="rect">
              <a:avLst/>
            </a:prstGeom>
          </p:spPr>
          <p:txBody>
            <a:bodyPr lIns="0" tIns="0" rIns="0" bIns="0" rtlCol="0" anchor="t">
              <a:spAutoFit/>
            </a:bodyPr>
            <a:lstStyle/>
            <a:p>
              <a:pPr algn="ctr">
                <a:lnSpc>
                  <a:spcPts val="1400"/>
                </a:lnSpc>
                <a:spcBef>
                  <a:spcPct val="0"/>
                </a:spcBef>
              </a:pPr>
              <a:r>
                <a:rPr lang="en-US" sz="1300" spc="-46" dirty="0">
                  <a:solidFill>
                    <a:srgbClr val="DEDBD9"/>
                  </a:solidFill>
                  <a:latin typeface="Ubuntu"/>
                </a:rPr>
                <a:t>Investments in non-strategic industries could lower the comparative advantage of the region or city. A loss of comparative advantage could mean that the location becomes less competitive on the international stage.</a:t>
              </a:r>
            </a:p>
          </p:txBody>
        </p:sp>
        <p:sp>
          <p:nvSpPr>
            <p:cNvPr id="43" name="AutoShape 9">
              <a:extLst>
                <a:ext uri="{FF2B5EF4-FFF2-40B4-BE49-F238E27FC236}">
                  <a16:creationId xmlns:a16="http://schemas.microsoft.com/office/drawing/2014/main" id="{B48BCFD4-1CB9-99ED-E3A9-4FFEE96747FB}"/>
                </a:ext>
              </a:extLst>
            </p:cNvPr>
            <p:cNvSpPr/>
            <p:nvPr/>
          </p:nvSpPr>
          <p:spPr>
            <a:xfrm>
              <a:off x="9781265" y="1872162"/>
              <a:ext cx="2145630" cy="1011335"/>
            </a:xfrm>
            <a:prstGeom prst="rect">
              <a:avLst/>
            </a:prstGeom>
            <a:solidFill>
              <a:srgbClr val="F36523"/>
            </a:solidFill>
          </p:spPr>
          <p:txBody>
            <a:bodyPr/>
            <a:lstStyle/>
            <a:p>
              <a:endParaRPr lang="en-CA" dirty="0"/>
            </a:p>
          </p:txBody>
        </p:sp>
        <p:pic>
          <p:nvPicPr>
            <p:cNvPr id="44" name="Graphic 43">
              <a:extLst>
                <a:ext uri="{FF2B5EF4-FFF2-40B4-BE49-F238E27FC236}">
                  <a16:creationId xmlns:a16="http://schemas.microsoft.com/office/drawing/2014/main" id="{D0570997-AEEF-D181-2FBB-324A48ADC43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456226" y="2002164"/>
              <a:ext cx="795705" cy="714035"/>
            </a:xfrm>
            <a:prstGeom prst="rect">
              <a:avLst/>
            </a:prstGeom>
          </p:spPr>
        </p:pic>
      </p:grpSp>
    </p:spTree>
    <p:extLst>
      <p:ext uri="{BB962C8B-B14F-4D97-AF65-F5344CB8AC3E}">
        <p14:creationId xmlns:p14="http://schemas.microsoft.com/office/powerpoint/2010/main" val="358302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5ECD1-53E3-FEEF-1FB5-73E8EEB64FF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C67027F-7BCE-D02D-1043-CF84C58992DA}"/>
              </a:ext>
            </a:extLst>
          </p:cNvPr>
          <p:cNvSpPr/>
          <p:nvPr/>
        </p:nvSpPr>
        <p:spPr>
          <a:xfrm>
            <a:off x="2053707" y="1003177"/>
            <a:ext cx="9361750" cy="4997321"/>
          </a:xfrm>
          <a:prstGeom prst="rect">
            <a:avLst/>
          </a:prstGeom>
          <a:solidFill>
            <a:srgbClr val="051438"/>
          </a:solidFill>
        </p:spPr>
        <p:txBody>
          <a:bodyPr/>
          <a:lstStyle/>
          <a:p>
            <a:r>
              <a:rPr lang="en-CA" sz="1200" b="0" i="0">
                <a:solidFill>
                  <a:srgbClr val="000000"/>
                </a:solidFill>
                <a:effectLst/>
                <a:latin typeface="Times New Roman" panose="02020603050405020304" pitchFamily="18" charset="0"/>
              </a:rPr>
              <a:t> </a:t>
            </a:r>
            <a:endParaRPr lang="en-CA" sz="1200"/>
          </a:p>
        </p:txBody>
      </p:sp>
      <p:sp>
        <p:nvSpPr>
          <p:cNvPr id="3" name="AutoShape 3">
            <a:extLst>
              <a:ext uri="{FF2B5EF4-FFF2-40B4-BE49-F238E27FC236}">
                <a16:creationId xmlns:a16="http://schemas.microsoft.com/office/drawing/2014/main" id="{B20B3F04-F027-1C81-4AE8-4DA10F787558}"/>
              </a:ext>
            </a:extLst>
          </p:cNvPr>
          <p:cNvSpPr/>
          <p:nvPr/>
        </p:nvSpPr>
        <p:spPr>
          <a:xfrm>
            <a:off x="780177" y="1764356"/>
            <a:ext cx="2305498" cy="3011938"/>
          </a:xfrm>
          <a:prstGeom prst="rect">
            <a:avLst/>
          </a:prstGeom>
          <a:solidFill>
            <a:srgbClr val="F36523"/>
          </a:solidFill>
        </p:spPr>
        <p:txBody>
          <a:bodyPr/>
          <a:lstStyle/>
          <a:p>
            <a:endParaRPr lang="en-CA" sz="1200"/>
          </a:p>
        </p:txBody>
      </p:sp>
      <p:sp>
        <p:nvSpPr>
          <p:cNvPr id="4" name="TextBox 4">
            <a:extLst>
              <a:ext uri="{FF2B5EF4-FFF2-40B4-BE49-F238E27FC236}">
                <a16:creationId xmlns:a16="http://schemas.microsoft.com/office/drawing/2014/main" id="{9A34488E-0DD5-24A0-13F3-0D07A9A322EE}"/>
              </a:ext>
            </a:extLst>
          </p:cNvPr>
          <p:cNvSpPr txBox="1"/>
          <p:nvPr/>
        </p:nvSpPr>
        <p:spPr>
          <a:xfrm>
            <a:off x="1529685" y="2702896"/>
            <a:ext cx="1048044" cy="918200"/>
          </a:xfrm>
          <a:prstGeom prst="rect">
            <a:avLst/>
          </a:prstGeom>
        </p:spPr>
        <p:txBody>
          <a:bodyPr lIns="0" tIns="0" rIns="0" bIns="0" rtlCol="0" anchor="t">
            <a:spAutoFit/>
          </a:bodyPr>
          <a:lstStyle/>
          <a:p>
            <a:pPr>
              <a:lnSpc>
                <a:spcPts val="8027"/>
              </a:lnSpc>
              <a:spcBef>
                <a:spcPct val="0"/>
              </a:spcBef>
            </a:pPr>
            <a:r>
              <a:rPr lang="en-US" sz="5734" dirty="0">
                <a:solidFill>
                  <a:schemeClr val="bg1"/>
                </a:solidFill>
                <a:latin typeface="Ubuntu Bold"/>
              </a:rPr>
              <a:t>02</a:t>
            </a:r>
          </a:p>
        </p:txBody>
      </p:sp>
      <p:sp>
        <p:nvSpPr>
          <p:cNvPr id="11" name="TextBox 11">
            <a:extLst>
              <a:ext uri="{FF2B5EF4-FFF2-40B4-BE49-F238E27FC236}">
                <a16:creationId xmlns:a16="http://schemas.microsoft.com/office/drawing/2014/main" id="{FEAB2D6C-179F-CB9F-EC64-C6E5EA21746B}"/>
              </a:ext>
            </a:extLst>
          </p:cNvPr>
          <p:cNvSpPr txBox="1"/>
          <p:nvPr/>
        </p:nvSpPr>
        <p:spPr>
          <a:xfrm>
            <a:off x="5071042" y="2353858"/>
            <a:ext cx="5960481" cy="1311769"/>
          </a:xfrm>
          <a:prstGeom prst="rect">
            <a:avLst/>
          </a:prstGeom>
        </p:spPr>
        <p:txBody>
          <a:bodyPr wrap="square" lIns="0" tIns="0" rIns="0" bIns="0" rtlCol="0" anchor="t">
            <a:spAutoFit/>
          </a:bodyPr>
          <a:lstStyle/>
          <a:p>
            <a:pPr>
              <a:lnSpc>
                <a:spcPts val="5413"/>
              </a:lnSpc>
              <a:spcBef>
                <a:spcPct val="0"/>
              </a:spcBef>
            </a:pPr>
            <a:r>
              <a:rPr lang="en-US" sz="3850" dirty="0">
                <a:solidFill>
                  <a:srgbClr val="F36523"/>
                </a:solidFill>
                <a:latin typeface="Ubuntu Bold"/>
              </a:rPr>
              <a:t>Identifying opportunities for diversification </a:t>
            </a:r>
          </a:p>
        </p:txBody>
      </p:sp>
      <p:sp>
        <p:nvSpPr>
          <p:cNvPr id="12" name="TextBox 12">
            <a:extLst>
              <a:ext uri="{FF2B5EF4-FFF2-40B4-BE49-F238E27FC236}">
                <a16:creationId xmlns:a16="http://schemas.microsoft.com/office/drawing/2014/main" id="{5C67CDA0-3B91-04FC-B959-FCC0866B3256}"/>
              </a:ext>
            </a:extLst>
          </p:cNvPr>
          <p:cNvSpPr txBox="1"/>
          <p:nvPr/>
        </p:nvSpPr>
        <p:spPr>
          <a:xfrm>
            <a:off x="5175551" y="3802214"/>
            <a:ext cx="5070136" cy="741678"/>
          </a:xfrm>
          <a:prstGeom prst="rect">
            <a:avLst/>
          </a:prstGeom>
        </p:spPr>
        <p:txBody>
          <a:bodyPr wrap="square" lIns="0" tIns="0" rIns="0" bIns="0" rtlCol="0" anchor="t">
            <a:spAutoFit/>
          </a:bodyPr>
          <a:lstStyle/>
          <a:p>
            <a:pPr>
              <a:lnSpc>
                <a:spcPts val="2987"/>
              </a:lnSpc>
              <a:spcBef>
                <a:spcPct val="0"/>
              </a:spcBef>
            </a:pPr>
            <a:r>
              <a:rPr lang="en-US" sz="2133" dirty="0">
                <a:solidFill>
                  <a:srgbClr val="DEDBD9"/>
                </a:solidFill>
                <a:latin typeface="Roboto Condensed" panose="02000000000000000000" pitchFamily="2" charset="0"/>
                <a:ea typeface="Roboto Condensed" panose="02000000000000000000" pitchFamily="2" charset="0"/>
              </a:rPr>
              <a:t>Identifying emerging trends and market gaps  and evaluating potential for success </a:t>
            </a:r>
          </a:p>
        </p:txBody>
      </p:sp>
      <p:pic>
        <p:nvPicPr>
          <p:cNvPr id="5" name="Picture 4" descr="A black background with blue text&#10;&#10;Description automatically generated">
            <a:extLst>
              <a:ext uri="{FF2B5EF4-FFF2-40B4-BE49-F238E27FC236}">
                <a16:creationId xmlns:a16="http://schemas.microsoft.com/office/drawing/2014/main" id="{B0BAB977-9A81-0616-ECA8-0C6C4F580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75" y="276897"/>
            <a:ext cx="1658032" cy="453106"/>
          </a:xfrm>
          <a:prstGeom prst="rect">
            <a:avLst/>
          </a:prstGeom>
        </p:spPr>
      </p:pic>
    </p:spTree>
    <p:custDataLst>
      <p:tags r:id="rId1"/>
    </p:custDataLst>
    <p:extLst>
      <p:ext uri="{BB962C8B-B14F-4D97-AF65-F5344CB8AC3E}">
        <p14:creationId xmlns:p14="http://schemas.microsoft.com/office/powerpoint/2010/main" val="195026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8">
            <a:extLst>
              <a:ext uri="{FF2B5EF4-FFF2-40B4-BE49-F238E27FC236}">
                <a16:creationId xmlns:a16="http://schemas.microsoft.com/office/drawing/2014/main" id="{9812C66E-F298-81E7-DDB0-EB44C764E7E7}"/>
              </a:ext>
            </a:extLst>
          </p:cNvPr>
          <p:cNvSpPr txBox="1"/>
          <p:nvPr/>
        </p:nvSpPr>
        <p:spPr>
          <a:xfrm>
            <a:off x="780883" y="598287"/>
            <a:ext cx="9397577" cy="1102866"/>
          </a:xfrm>
          <a:prstGeom prst="rect">
            <a:avLst/>
          </a:prstGeom>
        </p:spPr>
        <p:txBody>
          <a:bodyPr wrap="square" lIns="0" tIns="0" rIns="0" bIns="0" rtlCol="0" anchor="t">
            <a:spAutoFit/>
          </a:bodyPr>
          <a:lstStyle/>
          <a:p>
            <a:pPr>
              <a:lnSpc>
                <a:spcPts val="4256"/>
              </a:lnSpc>
            </a:pPr>
            <a:r>
              <a:rPr lang="en-US" sz="3733" dirty="0">
                <a:solidFill>
                  <a:srgbClr val="051438"/>
                </a:solidFill>
                <a:latin typeface="Ubuntu Bold"/>
              </a:rPr>
              <a:t>Location Quotients</a:t>
            </a:r>
          </a:p>
          <a:p>
            <a:pPr>
              <a:lnSpc>
                <a:spcPts val="4256"/>
              </a:lnSpc>
            </a:pPr>
            <a:endParaRPr lang="en-US" sz="3733" dirty="0">
              <a:solidFill>
                <a:srgbClr val="051438"/>
              </a:solidFill>
              <a:latin typeface="Ubuntu Bold"/>
            </a:endParaRPr>
          </a:p>
        </p:txBody>
      </p:sp>
      <p:sp>
        <p:nvSpPr>
          <p:cNvPr id="33" name="TextBox 9">
            <a:extLst>
              <a:ext uri="{FF2B5EF4-FFF2-40B4-BE49-F238E27FC236}">
                <a16:creationId xmlns:a16="http://schemas.microsoft.com/office/drawing/2014/main" id="{E473BD39-9826-DBEA-782F-5439DF94C7FF}"/>
              </a:ext>
            </a:extLst>
          </p:cNvPr>
          <p:cNvSpPr txBox="1"/>
          <p:nvPr/>
        </p:nvSpPr>
        <p:spPr>
          <a:xfrm>
            <a:off x="792754" y="325923"/>
            <a:ext cx="4366722" cy="559449"/>
          </a:xfrm>
          <a:prstGeom prst="rect">
            <a:avLst/>
          </a:prstGeom>
        </p:spPr>
        <p:txBody>
          <a:bodyPr wrap="square" lIns="0" tIns="0" rIns="0" bIns="0" rtlCol="0" anchor="t">
            <a:spAutoFit/>
          </a:bodyPr>
          <a:lstStyle/>
          <a:p>
            <a:pPr>
              <a:lnSpc>
                <a:spcPts val="2333"/>
              </a:lnSpc>
            </a:pPr>
            <a:r>
              <a:rPr lang="en-US" sz="1667" dirty="0">
                <a:solidFill>
                  <a:schemeClr val="accent2"/>
                </a:solidFill>
                <a:latin typeface="Ubuntu"/>
              </a:rPr>
              <a:t>Identifying opportunities for diversification </a:t>
            </a:r>
          </a:p>
          <a:p>
            <a:pPr>
              <a:lnSpc>
                <a:spcPts val="2333"/>
              </a:lnSpc>
            </a:pPr>
            <a:endParaRPr lang="en-US" sz="1667" dirty="0">
              <a:solidFill>
                <a:schemeClr val="accent2"/>
              </a:solidFill>
              <a:latin typeface="Ubuntu"/>
            </a:endParaRPr>
          </a:p>
        </p:txBody>
      </p:sp>
      <p:sp>
        <p:nvSpPr>
          <p:cNvPr id="34" name="Rectangle: Rounded Corners 33">
            <a:extLst>
              <a:ext uri="{FF2B5EF4-FFF2-40B4-BE49-F238E27FC236}">
                <a16:creationId xmlns:a16="http://schemas.microsoft.com/office/drawing/2014/main" id="{3942ACA1-BCE2-BE96-257A-6552DCA31AA1}"/>
              </a:ext>
            </a:extLst>
          </p:cNvPr>
          <p:cNvSpPr/>
          <p:nvPr/>
        </p:nvSpPr>
        <p:spPr>
          <a:xfrm>
            <a:off x="504666" y="322263"/>
            <a:ext cx="87085" cy="870857"/>
          </a:xfrm>
          <a:prstGeom prst="roundRect">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6" name="AutoShape 2">
            <a:extLst>
              <a:ext uri="{FF2B5EF4-FFF2-40B4-BE49-F238E27FC236}">
                <a16:creationId xmlns:a16="http://schemas.microsoft.com/office/drawing/2014/main" id="{85DC2884-4E4E-19F3-FB29-C7217B5632FB}"/>
              </a:ext>
            </a:extLst>
          </p:cNvPr>
          <p:cNvSpPr/>
          <p:nvPr/>
        </p:nvSpPr>
        <p:spPr>
          <a:xfrm>
            <a:off x="1" y="1554520"/>
            <a:ext cx="12198623" cy="2713287"/>
          </a:xfrm>
          <a:prstGeom prst="rect">
            <a:avLst/>
          </a:prstGeom>
          <a:solidFill>
            <a:srgbClr val="051438"/>
          </a:solidFill>
        </p:spPr>
        <p:txBody>
          <a:bodyPr/>
          <a:lstStyle/>
          <a:p>
            <a:endParaRPr lang="en-CA" sz="1200"/>
          </a:p>
        </p:txBody>
      </p:sp>
      <p:sp>
        <p:nvSpPr>
          <p:cNvPr id="37" name="AutoShape 4">
            <a:extLst>
              <a:ext uri="{FF2B5EF4-FFF2-40B4-BE49-F238E27FC236}">
                <a16:creationId xmlns:a16="http://schemas.microsoft.com/office/drawing/2014/main" id="{8E0527F2-9474-AF77-BC2A-4772DF349AAA}"/>
              </a:ext>
            </a:extLst>
          </p:cNvPr>
          <p:cNvSpPr/>
          <p:nvPr/>
        </p:nvSpPr>
        <p:spPr>
          <a:xfrm>
            <a:off x="861250" y="3106512"/>
            <a:ext cx="10603724" cy="2813504"/>
          </a:xfrm>
          <a:prstGeom prst="rect">
            <a:avLst/>
          </a:prstGeom>
          <a:solidFill>
            <a:srgbClr val="DEDBD9"/>
          </a:solidFill>
        </p:spPr>
        <p:txBody>
          <a:bodyPr/>
          <a:lstStyle/>
          <a:p>
            <a:endParaRPr lang="en-CA" sz="1200"/>
          </a:p>
        </p:txBody>
      </p:sp>
      <p:pic>
        <p:nvPicPr>
          <p:cNvPr id="38" name="Picture 37">
            <a:extLst>
              <a:ext uri="{FF2B5EF4-FFF2-40B4-BE49-F238E27FC236}">
                <a16:creationId xmlns:a16="http://schemas.microsoft.com/office/drawing/2014/main" id="{2FAFD2F7-23DA-A3ED-4C0C-B65DEFA9A97E}"/>
              </a:ext>
            </a:extLst>
          </p:cNvPr>
          <p:cNvPicPr>
            <a:picLocks noChangeAspect="1"/>
          </p:cNvPicPr>
          <p:nvPr/>
        </p:nvPicPr>
        <p:blipFill>
          <a:blip r:embed="rId4"/>
          <a:stretch>
            <a:fillRect/>
          </a:stretch>
        </p:blipFill>
        <p:spPr>
          <a:xfrm>
            <a:off x="3040253" y="3353268"/>
            <a:ext cx="5608837" cy="824564"/>
          </a:xfrm>
          <a:prstGeom prst="rect">
            <a:avLst/>
          </a:prstGeom>
        </p:spPr>
      </p:pic>
      <p:pic>
        <p:nvPicPr>
          <p:cNvPr id="39" name="Picture 38">
            <a:extLst>
              <a:ext uri="{FF2B5EF4-FFF2-40B4-BE49-F238E27FC236}">
                <a16:creationId xmlns:a16="http://schemas.microsoft.com/office/drawing/2014/main" id="{743D89D6-A4FC-690F-53CB-0CBAE6BD2591}"/>
              </a:ext>
            </a:extLst>
          </p:cNvPr>
          <p:cNvPicPr>
            <a:picLocks noChangeAspect="1"/>
          </p:cNvPicPr>
          <p:nvPr/>
        </p:nvPicPr>
        <p:blipFill>
          <a:blip r:embed="rId5"/>
          <a:stretch>
            <a:fillRect/>
          </a:stretch>
        </p:blipFill>
        <p:spPr>
          <a:xfrm>
            <a:off x="3914383" y="4640774"/>
            <a:ext cx="3924781" cy="429136"/>
          </a:xfrm>
          <a:prstGeom prst="rect">
            <a:avLst/>
          </a:prstGeom>
        </p:spPr>
      </p:pic>
      <p:sp>
        <p:nvSpPr>
          <p:cNvPr id="40" name="TextBox 37">
            <a:extLst>
              <a:ext uri="{FF2B5EF4-FFF2-40B4-BE49-F238E27FC236}">
                <a16:creationId xmlns:a16="http://schemas.microsoft.com/office/drawing/2014/main" id="{C97CC623-9DB4-C2BA-654F-6A2FC1349F63}"/>
              </a:ext>
            </a:extLst>
          </p:cNvPr>
          <p:cNvSpPr txBox="1"/>
          <p:nvPr/>
        </p:nvSpPr>
        <p:spPr>
          <a:xfrm>
            <a:off x="4353341" y="4209338"/>
            <a:ext cx="3079105" cy="264496"/>
          </a:xfrm>
          <a:prstGeom prst="rect">
            <a:avLst/>
          </a:prstGeom>
        </p:spPr>
        <p:txBody>
          <a:bodyPr wrap="square" lIns="0" tIns="0" rIns="0" bIns="0" rtlCol="0" anchor="t">
            <a:spAutoFit/>
          </a:bodyPr>
          <a:lstStyle/>
          <a:p>
            <a:pPr algn="ctr">
              <a:lnSpc>
                <a:spcPts val="2333"/>
              </a:lnSpc>
              <a:spcBef>
                <a:spcPct val="0"/>
              </a:spcBef>
            </a:pPr>
            <a:r>
              <a:rPr lang="en-US" sz="1667" spc="-77" dirty="0">
                <a:solidFill>
                  <a:srgbClr val="F36523"/>
                </a:solidFill>
                <a:latin typeface="Ubuntu Bold"/>
              </a:rPr>
              <a:t>OR</a:t>
            </a:r>
          </a:p>
        </p:txBody>
      </p:sp>
      <p:sp>
        <p:nvSpPr>
          <p:cNvPr id="41" name="Freeform 3">
            <a:extLst>
              <a:ext uri="{FF2B5EF4-FFF2-40B4-BE49-F238E27FC236}">
                <a16:creationId xmlns:a16="http://schemas.microsoft.com/office/drawing/2014/main" id="{C86E2564-570C-C996-5CDD-9606FD3C4379}"/>
              </a:ext>
            </a:extLst>
          </p:cNvPr>
          <p:cNvSpPr/>
          <p:nvPr/>
        </p:nvSpPr>
        <p:spPr>
          <a:xfrm>
            <a:off x="1022294" y="1999137"/>
            <a:ext cx="434539" cy="423608"/>
          </a:xfrm>
          <a:custGeom>
            <a:avLst/>
            <a:gdLst/>
            <a:ahLst/>
            <a:cxnLst/>
            <a:rect l="l" t="t" r="r" b="b"/>
            <a:pathLst>
              <a:path w="651809" h="635412">
                <a:moveTo>
                  <a:pt x="0" y="0"/>
                </a:moveTo>
                <a:lnTo>
                  <a:pt x="651809" y="0"/>
                </a:lnTo>
                <a:lnTo>
                  <a:pt x="651809" y="635412"/>
                </a:lnTo>
                <a:lnTo>
                  <a:pt x="0" y="635412"/>
                </a:lnTo>
                <a:lnTo>
                  <a:pt x="0" y="0"/>
                </a:lnTo>
                <a:close/>
              </a:path>
            </a:pathLst>
          </a:custGeom>
          <a:blipFill>
            <a:blip r:embed="rId6">
              <a:extLst>
                <a:ext uri="{96DAC541-7B7A-43D3-8B79-37D633B846F1}">
                  <asvg:svgBlip xmlns:asvg="http://schemas.microsoft.com/office/drawing/2016/SVG/main" r:embed="rId7"/>
                </a:ext>
              </a:extLst>
            </a:blip>
            <a:stretch>
              <a:fillRect l="-51572" t="-54555" r="-50368" b="-52596"/>
            </a:stretch>
          </a:blipFill>
        </p:spPr>
        <p:txBody>
          <a:bodyPr/>
          <a:lstStyle/>
          <a:p>
            <a:endParaRPr lang="en-CA" sz="1200"/>
          </a:p>
        </p:txBody>
      </p:sp>
      <p:sp>
        <p:nvSpPr>
          <p:cNvPr id="42" name="TextBox 9">
            <a:extLst>
              <a:ext uri="{FF2B5EF4-FFF2-40B4-BE49-F238E27FC236}">
                <a16:creationId xmlns:a16="http://schemas.microsoft.com/office/drawing/2014/main" id="{4DA2B44F-2A9C-392A-8001-2F6960F528A4}"/>
              </a:ext>
            </a:extLst>
          </p:cNvPr>
          <p:cNvSpPr txBox="1"/>
          <p:nvPr/>
        </p:nvSpPr>
        <p:spPr>
          <a:xfrm>
            <a:off x="1674334" y="1999137"/>
            <a:ext cx="9397577" cy="827150"/>
          </a:xfrm>
          <a:prstGeom prst="rect">
            <a:avLst/>
          </a:prstGeom>
        </p:spPr>
        <p:txBody>
          <a:bodyPr wrap="square" lIns="0" tIns="0" rIns="0" bIns="0" rtlCol="0" anchor="t">
            <a:spAutoFit/>
          </a:bodyPr>
          <a:lstStyle/>
          <a:p>
            <a:pPr>
              <a:lnSpc>
                <a:spcPts val="2240"/>
              </a:lnSpc>
              <a:spcBef>
                <a:spcPct val="0"/>
              </a:spcBef>
            </a:pPr>
            <a:r>
              <a:rPr lang="en-US" sz="16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 location quotient is a statistical measure used in regional economics and economic geography to assess the relative concentration or specialization of a particular industry or occupation in a specific geographical area compared to a larger reference area, typically a national or regional average.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a:extLst>
              <a:ext uri="{FF2B5EF4-FFF2-40B4-BE49-F238E27FC236}">
                <a16:creationId xmlns:a16="http://schemas.microsoft.com/office/drawing/2014/main" id="{13C0E852-8645-1CD1-8265-4213EA2A7A97}"/>
              </a:ext>
            </a:extLst>
          </p:cNvPr>
          <p:cNvSpPr/>
          <p:nvPr/>
        </p:nvSpPr>
        <p:spPr>
          <a:xfrm>
            <a:off x="7440585" y="987086"/>
            <a:ext cx="4131188" cy="5876925"/>
          </a:xfrm>
          <a:prstGeom prst="rect">
            <a:avLst/>
          </a:prstGeom>
          <a:solidFill>
            <a:srgbClr val="051438"/>
          </a:solidFill>
        </p:spPr>
        <p:txBody>
          <a:bodyPr/>
          <a:lstStyle/>
          <a:p>
            <a:endParaRPr lang="en-CA" sz="1200"/>
          </a:p>
        </p:txBody>
      </p:sp>
      <p:grpSp>
        <p:nvGrpSpPr>
          <p:cNvPr id="11" name="Group 10">
            <a:extLst>
              <a:ext uri="{FF2B5EF4-FFF2-40B4-BE49-F238E27FC236}">
                <a16:creationId xmlns:a16="http://schemas.microsoft.com/office/drawing/2014/main" id="{61759499-234D-9686-7BD1-073EEB68C71E}"/>
              </a:ext>
            </a:extLst>
          </p:cNvPr>
          <p:cNvGrpSpPr/>
          <p:nvPr/>
        </p:nvGrpSpPr>
        <p:grpSpPr>
          <a:xfrm>
            <a:off x="572088" y="1821444"/>
            <a:ext cx="6062279" cy="1979030"/>
            <a:chOff x="515161" y="1932652"/>
            <a:chExt cx="6062279" cy="1979030"/>
          </a:xfrm>
        </p:grpSpPr>
        <p:sp>
          <p:nvSpPr>
            <p:cNvPr id="27" name="TextBox 10">
              <a:extLst>
                <a:ext uri="{FF2B5EF4-FFF2-40B4-BE49-F238E27FC236}">
                  <a16:creationId xmlns:a16="http://schemas.microsoft.com/office/drawing/2014/main" id="{EF3233EE-C297-B4A8-B90E-C491E3CB9B7F}"/>
                </a:ext>
              </a:extLst>
            </p:cNvPr>
            <p:cNvSpPr txBox="1"/>
            <p:nvPr/>
          </p:nvSpPr>
          <p:spPr>
            <a:xfrm>
              <a:off x="1481995" y="1932652"/>
              <a:ext cx="5095445" cy="479490"/>
            </a:xfrm>
            <a:prstGeom prst="rect">
              <a:avLst/>
            </a:prstGeom>
          </p:spPr>
          <p:txBody>
            <a:bodyPr wrap="square" lIns="0" tIns="0" rIns="0" bIns="0" rtlCol="0" anchor="t">
              <a:spAutoFit/>
            </a:bodyPr>
            <a:lstStyle/>
            <a:p>
              <a:pPr>
                <a:lnSpc>
                  <a:spcPts val="4480"/>
                </a:lnSpc>
                <a:spcBef>
                  <a:spcPct val="0"/>
                </a:spcBef>
              </a:pPr>
              <a:r>
                <a:rPr lang="en-US" dirty="0">
                  <a:solidFill>
                    <a:srgbClr val="143055"/>
                  </a:solidFill>
                  <a:latin typeface="Ubuntu"/>
                </a:rPr>
                <a:t>Localize Economies (Clustering)</a:t>
              </a:r>
            </a:p>
          </p:txBody>
        </p:sp>
        <p:sp>
          <p:nvSpPr>
            <p:cNvPr id="28" name="TextBox 11">
              <a:extLst>
                <a:ext uri="{FF2B5EF4-FFF2-40B4-BE49-F238E27FC236}">
                  <a16:creationId xmlns:a16="http://schemas.microsoft.com/office/drawing/2014/main" id="{5405E7AF-B12B-8449-5CBC-49BA6999A568}"/>
                </a:ext>
              </a:extLst>
            </p:cNvPr>
            <p:cNvSpPr txBox="1"/>
            <p:nvPr/>
          </p:nvSpPr>
          <p:spPr>
            <a:xfrm>
              <a:off x="1481995" y="2557465"/>
              <a:ext cx="5095445" cy="1354217"/>
            </a:xfrm>
            <a:prstGeom prst="rect">
              <a:avLst/>
            </a:prstGeom>
          </p:spPr>
          <p:txBody>
            <a:bodyPr wrap="square" lIns="0" tIns="0" rIns="0" bIns="0" rtlCol="0" anchor="t">
              <a:spAutoFit/>
            </a:bodyPr>
            <a:lstStyle/>
            <a:p>
              <a:pPr>
                <a:lnSpc>
                  <a:spcPct val="150000"/>
                </a:lnSpc>
              </a:pPr>
              <a:r>
                <a:rPr lang="en-US" sz="12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LQs are used as a proxy measure for the presence of clustering effects in a local economy. Clustering effects create cost advantages when production activities are concentrated in a region. Several factors can contribute to this – shared infrastructure, knowledge spillovers and skilled labor pools, and in its ideal form – a local supply chain including a network of upstream and downstream producers.</a:t>
              </a:r>
            </a:p>
          </p:txBody>
        </p:sp>
        <p:pic>
          <p:nvPicPr>
            <p:cNvPr id="31" name="Graphic 30">
              <a:extLst>
                <a:ext uri="{FF2B5EF4-FFF2-40B4-BE49-F238E27FC236}">
                  <a16:creationId xmlns:a16="http://schemas.microsoft.com/office/drawing/2014/main" id="{10A7AC3C-C69F-6544-0CF2-7AA4AFCED45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5161" y="2144603"/>
              <a:ext cx="774149" cy="774149"/>
            </a:xfrm>
            <a:prstGeom prst="rect">
              <a:avLst/>
            </a:prstGeom>
          </p:spPr>
        </p:pic>
      </p:grpSp>
      <p:sp>
        <p:nvSpPr>
          <p:cNvPr id="35" name="TextBox 11">
            <a:extLst>
              <a:ext uri="{FF2B5EF4-FFF2-40B4-BE49-F238E27FC236}">
                <a16:creationId xmlns:a16="http://schemas.microsoft.com/office/drawing/2014/main" id="{2C9DB625-BD3D-73AB-BE04-0E0D1FAA01C4}"/>
              </a:ext>
            </a:extLst>
          </p:cNvPr>
          <p:cNvSpPr txBox="1"/>
          <p:nvPr/>
        </p:nvSpPr>
        <p:spPr>
          <a:xfrm>
            <a:off x="7776671" y="2241469"/>
            <a:ext cx="3439518" cy="1317668"/>
          </a:xfrm>
          <a:prstGeom prst="rect">
            <a:avLst/>
          </a:prstGeom>
        </p:spPr>
        <p:txBody>
          <a:bodyPr wrap="square" lIns="0" tIns="0" rIns="0" bIns="0" rtlCol="0" anchor="t">
            <a:spAutoFit/>
          </a:bodyPr>
          <a:lstStyle/>
          <a:p>
            <a:pPr>
              <a:lnSpc>
                <a:spcPts val="2086"/>
              </a:lnSpc>
            </a:pPr>
            <a:r>
              <a:rPr lang="en-US" sz="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interpreting LQs requires deeper inquiries into whether any and all industries with an LQ over 1 (meaning relative specialization) are worthy of being a target sector.</a:t>
            </a:r>
          </a:p>
          <a:p>
            <a:pPr>
              <a:lnSpc>
                <a:spcPts val="2086"/>
              </a:lnSpc>
            </a:pPr>
            <a:endParaRPr lang="en-US" sz="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pPr>
              <a:lnSpc>
                <a:spcPts val="2086"/>
              </a:lnSpc>
            </a:pPr>
            <a:r>
              <a:rPr lang="en-US" sz="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You can do this by:</a:t>
            </a:r>
          </a:p>
        </p:txBody>
      </p:sp>
      <p:sp>
        <p:nvSpPr>
          <p:cNvPr id="45" name="TextBox 35">
            <a:extLst>
              <a:ext uri="{FF2B5EF4-FFF2-40B4-BE49-F238E27FC236}">
                <a16:creationId xmlns:a16="http://schemas.microsoft.com/office/drawing/2014/main" id="{6C781DD3-0B66-372B-EC3F-36B5FDE62642}"/>
              </a:ext>
            </a:extLst>
          </p:cNvPr>
          <p:cNvSpPr txBox="1"/>
          <p:nvPr/>
        </p:nvSpPr>
        <p:spPr>
          <a:xfrm>
            <a:off x="8621086" y="1518701"/>
            <a:ext cx="2490105" cy="383310"/>
          </a:xfrm>
          <a:prstGeom prst="rect">
            <a:avLst/>
          </a:prstGeom>
        </p:spPr>
        <p:txBody>
          <a:bodyPr wrap="square" lIns="0" tIns="0" rIns="0" bIns="0" rtlCol="0" anchor="t">
            <a:spAutoFit/>
          </a:bodyPr>
          <a:lstStyle/>
          <a:p>
            <a:pPr>
              <a:lnSpc>
                <a:spcPts val="3500"/>
              </a:lnSpc>
              <a:spcBef>
                <a:spcPct val="0"/>
              </a:spcBef>
            </a:pPr>
            <a:r>
              <a:rPr lang="en-US" spc="-115" dirty="0">
                <a:solidFill>
                  <a:schemeClr val="bg1"/>
                </a:solidFill>
                <a:latin typeface="Ubuntu Bold"/>
              </a:rPr>
              <a:t>How to Analyze  LQs</a:t>
            </a:r>
          </a:p>
        </p:txBody>
      </p:sp>
      <p:pic>
        <p:nvPicPr>
          <p:cNvPr id="46" name="Graphic 45">
            <a:extLst>
              <a:ext uri="{FF2B5EF4-FFF2-40B4-BE49-F238E27FC236}">
                <a16:creationId xmlns:a16="http://schemas.microsoft.com/office/drawing/2014/main" id="{E3B9E8DC-14C8-5AB8-9242-E380285C2A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776155" y="1400992"/>
            <a:ext cx="663590" cy="663590"/>
          </a:xfrm>
          <a:prstGeom prst="rect">
            <a:avLst/>
          </a:prstGeom>
        </p:spPr>
      </p:pic>
      <p:grpSp>
        <p:nvGrpSpPr>
          <p:cNvPr id="75" name="Group 18">
            <a:extLst>
              <a:ext uri="{FF2B5EF4-FFF2-40B4-BE49-F238E27FC236}">
                <a16:creationId xmlns:a16="http://schemas.microsoft.com/office/drawing/2014/main" id="{FCC8F55C-6A4D-B9EA-D451-CB8443F1B537}"/>
              </a:ext>
            </a:extLst>
          </p:cNvPr>
          <p:cNvGrpSpPr/>
          <p:nvPr/>
        </p:nvGrpSpPr>
        <p:grpSpPr>
          <a:xfrm>
            <a:off x="7799315" y="3876832"/>
            <a:ext cx="3416874" cy="509755"/>
            <a:chOff x="-1" y="-47625"/>
            <a:chExt cx="4154218" cy="679672"/>
          </a:xfrm>
        </p:grpSpPr>
        <p:sp>
          <p:nvSpPr>
            <p:cNvPr id="76" name="Freeform 19">
              <a:extLst>
                <a:ext uri="{FF2B5EF4-FFF2-40B4-BE49-F238E27FC236}">
                  <a16:creationId xmlns:a16="http://schemas.microsoft.com/office/drawing/2014/main" id="{17BEE8C3-B0F8-B839-1337-DA0D4D1112A9}"/>
                </a:ext>
              </a:extLst>
            </p:cNvPr>
            <p:cNvSpPr/>
            <p:nvPr/>
          </p:nvSpPr>
          <p:spPr>
            <a:xfrm>
              <a:off x="-1" y="0"/>
              <a:ext cx="348996" cy="300401"/>
            </a:xfrm>
            <a:custGeom>
              <a:avLst/>
              <a:gdLst/>
              <a:ahLst/>
              <a:cxnLst/>
              <a:rect l="l" t="t" r="r" b="b"/>
              <a:pathLst>
                <a:path w="348996" h="300401">
                  <a:moveTo>
                    <a:pt x="0" y="0"/>
                  </a:moveTo>
                  <a:lnTo>
                    <a:pt x="348996" y="0"/>
                  </a:lnTo>
                  <a:lnTo>
                    <a:pt x="348996" y="300401"/>
                  </a:lnTo>
                  <a:lnTo>
                    <a:pt x="0" y="300401"/>
                  </a:lnTo>
                  <a:lnTo>
                    <a:pt x="0" y="0"/>
                  </a:lnTo>
                  <a:close/>
                </a:path>
              </a:pathLst>
            </a:custGeom>
            <a:blipFill>
              <a:blip r:embed="rId8">
                <a:extLst>
                  <a:ext uri="{96DAC541-7B7A-43D3-8B79-37D633B846F1}">
                    <asvg:svgBlip xmlns:asvg="http://schemas.microsoft.com/office/drawing/2016/SVG/main" r:embed="rId9"/>
                  </a:ext>
                </a:extLst>
              </a:blip>
              <a:stretch>
                <a:fillRect l="-49058" t="-59455" r="-44276" b="-65155"/>
              </a:stretch>
            </a:blipFill>
          </p:spPr>
          <p:txBody>
            <a:bodyPr/>
            <a:lstStyle/>
            <a:p>
              <a:endParaRPr lang="en-CA">
                <a:solidFill>
                  <a:schemeClr val="bg1"/>
                </a:solidFill>
              </a:endParaRPr>
            </a:p>
          </p:txBody>
        </p:sp>
        <p:sp>
          <p:nvSpPr>
            <p:cNvPr id="77" name="TextBox 20">
              <a:extLst>
                <a:ext uri="{FF2B5EF4-FFF2-40B4-BE49-F238E27FC236}">
                  <a16:creationId xmlns:a16="http://schemas.microsoft.com/office/drawing/2014/main" id="{0055CC57-FADB-BFC2-D9E6-90033863FDD1}"/>
                </a:ext>
              </a:extLst>
            </p:cNvPr>
            <p:cNvSpPr txBox="1"/>
            <p:nvPr/>
          </p:nvSpPr>
          <p:spPr>
            <a:xfrm>
              <a:off x="776451" y="-47625"/>
              <a:ext cx="3377766" cy="679672"/>
            </a:xfrm>
            <a:prstGeom prst="rect">
              <a:avLst/>
            </a:prstGeom>
          </p:spPr>
          <p:txBody>
            <a:bodyPr wrap="square" lIns="0" tIns="0" rIns="0" bIns="0" rtlCol="0" anchor="t">
              <a:spAutoFit/>
            </a:bodyPr>
            <a:lstStyle/>
            <a:p>
              <a:pPr>
                <a:lnSpc>
                  <a:spcPts val="2086"/>
                </a:lnSpc>
              </a:pPr>
              <a:r>
                <a:rPr lang="en-US" sz="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Looking at historical trends over a period of time,</a:t>
              </a:r>
            </a:p>
          </p:txBody>
        </p:sp>
      </p:grpSp>
      <p:sp>
        <p:nvSpPr>
          <p:cNvPr id="80" name="Freeform 9">
            <a:extLst>
              <a:ext uri="{FF2B5EF4-FFF2-40B4-BE49-F238E27FC236}">
                <a16:creationId xmlns:a16="http://schemas.microsoft.com/office/drawing/2014/main" id="{0B90EBE1-0C4F-1DD3-D812-CA5227581E32}"/>
              </a:ext>
            </a:extLst>
          </p:cNvPr>
          <p:cNvSpPr/>
          <p:nvPr/>
        </p:nvSpPr>
        <p:spPr>
          <a:xfrm rot="5400000">
            <a:off x="3316334" y="4062101"/>
            <a:ext cx="339548" cy="309428"/>
          </a:xfrm>
          <a:custGeom>
            <a:avLst/>
            <a:gdLst/>
            <a:ahLst/>
            <a:cxnLst/>
            <a:rect l="l" t="t" r="r" b="b"/>
            <a:pathLst>
              <a:path w="732874" h="487713">
                <a:moveTo>
                  <a:pt x="0" y="0"/>
                </a:moveTo>
                <a:lnTo>
                  <a:pt x="732874" y="0"/>
                </a:lnTo>
                <a:lnTo>
                  <a:pt x="732874" y="487713"/>
                </a:lnTo>
                <a:lnTo>
                  <a:pt x="0" y="487713"/>
                </a:lnTo>
                <a:lnTo>
                  <a:pt x="0" y="0"/>
                </a:lnTo>
                <a:close/>
              </a:path>
            </a:pathLst>
          </a:custGeom>
          <a:blipFill>
            <a:blip r:embed="rId10">
              <a:extLst>
                <a:ext uri="{96DAC541-7B7A-43D3-8B79-37D633B846F1}">
                  <asvg:svgBlip xmlns:asvg="http://schemas.microsoft.com/office/drawing/2016/SVG/main" r:embed="rId11"/>
                </a:ext>
              </a:extLst>
            </a:blip>
            <a:stretch>
              <a:fillRect l="-17936" t="-50804" r="-15720" b="-50038"/>
            </a:stretch>
          </a:blipFill>
        </p:spPr>
        <p:txBody>
          <a:bodyPr/>
          <a:lstStyle/>
          <a:p>
            <a:endParaRPr lang="en-CA"/>
          </a:p>
        </p:txBody>
      </p:sp>
      <p:grpSp>
        <p:nvGrpSpPr>
          <p:cNvPr id="2" name="Group 18">
            <a:extLst>
              <a:ext uri="{FF2B5EF4-FFF2-40B4-BE49-F238E27FC236}">
                <a16:creationId xmlns:a16="http://schemas.microsoft.com/office/drawing/2014/main" id="{390E0C02-3E82-9C10-B1B2-93C25E4F3192}"/>
              </a:ext>
            </a:extLst>
          </p:cNvPr>
          <p:cNvGrpSpPr/>
          <p:nvPr/>
        </p:nvGrpSpPr>
        <p:grpSpPr>
          <a:xfrm>
            <a:off x="7799315" y="4779913"/>
            <a:ext cx="3416874" cy="509755"/>
            <a:chOff x="0" y="-47625"/>
            <a:chExt cx="4154217" cy="679672"/>
          </a:xfrm>
        </p:grpSpPr>
        <p:sp>
          <p:nvSpPr>
            <p:cNvPr id="3" name="Freeform 19">
              <a:extLst>
                <a:ext uri="{FF2B5EF4-FFF2-40B4-BE49-F238E27FC236}">
                  <a16:creationId xmlns:a16="http://schemas.microsoft.com/office/drawing/2014/main" id="{F8FF6381-5E43-C470-985A-DFD2E266F547}"/>
                </a:ext>
              </a:extLst>
            </p:cNvPr>
            <p:cNvSpPr/>
            <p:nvPr/>
          </p:nvSpPr>
          <p:spPr>
            <a:xfrm>
              <a:off x="0" y="0"/>
              <a:ext cx="348996" cy="300401"/>
            </a:xfrm>
            <a:custGeom>
              <a:avLst/>
              <a:gdLst/>
              <a:ahLst/>
              <a:cxnLst/>
              <a:rect l="l" t="t" r="r" b="b"/>
              <a:pathLst>
                <a:path w="348996" h="300401">
                  <a:moveTo>
                    <a:pt x="0" y="0"/>
                  </a:moveTo>
                  <a:lnTo>
                    <a:pt x="348996" y="0"/>
                  </a:lnTo>
                  <a:lnTo>
                    <a:pt x="348996" y="300401"/>
                  </a:lnTo>
                  <a:lnTo>
                    <a:pt x="0" y="300401"/>
                  </a:lnTo>
                  <a:lnTo>
                    <a:pt x="0" y="0"/>
                  </a:lnTo>
                  <a:close/>
                </a:path>
              </a:pathLst>
            </a:custGeom>
            <a:blipFill>
              <a:blip r:embed="rId8">
                <a:extLst>
                  <a:ext uri="{96DAC541-7B7A-43D3-8B79-37D633B846F1}">
                    <asvg:svgBlip xmlns:asvg="http://schemas.microsoft.com/office/drawing/2016/SVG/main" r:embed="rId9"/>
                  </a:ext>
                </a:extLst>
              </a:blip>
              <a:stretch>
                <a:fillRect l="-49058" t="-59455" r="-44276" b="-65155"/>
              </a:stretch>
            </a:blipFill>
          </p:spPr>
          <p:txBody>
            <a:bodyPr/>
            <a:lstStyle/>
            <a:p>
              <a:endParaRPr lang="en-CA">
                <a:solidFill>
                  <a:schemeClr val="bg1"/>
                </a:solidFill>
              </a:endParaRPr>
            </a:p>
          </p:txBody>
        </p:sp>
        <p:sp>
          <p:nvSpPr>
            <p:cNvPr id="4" name="TextBox 20">
              <a:extLst>
                <a:ext uri="{FF2B5EF4-FFF2-40B4-BE49-F238E27FC236}">
                  <a16:creationId xmlns:a16="http://schemas.microsoft.com/office/drawing/2014/main" id="{B0EBA770-C800-3C2E-BF70-D3DB31AE7114}"/>
                </a:ext>
              </a:extLst>
            </p:cNvPr>
            <p:cNvSpPr txBox="1"/>
            <p:nvPr/>
          </p:nvSpPr>
          <p:spPr>
            <a:xfrm>
              <a:off x="776451" y="-47625"/>
              <a:ext cx="3377766" cy="679672"/>
            </a:xfrm>
            <a:prstGeom prst="rect">
              <a:avLst/>
            </a:prstGeom>
          </p:spPr>
          <p:txBody>
            <a:bodyPr wrap="square" lIns="0" tIns="0" rIns="0" bIns="0" rtlCol="0" anchor="t">
              <a:spAutoFit/>
            </a:bodyPr>
            <a:lstStyle/>
            <a:p>
              <a:pPr>
                <a:lnSpc>
                  <a:spcPts val="2086"/>
                </a:lnSpc>
              </a:pPr>
              <a:r>
                <a:rPr lang="en-US" sz="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Taking into consideration which industries are </a:t>
              </a:r>
              <a:r>
                <a:rPr lang="en-US" sz="1200" i="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meaningfully</a:t>
              </a:r>
              <a:r>
                <a:rPr lang="en-US" sz="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concentrated in your area,</a:t>
              </a:r>
            </a:p>
          </p:txBody>
        </p:sp>
      </p:grpSp>
      <p:grpSp>
        <p:nvGrpSpPr>
          <p:cNvPr id="6" name="Group 18">
            <a:extLst>
              <a:ext uri="{FF2B5EF4-FFF2-40B4-BE49-F238E27FC236}">
                <a16:creationId xmlns:a16="http://schemas.microsoft.com/office/drawing/2014/main" id="{97725367-F7E1-BF9D-08E5-FA12D433A641}"/>
              </a:ext>
            </a:extLst>
          </p:cNvPr>
          <p:cNvGrpSpPr/>
          <p:nvPr/>
        </p:nvGrpSpPr>
        <p:grpSpPr>
          <a:xfrm>
            <a:off x="7799315" y="5682994"/>
            <a:ext cx="3416874" cy="779059"/>
            <a:chOff x="0" y="-47625"/>
            <a:chExt cx="4154217" cy="1038743"/>
          </a:xfrm>
        </p:grpSpPr>
        <p:sp>
          <p:nvSpPr>
            <p:cNvPr id="7" name="Freeform 19">
              <a:extLst>
                <a:ext uri="{FF2B5EF4-FFF2-40B4-BE49-F238E27FC236}">
                  <a16:creationId xmlns:a16="http://schemas.microsoft.com/office/drawing/2014/main" id="{36B3734B-F555-06E4-92F0-D9383C50E412}"/>
                </a:ext>
              </a:extLst>
            </p:cNvPr>
            <p:cNvSpPr/>
            <p:nvPr/>
          </p:nvSpPr>
          <p:spPr>
            <a:xfrm>
              <a:off x="0" y="0"/>
              <a:ext cx="348996" cy="300401"/>
            </a:xfrm>
            <a:custGeom>
              <a:avLst/>
              <a:gdLst/>
              <a:ahLst/>
              <a:cxnLst/>
              <a:rect l="l" t="t" r="r" b="b"/>
              <a:pathLst>
                <a:path w="348996" h="300401">
                  <a:moveTo>
                    <a:pt x="0" y="0"/>
                  </a:moveTo>
                  <a:lnTo>
                    <a:pt x="348996" y="0"/>
                  </a:lnTo>
                  <a:lnTo>
                    <a:pt x="348996" y="300401"/>
                  </a:lnTo>
                  <a:lnTo>
                    <a:pt x="0" y="300401"/>
                  </a:lnTo>
                  <a:lnTo>
                    <a:pt x="0" y="0"/>
                  </a:lnTo>
                  <a:close/>
                </a:path>
              </a:pathLst>
            </a:custGeom>
            <a:blipFill>
              <a:blip r:embed="rId8">
                <a:extLst>
                  <a:ext uri="{96DAC541-7B7A-43D3-8B79-37D633B846F1}">
                    <asvg:svgBlip xmlns:asvg="http://schemas.microsoft.com/office/drawing/2016/SVG/main" r:embed="rId9"/>
                  </a:ext>
                </a:extLst>
              </a:blip>
              <a:stretch>
                <a:fillRect l="-49058" t="-59455" r="-44276" b="-65155"/>
              </a:stretch>
            </a:blipFill>
          </p:spPr>
          <p:txBody>
            <a:bodyPr/>
            <a:lstStyle/>
            <a:p>
              <a:endParaRPr lang="en-CA">
                <a:solidFill>
                  <a:schemeClr val="bg1"/>
                </a:solidFill>
              </a:endParaRPr>
            </a:p>
          </p:txBody>
        </p:sp>
        <p:sp>
          <p:nvSpPr>
            <p:cNvPr id="8" name="TextBox 20">
              <a:extLst>
                <a:ext uri="{FF2B5EF4-FFF2-40B4-BE49-F238E27FC236}">
                  <a16:creationId xmlns:a16="http://schemas.microsoft.com/office/drawing/2014/main" id="{0D234AD9-F575-0C4C-F137-9CC7ACBA8232}"/>
                </a:ext>
              </a:extLst>
            </p:cNvPr>
            <p:cNvSpPr txBox="1"/>
            <p:nvPr/>
          </p:nvSpPr>
          <p:spPr>
            <a:xfrm>
              <a:off x="776451" y="-47625"/>
              <a:ext cx="3377766" cy="1038743"/>
            </a:xfrm>
            <a:prstGeom prst="rect">
              <a:avLst/>
            </a:prstGeom>
          </p:spPr>
          <p:txBody>
            <a:bodyPr wrap="square" lIns="0" tIns="0" rIns="0" bIns="0" rtlCol="0" anchor="t">
              <a:spAutoFit/>
            </a:bodyPr>
            <a:lstStyle/>
            <a:p>
              <a:pPr>
                <a:lnSpc>
                  <a:spcPts val="2086"/>
                </a:lnSpc>
              </a:pPr>
              <a:r>
                <a:rPr lang="en-US" sz="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Taking into consideration how well the industries align with your regional economic development goals.</a:t>
              </a:r>
            </a:p>
          </p:txBody>
        </p:sp>
      </p:grpSp>
      <p:grpSp>
        <p:nvGrpSpPr>
          <p:cNvPr id="10" name="Group 9">
            <a:extLst>
              <a:ext uri="{FF2B5EF4-FFF2-40B4-BE49-F238E27FC236}">
                <a16:creationId xmlns:a16="http://schemas.microsoft.com/office/drawing/2014/main" id="{152526FD-1B0E-6212-8404-CF97E2E6DE90}"/>
              </a:ext>
            </a:extLst>
          </p:cNvPr>
          <p:cNvGrpSpPr/>
          <p:nvPr/>
        </p:nvGrpSpPr>
        <p:grpSpPr>
          <a:xfrm>
            <a:off x="486865" y="4465283"/>
            <a:ext cx="6090576" cy="1869447"/>
            <a:chOff x="515161" y="4178710"/>
            <a:chExt cx="6090576" cy="1869447"/>
          </a:xfrm>
        </p:grpSpPr>
        <p:sp>
          <p:nvSpPr>
            <p:cNvPr id="30" name="TextBox 13">
              <a:extLst>
                <a:ext uri="{FF2B5EF4-FFF2-40B4-BE49-F238E27FC236}">
                  <a16:creationId xmlns:a16="http://schemas.microsoft.com/office/drawing/2014/main" id="{6095B03B-96EB-7079-C040-D1328D92C347}"/>
                </a:ext>
              </a:extLst>
            </p:cNvPr>
            <p:cNvSpPr txBox="1"/>
            <p:nvPr/>
          </p:nvSpPr>
          <p:spPr>
            <a:xfrm>
              <a:off x="1542967" y="4178710"/>
              <a:ext cx="5062770" cy="479490"/>
            </a:xfrm>
            <a:prstGeom prst="rect">
              <a:avLst/>
            </a:prstGeom>
          </p:spPr>
          <p:txBody>
            <a:bodyPr wrap="square" lIns="0" tIns="0" rIns="0" bIns="0" rtlCol="0" anchor="t">
              <a:spAutoFit/>
            </a:bodyPr>
            <a:lstStyle/>
            <a:p>
              <a:pPr>
                <a:lnSpc>
                  <a:spcPts val="4480"/>
                </a:lnSpc>
                <a:spcBef>
                  <a:spcPct val="0"/>
                </a:spcBef>
              </a:pPr>
              <a:r>
                <a:rPr lang="en-US" dirty="0">
                  <a:solidFill>
                    <a:srgbClr val="143055"/>
                  </a:solidFill>
                  <a:latin typeface="Ubuntu"/>
                </a:rPr>
                <a:t>Regional strengths &amp; specializations</a:t>
              </a:r>
            </a:p>
          </p:txBody>
        </p:sp>
        <p:pic>
          <p:nvPicPr>
            <p:cNvPr id="32" name="Graphic 31">
              <a:extLst>
                <a:ext uri="{FF2B5EF4-FFF2-40B4-BE49-F238E27FC236}">
                  <a16:creationId xmlns:a16="http://schemas.microsoft.com/office/drawing/2014/main" id="{636CEA01-1326-2B63-0608-D5AA1702BB8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5161" y="4375055"/>
              <a:ext cx="774150" cy="774150"/>
            </a:xfrm>
            <a:prstGeom prst="rect">
              <a:avLst/>
            </a:prstGeom>
          </p:spPr>
        </p:pic>
        <p:sp>
          <p:nvSpPr>
            <p:cNvPr id="9" name="TextBox 11">
              <a:extLst>
                <a:ext uri="{FF2B5EF4-FFF2-40B4-BE49-F238E27FC236}">
                  <a16:creationId xmlns:a16="http://schemas.microsoft.com/office/drawing/2014/main" id="{F9C6EA23-CE6E-811A-6835-C47FFAF5BE68}"/>
                </a:ext>
              </a:extLst>
            </p:cNvPr>
            <p:cNvSpPr txBox="1"/>
            <p:nvPr/>
          </p:nvSpPr>
          <p:spPr>
            <a:xfrm>
              <a:off x="1510291" y="4693940"/>
              <a:ext cx="5095445" cy="1354217"/>
            </a:xfrm>
            <a:prstGeom prst="rect">
              <a:avLst/>
            </a:prstGeom>
          </p:spPr>
          <p:txBody>
            <a:bodyPr wrap="square" lIns="0" tIns="0" rIns="0" bIns="0" rtlCol="0" anchor="t">
              <a:spAutoFit/>
            </a:bodyPr>
            <a:lstStyle/>
            <a:p>
              <a:pPr>
                <a:lnSpc>
                  <a:spcPct val="150000"/>
                </a:lnSpc>
              </a:pPr>
              <a:r>
                <a:rPr lang="en-US" sz="12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rPr>
                <a:t>This makes LQs an indispensable component for figuring out what your target sectors are. They provide a direct estimate of your region’s strength in any particular industry, relative to the national average, therefore providing a base for further analysis. </a:t>
              </a:r>
            </a:p>
            <a:p>
              <a:pPr>
                <a:lnSpc>
                  <a:spcPct val="150000"/>
                </a:lnSpc>
              </a:pPr>
              <a:endParaRPr lang="en-US" sz="12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sp>
        <p:nvSpPr>
          <p:cNvPr id="13" name="TextBox 8">
            <a:extLst>
              <a:ext uri="{FF2B5EF4-FFF2-40B4-BE49-F238E27FC236}">
                <a16:creationId xmlns:a16="http://schemas.microsoft.com/office/drawing/2014/main" id="{3C3E78B7-55EC-E72E-8E94-52939E6709BC}"/>
              </a:ext>
            </a:extLst>
          </p:cNvPr>
          <p:cNvSpPr txBox="1"/>
          <p:nvPr/>
        </p:nvSpPr>
        <p:spPr>
          <a:xfrm>
            <a:off x="980024" y="773853"/>
            <a:ext cx="9397577" cy="551433"/>
          </a:xfrm>
          <a:prstGeom prst="rect">
            <a:avLst/>
          </a:prstGeom>
        </p:spPr>
        <p:txBody>
          <a:bodyPr wrap="square" lIns="0" tIns="0" rIns="0" bIns="0" rtlCol="0" anchor="t">
            <a:spAutoFit/>
          </a:bodyPr>
          <a:lstStyle/>
          <a:p>
            <a:pPr>
              <a:lnSpc>
                <a:spcPts val="4256"/>
              </a:lnSpc>
            </a:pPr>
            <a:r>
              <a:rPr lang="en-US" sz="3733" dirty="0">
                <a:solidFill>
                  <a:srgbClr val="051438"/>
                </a:solidFill>
                <a:latin typeface="Ubuntu Bold"/>
              </a:rPr>
              <a:t>LQs: Application &amp; Analyses</a:t>
            </a:r>
          </a:p>
        </p:txBody>
      </p:sp>
      <p:sp>
        <p:nvSpPr>
          <p:cNvPr id="14" name="TextBox 9">
            <a:extLst>
              <a:ext uri="{FF2B5EF4-FFF2-40B4-BE49-F238E27FC236}">
                <a16:creationId xmlns:a16="http://schemas.microsoft.com/office/drawing/2014/main" id="{5596A6A8-95E3-5BAE-3963-5FB1968A9CD3}"/>
              </a:ext>
            </a:extLst>
          </p:cNvPr>
          <p:cNvSpPr txBox="1"/>
          <p:nvPr/>
        </p:nvSpPr>
        <p:spPr>
          <a:xfrm>
            <a:off x="991895" y="501489"/>
            <a:ext cx="4366722" cy="264496"/>
          </a:xfrm>
          <a:prstGeom prst="rect">
            <a:avLst/>
          </a:prstGeom>
        </p:spPr>
        <p:txBody>
          <a:bodyPr wrap="square" lIns="0" tIns="0" rIns="0" bIns="0" rtlCol="0" anchor="t">
            <a:spAutoFit/>
          </a:bodyPr>
          <a:lstStyle/>
          <a:p>
            <a:pPr>
              <a:lnSpc>
                <a:spcPts val="2333"/>
              </a:lnSpc>
            </a:pPr>
            <a:r>
              <a:rPr lang="en-US" sz="1667" dirty="0">
                <a:solidFill>
                  <a:schemeClr val="accent2"/>
                </a:solidFill>
                <a:latin typeface="Ubuntu"/>
              </a:rPr>
              <a:t>Identifying emerging trends and market gaps </a:t>
            </a:r>
          </a:p>
        </p:txBody>
      </p:sp>
      <p:sp>
        <p:nvSpPr>
          <p:cNvPr id="15" name="Rectangle: Rounded Corners 14">
            <a:extLst>
              <a:ext uri="{FF2B5EF4-FFF2-40B4-BE49-F238E27FC236}">
                <a16:creationId xmlns:a16="http://schemas.microsoft.com/office/drawing/2014/main" id="{DA1D696B-7795-4AB0-163D-E4B69C1629E2}"/>
              </a:ext>
            </a:extLst>
          </p:cNvPr>
          <p:cNvSpPr/>
          <p:nvPr/>
        </p:nvSpPr>
        <p:spPr>
          <a:xfrm>
            <a:off x="703807" y="497829"/>
            <a:ext cx="87085" cy="870857"/>
          </a:xfrm>
          <a:prstGeom prst="roundRect">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2e4ae0-1fd9-487e-b1a7-28e39bbca620" xsi:nil="true"/>
    <lcf76f155ced4ddcb4097134ff3c332f xmlns="fb78d8fc-1726-4c96-b515-e50f25441cc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29395AEDC05E45981292E1002DD9D4" ma:contentTypeVersion="18" ma:contentTypeDescription="Create a new document." ma:contentTypeScope="" ma:versionID="b1036c01dd9da55d782a2982a4dcb9d5">
  <xsd:schema xmlns:xsd="http://www.w3.org/2001/XMLSchema" xmlns:xs="http://www.w3.org/2001/XMLSchema" xmlns:p="http://schemas.microsoft.com/office/2006/metadata/properties" xmlns:ns2="fb78d8fc-1726-4c96-b515-e50f25441cca" xmlns:ns3="252e4ae0-1fd9-487e-b1a7-28e39bbca620" targetNamespace="http://schemas.microsoft.com/office/2006/metadata/properties" ma:root="true" ma:fieldsID="16de5e20a9c2eb02936fdda50857516c" ns2:_="" ns3:_="">
    <xsd:import namespace="fb78d8fc-1726-4c96-b515-e50f25441cca"/>
    <xsd:import namespace="252e4ae0-1fd9-487e-b1a7-28e39bbca6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8d8fc-1726-4c96-b515-e50f25441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9c06b29-dc76-4f5f-b39f-2556e0d48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2e4ae0-1fd9-487e-b1a7-28e39bbca62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50336d-de19-4ba7-8b7d-2d61ab4df391}" ma:internalName="TaxCatchAll" ma:showField="CatchAllData" ma:web="252e4ae0-1fd9-487e-b1a7-28e39bbca6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D5E3C0-E3E4-40C6-9E1E-7D3D4452CB56}">
  <ds:schemaRefs>
    <ds:schemaRef ds:uri="http://schemas.microsoft.com/office/2006/metadata/properties"/>
    <ds:schemaRef ds:uri="http://schemas.microsoft.com/office/infopath/2007/PartnerControls"/>
    <ds:schemaRef ds:uri="252e4ae0-1fd9-487e-b1a7-28e39bbca620"/>
    <ds:schemaRef ds:uri="fb78d8fc-1726-4c96-b515-e50f25441cca"/>
  </ds:schemaRefs>
</ds:datastoreItem>
</file>

<file path=customXml/itemProps2.xml><?xml version="1.0" encoding="utf-8"?>
<ds:datastoreItem xmlns:ds="http://schemas.openxmlformats.org/officeDocument/2006/customXml" ds:itemID="{7DAC1BDF-515C-4E88-8AC8-0D22EB180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8d8fc-1726-4c96-b515-e50f25441cca"/>
    <ds:schemaRef ds:uri="252e4ae0-1fd9-487e-b1a7-28e39bbca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1432F4-BD31-4296-914A-AF20C375B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1962</TotalTime>
  <Words>4544</Words>
  <Application>Microsoft Office PowerPoint</Application>
  <PresentationFormat>Widescreen</PresentationFormat>
  <Paragraphs>247</Paragraphs>
  <Slides>18</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Aptos</vt:lpstr>
      <vt:lpstr>Aptos Display</vt:lpstr>
      <vt:lpstr>Arial</vt:lpstr>
      <vt:lpstr>Calibri</vt:lpstr>
      <vt:lpstr>Open Sans Light</vt:lpstr>
      <vt:lpstr>Roboto</vt:lpstr>
      <vt:lpstr>Roboto Condensed</vt:lpstr>
      <vt:lpstr>Söhne</vt:lpstr>
      <vt:lpstr>Symbol</vt:lpstr>
      <vt:lpstr>Times New Roman</vt:lpstr>
      <vt:lpstr>Ubuntu</vt:lpstr>
      <vt:lpstr>Ubuntu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Hick</dc:creator>
  <cp:lastModifiedBy>Cindy Hick</cp:lastModifiedBy>
  <cp:revision>71</cp:revision>
  <dcterms:created xsi:type="dcterms:W3CDTF">2024-01-31T19:47:27Z</dcterms:created>
  <dcterms:modified xsi:type="dcterms:W3CDTF">2024-02-05T15:35:24Z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0x0101002529395AEDC05E45981292E1002DD9D4</vt:lpwstr>
  </property>
  <property fmtid="{D5CDD505-2E9C-101B-9397-08002B2CF9AE}" pid="3" name="MediaServiceImageTags">
    <vt:lpwstr/>
  </property>
</Properties>
</file>