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0"/>
  </p:notesMasterIdLst>
  <p:sldIdLst>
    <p:sldId id="257" r:id="rId5"/>
    <p:sldId id="258" r:id="rId6"/>
    <p:sldId id="259" r:id="rId7"/>
    <p:sldId id="260" r:id="rId8"/>
    <p:sldId id="272" r:id="rId9"/>
    <p:sldId id="275" r:id="rId10"/>
    <p:sldId id="261" r:id="rId11"/>
    <p:sldId id="262" r:id="rId12"/>
    <p:sldId id="263" r:id="rId13"/>
    <p:sldId id="264" r:id="rId14"/>
    <p:sldId id="265" r:id="rId15"/>
    <p:sldId id="266" r:id="rId16"/>
    <p:sldId id="270" r:id="rId17"/>
    <p:sldId id="271" r:id="rId18"/>
    <p:sldId id="27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8D98E8-09D8-4DC9-9756-2300D018A4C8}">
          <p14:sldIdLst>
            <p14:sldId id="257"/>
            <p14:sldId id="258"/>
            <p14:sldId id="259"/>
            <p14:sldId id="260"/>
            <p14:sldId id="272"/>
            <p14:sldId id="275"/>
            <p14:sldId id="261"/>
            <p14:sldId id="262"/>
            <p14:sldId id="263"/>
            <p14:sldId id="264"/>
            <p14:sldId id="265"/>
            <p14:sldId id="266"/>
            <p14:sldId id="270"/>
          </p14:sldIdLst>
        </p14:section>
        <p14:section name="Untitled Section" id="{0C6A04E7-40CB-483E-BBEF-5DDE1E5D12E3}">
          <p14:sldIdLst>
            <p14:sldId id="271"/>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120A6-C1E4-430C-1D3F-841CD78F09FF}" v="9" dt="2024-02-05T20:03:45.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5" d="100"/>
          <a:sy n="95" d="100"/>
        </p:scale>
        <p:origin x="104" y="21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Price" userId="S::harold.p@av-canada.com::d8321c34-4f21-4cd3-9ae8-c7edfb849d49" providerId="AD" clId="Web-{500120A6-C1E4-430C-1D3F-841CD78F09FF}"/>
    <pc:docChg chg="modSld">
      <pc:chgData name="Harold Price" userId="S::harold.p@av-canada.com::d8321c34-4f21-4cd3-9ae8-c7edfb849d49" providerId="AD" clId="Web-{500120A6-C1E4-430C-1D3F-841CD78F09FF}" dt="2024-02-05T20:03:45.817" v="8" actId="14100"/>
      <pc:docMkLst>
        <pc:docMk/>
      </pc:docMkLst>
      <pc:sldChg chg="addSp modSp addAnim">
        <pc:chgData name="Harold Price" userId="S::harold.p@av-canada.com::d8321c34-4f21-4cd3-9ae8-c7edfb849d49" providerId="AD" clId="Web-{500120A6-C1E4-430C-1D3F-841CD78F09FF}" dt="2024-02-05T20:03:45.817" v="8" actId="14100"/>
        <pc:sldMkLst>
          <pc:docMk/>
          <pc:sldMk cId="1473517770" sldId="268"/>
        </pc:sldMkLst>
        <pc:picChg chg="add mod">
          <ac:chgData name="Harold Price" userId="S::harold.p@av-canada.com::d8321c34-4f21-4cd3-9ae8-c7edfb849d49" providerId="AD" clId="Web-{500120A6-C1E4-430C-1D3F-841CD78F09FF}" dt="2024-02-05T20:03:45.817" v="8" actId="14100"/>
          <ac:picMkLst>
            <pc:docMk/>
            <pc:sldMk cId="1473517770" sldId="268"/>
            <ac:picMk id="3" creationId="{5FA82614-31D4-2532-83A5-A9054AE0D5C9}"/>
          </ac:picMkLst>
        </pc:picChg>
      </pc:sldChg>
      <pc:sldChg chg="addSp modSp addAnim">
        <pc:chgData name="Harold Price" userId="S::harold.p@av-canada.com::d8321c34-4f21-4cd3-9ae8-c7edfb849d49" providerId="AD" clId="Web-{500120A6-C1E4-430C-1D3F-841CD78F09FF}" dt="2024-02-05T20:01:41.707" v="5" actId="14100"/>
        <pc:sldMkLst>
          <pc:docMk/>
          <pc:sldMk cId="46139635" sldId="269"/>
        </pc:sldMkLst>
        <pc:picChg chg="add mod">
          <ac:chgData name="Harold Price" userId="S::harold.p@av-canada.com::d8321c34-4f21-4cd3-9ae8-c7edfb849d49" providerId="AD" clId="Web-{500120A6-C1E4-430C-1D3F-841CD78F09FF}" dt="2024-02-05T20:01:41.707" v="5" actId="14100"/>
          <ac:picMkLst>
            <pc:docMk/>
            <pc:sldMk cId="46139635" sldId="269"/>
            <ac:picMk id="3" creationId="{092FCB75-0051-6287-A148-B2EA36B1DD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322AD-B6E4-4A55-BA90-501CD68D60DF}" type="datetimeFigureOut">
              <a:rPr lang="en-CA" smtClean="0"/>
              <a:t>2024-02-21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165A1-C5DC-4754-8A06-D9ED50CED264}" type="slidenum">
              <a:rPr lang="en-CA" smtClean="0"/>
              <a:t>‹#›</a:t>
            </a:fld>
            <a:endParaRPr lang="en-CA"/>
          </a:p>
        </p:txBody>
      </p:sp>
    </p:spTree>
    <p:extLst>
      <p:ext uri="{BB962C8B-B14F-4D97-AF65-F5344CB8AC3E}">
        <p14:creationId xmlns:p14="http://schemas.microsoft.com/office/powerpoint/2010/main" val="1528721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3B165A1-C5DC-4754-8A06-D9ED50CED264}" type="slidenum">
              <a:rPr lang="en-CA" smtClean="0"/>
              <a:t>12</a:t>
            </a:fld>
            <a:endParaRPr lang="en-CA"/>
          </a:p>
        </p:txBody>
      </p:sp>
    </p:spTree>
    <p:extLst>
      <p:ext uri="{BB962C8B-B14F-4D97-AF65-F5344CB8AC3E}">
        <p14:creationId xmlns:p14="http://schemas.microsoft.com/office/powerpoint/2010/main" val="231870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GB"/>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0311771-8199-4798-8169-37794252B1B9}"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744607-FF0F-41BA-90D0-C4C1A9E4EF2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311771-8199-4798-8169-37794252B1B9}"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211057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311771-8199-4798-8169-37794252B1B9}"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167532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311771-8199-4798-8169-37794252B1B9}"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3821076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0311771-8199-4798-8169-37794252B1B9}"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C744607-FF0F-41BA-90D0-C4C1A9E4EF2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31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0311771-8199-4798-8169-37794252B1B9}" type="datetimeFigureOut">
              <a:rPr lang="en-CA" smtClean="0"/>
              <a:t>2024-02-21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17399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0311771-8199-4798-8169-37794252B1B9}" type="datetimeFigureOut">
              <a:rPr lang="en-CA" smtClean="0"/>
              <a:t>2024-02-21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4052738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0311771-8199-4798-8169-37794252B1B9}" type="datetimeFigureOut">
              <a:rPr lang="en-CA" smtClean="0"/>
              <a:t>2024-02-21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196092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311771-8199-4798-8169-37794252B1B9}" type="datetimeFigureOut">
              <a:rPr lang="en-CA" smtClean="0"/>
              <a:t>2024-02-21</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32883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GB"/>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0311771-8199-4798-8169-37794252B1B9}" type="datetimeFigureOut">
              <a:rPr lang="en-CA" smtClean="0"/>
              <a:t>2024-02-21</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C744607-FF0F-41BA-90D0-C4C1A9E4EF29}" type="slidenum">
              <a:rPr lang="en-CA" smtClean="0"/>
              <a:t>‹#›</a:t>
            </a:fld>
            <a:endParaRPr lang="en-CA"/>
          </a:p>
        </p:txBody>
      </p:sp>
    </p:spTree>
    <p:extLst>
      <p:ext uri="{BB962C8B-B14F-4D97-AF65-F5344CB8AC3E}">
        <p14:creationId xmlns:p14="http://schemas.microsoft.com/office/powerpoint/2010/main" val="312745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0311771-8199-4798-8169-37794252B1B9}" type="datetimeFigureOut">
              <a:rPr lang="en-CA" smtClean="0"/>
              <a:t>2024-02-21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C744607-FF0F-41BA-90D0-C4C1A9E4EF29}" type="slidenum">
              <a:rPr lang="en-CA" smtClean="0"/>
              <a:t>‹#›</a:t>
            </a:fld>
            <a:endParaRPr lang="en-CA"/>
          </a:p>
        </p:txBody>
      </p:sp>
    </p:spTree>
    <p:extLst>
      <p:ext uri="{BB962C8B-B14F-4D97-AF65-F5344CB8AC3E}">
        <p14:creationId xmlns:p14="http://schemas.microsoft.com/office/powerpoint/2010/main" val="366476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0311771-8199-4798-8169-37794252B1B9}" type="datetimeFigureOut">
              <a:rPr lang="en-CA" smtClean="0"/>
              <a:t>2024-02-21</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C744607-FF0F-41BA-90D0-C4C1A9E4EF2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1146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F9C9-665A-D0AF-CD9F-F75749151BA8}"/>
              </a:ext>
            </a:extLst>
          </p:cNvPr>
          <p:cNvSpPr>
            <a:spLocks noGrp="1"/>
          </p:cNvSpPr>
          <p:nvPr>
            <p:ph type="title"/>
          </p:nvPr>
        </p:nvSpPr>
        <p:spPr/>
        <p:txBody>
          <a:bodyPr>
            <a:normAutofit/>
          </a:bodyPr>
          <a:lstStyle/>
          <a:p>
            <a:r>
              <a:rPr lang="en-CA" b="1" dirty="0">
                <a:solidFill>
                  <a:srgbClr val="FF0000"/>
                </a:solidFill>
              </a:rPr>
              <a:t>Shifting Gears &amp; Economic Development Priorities - </a:t>
            </a:r>
            <a:r>
              <a:rPr lang="en-US" sz="3600" b="1" i="0" dirty="0">
                <a:solidFill>
                  <a:srgbClr val="888888"/>
                </a:solidFill>
                <a:effectLst/>
                <a:latin typeface="Lato" panose="020F0502020204030203" pitchFamily="34" charset="0"/>
              </a:rPr>
              <a:t>What are you doing for me now? </a:t>
            </a:r>
            <a:endParaRPr lang="en-CA" sz="3600" b="1" dirty="0">
              <a:solidFill>
                <a:srgbClr val="FF0000"/>
              </a:solidFill>
            </a:endParaRPr>
          </a:p>
        </p:txBody>
      </p:sp>
      <p:sp>
        <p:nvSpPr>
          <p:cNvPr id="3" name="Content Placeholder 2">
            <a:extLst>
              <a:ext uri="{FF2B5EF4-FFF2-40B4-BE49-F238E27FC236}">
                <a16:creationId xmlns:a16="http://schemas.microsoft.com/office/drawing/2014/main" id="{C8B19ADB-7D76-6A93-0B08-619715BE820B}"/>
              </a:ext>
            </a:extLst>
          </p:cNvPr>
          <p:cNvSpPr>
            <a:spLocks noGrp="1"/>
          </p:cNvSpPr>
          <p:nvPr>
            <p:ph idx="1"/>
          </p:nvPr>
        </p:nvSpPr>
        <p:spPr/>
        <p:txBody>
          <a:bodyPr/>
          <a:lstStyle/>
          <a:p>
            <a:endParaRPr lang="en-CA" sz="3600" dirty="0"/>
          </a:p>
          <a:p>
            <a:r>
              <a:rPr lang="en-CA" sz="3600" dirty="0"/>
              <a:t>The World has Changed, Economic Development 2024: A New Approach to Economic Development.</a:t>
            </a:r>
          </a:p>
          <a:p>
            <a:r>
              <a:rPr lang="en-CA" sz="2800" b="1" i="1" dirty="0"/>
              <a:t>OR</a:t>
            </a:r>
          </a:p>
          <a:p>
            <a:r>
              <a:rPr lang="en-CA" sz="3600" dirty="0"/>
              <a:t>What is Old is New Again and Some Things Never Change. </a:t>
            </a:r>
          </a:p>
        </p:txBody>
      </p:sp>
    </p:spTree>
    <p:extLst>
      <p:ext uri="{BB962C8B-B14F-4D97-AF65-F5344CB8AC3E}">
        <p14:creationId xmlns:p14="http://schemas.microsoft.com/office/powerpoint/2010/main" val="738758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8163-210A-C79A-376B-37ACAE303D82}"/>
              </a:ext>
            </a:extLst>
          </p:cNvPr>
          <p:cNvSpPr>
            <a:spLocks noGrp="1"/>
          </p:cNvSpPr>
          <p:nvPr>
            <p:ph type="title"/>
          </p:nvPr>
        </p:nvSpPr>
        <p:spPr/>
        <p:txBody>
          <a:bodyPr/>
          <a:lstStyle/>
          <a:p>
            <a:r>
              <a:rPr lang="en-CA" b="1" dirty="0">
                <a:solidFill>
                  <a:srgbClr val="FF0000"/>
                </a:solidFill>
              </a:rPr>
              <a:t>Trend: Health and Wellness Focus</a:t>
            </a:r>
          </a:p>
        </p:txBody>
      </p:sp>
      <p:sp>
        <p:nvSpPr>
          <p:cNvPr id="3" name="Content Placeholder 2">
            <a:extLst>
              <a:ext uri="{FF2B5EF4-FFF2-40B4-BE49-F238E27FC236}">
                <a16:creationId xmlns:a16="http://schemas.microsoft.com/office/drawing/2014/main" id="{9E06C21A-2665-A78B-84B7-2D6AA8468335}"/>
              </a:ext>
            </a:extLst>
          </p:cNvPr>
          <p:cNvSpPr>
            <a:spLocks noGrp="1"/>
          </p:cNvSpPr>
          <p:nvPr>
            <p:ph idx="1"/>
          </p:nvPr>
        </p:nvSpPr>
        <p:spPr/>
        <p:txBody>
          <a:bodyPr>
            <a:normAutofit fontScale="85000" lnSpcReduction="20000"/>
          </a:bodyPr>
          <a:lstStyle/>
          <a:p>
            <a:endParaRPr lang="en-CA" sz="3500" dirty="0">
              <a:solidFill>
                <a:srgbClr val="71777A"/>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r>
              <a:rPr lang="en-CA" sz="3100" dirty="0">
                <a:solidFill>
                  <a:srgbClr val="71777A"/>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Employee well-being has taken center stage in corporate culture. Companies are selecting locations and buildings that promote employee health and wellness with considerations for access to recreational spaces, healthcare facilities and work-life balance</a:t>
            </a:r>
            <a:r>
              <a:rPr lang="en-CA" sz="3100" dirty="0">
                <a:solidFill>
                  <a:srgbClr val="71777A"/>
                </a:solidFill>
                <a:effectLst/>
                <a:latin typeface="Calibri" panose="020F0502020204030204" pitchFamily="34" charset="0"/>
                <a:ea typeface="Times New Roman" panose="02020603050405020304" pitchFamily="18" charset="0"/>
                <a:cs typeface="Calibri" panose="020F0502020204030204" pitchFamily="34" charset="0"/>
              </a:rPr>
              <a:t>. </a:t>
            </a:r>
          </a:p>
          <a:p>
            <a:endParaRPr lang="en-CA" sz="3100" dirty="0">
              <a:solidFill>
                <a:srgbClr val="71777A"/>
              </a:solidFill>
              <a:effectLst/>
              <a:latin typeface="Calibri" panose="020F0502020204030204" pitchFamily="34" charset="0"/>
              <a:ea typeface="Times New Roman" panose="02020603050405020304" pitchFamily="18" charset="0"/>
              <a:cs typeface="Calibri" panose="020F0502020204030204" pitchFamily="34" charset="0"/>
            </a:endParaRPr>
          </a:p>
          <a:p>
            <a:r>
              <a:rPr lang="en-CA" sz="3100" dirty="0">
                <a:solidFill>
                  <a:srgbClr val="71777A"/>
                </a:solidFill>
                <a:effectLst/>
                <a:latin typeface="Calibri" panose="020F0502020204030204" pitchFamily="34" charset="0"/>
                <a:ea typeface="Times New Roman" panose="02020603050405020304" pitchFamily="18" charset="0"/>
                <a:cs typeface="Calibri" panose="020F0502020204030204" pitchFamily="34" charset="0"/>
              </a:rPr>
              <a:t>The “live, work and play” and “flight to quality” approach has become critical for office-related projects in the site selection process.</a:t>
            </a:r>
          </a:p>
          <a:p>
            <a:pPr algn="r"/>
            <a:endParaRPr lang="en-CA" sz="2600" dirty="0">
              <a:solidFill>
                <a:srgbClr val="71777A"/>
              </a:solidFill>
              <a:effectLst/>
              <a:latin typeface="Calibri" panose="020F0502020204030204" pitchFamily="34" charset="0"/>
              <a:ea typeface="Calibri" panose="020F0502020204030204" pitchFamily="34" charset="0"/>
              <a:cs typeface="Calibri" panose="020F0502020204030204" pitchFamily="34" charset="0"/>
            </a:endParaRPr>
          </a:p>
          <a:p>
            <a:pPr algn="r"/>
            <a:r>
              <a:rPr lang="en-CA" sz="2600" dirty="0">
                <a:solidFill>
                  <a:srgbClr val="71777A"/>
                </a:solidFill>
                <a:effectLst/>
                <a:latin typeface="Calibri" panose="020F0502020204030204" pitchFamily="34" charset="0"/>
                <a:ea typeface="Calibri" panose="020F0502020204030204" pitchFamily="34" charset="0"/>
                <a:cs typeface="Calibri" panose="020F0502020204030204" pitchFamily="34" charset="0"/>
              </a:rPr>
              <a:t>Example: Napanee, Ontario</a:t>
            </a:r>
          </a:p>
          <a:p>
            <a:endParaRPr lang="en-CA" sz="1800" dirty="0">
              <a:solidFill>
                <a:srgbClr val="71777A"/>
              </a:solidFill>
              <a:latin typeface="Roboto" panose="02000000000000000000" pitchFamily="2"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endParaRPr>
          </a:p>
          <a:p>
            <a:endParaRPr lang="en-CA" dirty="0"/>
          </a:p>
        </p:txBody>
      </p:sp>
    </p:spTree>
    <p:extLst>
      <p:ext uri="{BB962C8B-B14F-4D97-AF65-F5344CB8AC3E}">
        <p14:creationId xmlns:p14="http://schemas.microsoft.com/office/powerpoint/2010/main" val="98795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8163-210A-C79A-376B-37ACAE303D82}"/>
              </a:ext>
            </a:extLst>
          </p:cNvPr>
          <p:cNvSpPr>
            <a:spLocks noGrp="1"/>
          </p:cNvSpPr>
          <p:nvPr>
            <p:ph type="title"/>
          </p:nvPr>
        </p:nvSpPr>
        <p:spPr/>
        <p:txBody>
          <a:bodyPr/>
          <a:lstStyle/>
          <a:p>
            <a:r>
              <a:rPr lang="en-CA" b="1" dirty="0">
                <a:solidFill>
                  <a:srgbClr val="FF0000"/>
                </a:solidFill>
              </a:rPr>
              <a:t>Trend: Real Estate Conditions</a:t>
            </a:r>
          </a:p>
        </p:txBody>
      </p:sp>
      <p:sp>
        <p:nvSpPr>
          <p:cNvPr id="3" name="Content Placeholder 2">
            <a:extLst>
              <a:ext uri="{FF2B5EF4-FFF2-40B4-BE49-F238E27FC236}">
                <a16:creationId xmlns:a16="http://schemas.microsoft.com/office/drawing/2014/main" id="{9E06C21A-2665-A78B-84B7-2D6AA8468335}"/>
              </a:ext>
            </a:extLst>
          </p:cNvPr>
          <p:cNvSpPr>
            <a:spLocks noGrp="1"/>
          </p:cNvSpPr>
          <p:nvPr>
            <p:ph idx="1"/>
          </p:nvPr>
        </p:nvSpPr>
        <p:spPr>
          <a:xfrm>
            <a:off x="1097280" y="1845734"/>
            <a:ext cx="10058400" cy="3188179"/>
          </a:xfrm>
        </p:spPr>
        <p:txBody>
          <a:bodyPr>
            <a:normAutofit fontScale="25000" lnSpcReduction="20000"/>
          </a:bodyPr>
          <a:lstStyle/>
          <a:p>
            <a:pPr>
              <a:spcBef>
                <a:spcPts val="960"/>
              </a:spcBef>
              <a:spcAft>
                <a:spcPts val="2160"/>
              </a:spcAft>
            </a:pPr>
            <a:r>
              <a:rPr lang="en-CA" sz="9600" dirty="0">
                <a:solidFill>
                  <a:srgbClr val="71777A"/>
                </a:solidFill>
                <a:effectLst/>
                <a:ea typeface="Times New Roman" panose="02020603050405020304" pitchFamily="18" charset="0"/>
                <a:cs typeface="Times New Roman" panose="02020603050405020304" pitchFamily="18" charset="0"/>
              </a:rPr>
              <a:t>It is a tale of two real estate types: the supply and demand of office versus industrial real estate for site selection projects. For office-related site selection projects such as headquarters, software engineering and contact centers, there is ample supply of options available due to high vacancy and sublease availability. </a:t>
            </a:r>
          </a:p>
          <a:p>
            <a:pPr>
              <a:spcBef>
                <a:spcPts val="960"/>
              </a:spcBef>
              <a:spcAft>
                <a:spcPts val="2160"/>
              </a:spcAft>
            </a:pPr>
            <a:r>
              <a:rPr lang="en-CA" sz="9600" dirty="0">
                <a:solidFill>
                  <a:srgbClr val="71777A"/>
                </a:solidFill>
                <a:effectLst/>
                <a:highlight>
                  <a:srgbClr val="FFFF00"/>
                </a:highlight>
                <a:ea typeface="Times New Roman" panose="02020603050405020304" pitchFamily="18" charset="0"/>
                <a:cs typeface="Times New Roman" panose="02020603050405020304" pitchFamily="18" charset="0"/>
              </a:rPr>
              <a:t>Conversely, the availability of quality industrial warehouses and manufacturing real estate is more challenging. There is currently a significant shortage of large land sites for manufacturing projects that have adequate infrastructure</a:t>
            </a:r>
            <a:r>
              <a:rPr lang="en-CA" sz="9600" dirty="0">
                <a:solidFill>
                  <a:srgbClr val="71777A"/>
                </a:solidFill>
                <a:effectLst/>
                <a:ea typeface="Times New Roman" panose="02020603050405020304" pitchFamily="18" charset="0"/>
                <a:cs typeface="Times New Roman" panose="02020603050405020304" pitchFamily="18" charset="0"/>
              </a:rPr>
              <a:t>. Similarly, the availability of modern warehouse space has been low due to supply chain shifts and e-commerce sector growth.</a:t>
            </a:r>
            <a:endParaRPr lang="en-CA" sz="9600" dirty="0">
              <a:effectLst/>
              <a:ea typeface="Calibri" panose="020F0502020204030204" pitchFamily="34" charset="0"/>
            </a:endParaRPr>
          </a:p>
          <a:p>
            <a:pPr algn="r"/>
            <a:r>
              <a:rPr lang="en-CA" sz="9600" dirty="0">
                <a:solidFill>
                  <a:srgbClr val="71777A"/>
                </a:solidFill>
                <a:effectLst/>
                <a:ea typeface="Calibri" panose="020F0502020204030204" pitchFamily="34" charset="0"/>
                <a:cs typeface="Calibri" panose="020F0502020204030204" pitchFamily="34" charset="0"/>
              </a:rPr>
              <a:t>Example: Napanee, Ontario</a:t>
            </a:r>
          </a:p>
          <a:p>
            <a:endParaRPr lang="en-CA" sz="1800" dirty="0">
              <a:solidFill>
                <a:srgbClr val="71777A"/>
              </a:solidFill>
              <a:latin typeface="Roboto" panose="02000000000000000000" pitchFamily="2"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endParaRPr>
          </a:p>
          <a:p>
            <a:endParaRPr lang="en-CA" dirty="0"/>
          </a:p>
        </p:txBody>
      </p:sp>
    </p:spTree>
    <p:extLst>
      <p:ext uri="{BB962C8B-B14F-4D97-AF65-F5344CB8AC3E}">
        <p14:creationId xmlns:p14="http://schemas.microsoft.com/office/powerpoint/2010/main" val="310290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C006-780E-C158-715A-D55806D99D10}"/>
              </a:ext>
            </a:extLst>
          </p:cNvPr>
          <p:cNvSpPr>
            <a:spLocks noGrp="1"/>
          </p:cNvSpPr>
          <p:nvPr>
            <p:ph type="title"/>
          </p:nvPr>
        </p:nvSpPr>
        <p:spPr/>
        <p:txBody>
          <a:bodyPr/>
          <a:lstStyle/>
          <a:p>
            <a:r>
              <a:rPr lang="en-CA" b="1" dirty="0">
                <a:solidFill>
                  <a:srgbClr val="FF0000"/>
                </a:solidFill>
              </a:rPr>
              <a:t>Recommendations from CME</a:t>
            </a:r>
          </a:p>
        </p:txBody>
      </p:sp>
      <p:sp>
        <p:nvSpPr>
          <p:cNvPr id="3" name="Content Placeholder 2">
            <a:extLst>
              <a:ext uri="{FF2B5EF4-FFF2-40B4-BE49-F238E27FC236}">
                <a16:creationId xmlns:a16="http://schemas.microsoft.com/office/drawing/2014/main" id="{384422A1-4040-B413-F084-B17F9567579C}"/>
              </a:ext>
            </a:extLst>
          </p:cNvPr>
          <p:cNvSpPr>
            <a:spLocks noGrp="1"/>
          </p:cNvSpPr>
          <p:nvPr>
            <p:ph idx="1"/>
          </p:nvPr>
        </p:nvSpPr>
        <p:spPr/>
        <p:txBody>
          <a:bodyPr>
            <a:normAutofit fontScale="77500" lnSpcReduction="20000"/>
          </a:bodyPr>
          <a:lstStyle/>
          <a:p>
            <a:pPr marL="0" indent="0">
              <a:buNone/>
            </a:pPr>
            <a:r>
              <a:rPr lang="en-CA" sz="3200" dirty="0">
                <a:solidFill>
                  <a:schemeClr val="accent1">
                    <a:lumMod val="75000"/>
                  </a:schemeClr>
                </a:solidFill>
              </a:rPr>
              <a:t>Four Main Pillars from Manufacturing Canadians Future</a:t>
            </a:r>
          </a:p>
          <a:p>
            <a:pPr marL="0" indent="0">
              <a:buNone/>
            </a:pPr>
            <a:endParaRPr lang="en-CA" sz="3200" dirty="0">
              <a:solidFill>
                <a:schemeClr val="accent1">
                  <a:lumMod val="75000"/>
                </a:schemeClr>
              </a:solidFill>
            </a:endParaRPr>
          </a:p>
          <a:p>
            <a:pPr marL="514350" indent="-514350">
              <a:buFont typeface="+mj-lt"/>
              <a:buAutoNum type="arabicPeriod"/>
            </a:pPr>
            <a:r>
              <a:rPr lang="en-CA" sz="2800" dirty="0"/>
              <a:t>Expand and Upskill the Manufacturing Workforce</a:t>
            </a:r>
          </a:p>
          <a:p>
            <a:pPr marL="514350" indent="-514350">
              <a:buFont typeface="+mj-lt"/>
              <a:buAutoNum type="arabicPeriod"/>
            </a:pPr>
            <a:r>
              <a:rPr lang="en-CA" sz="2800" dirty="0"/>
              <a:t>Stimulate Innovation, Investment and the Adoption of Advanced Technologies</a:t>
            </a:r>
          </a:p>
          <a:p>
            <a:pPr marL="514350" indent="-514350">
              <a:buFont typeface="+mj-lt"/>
              <a:buAutoNum type="arabicPeriod"/>
            </a:pPr>
            <a:r>
              <a:rPr lang="en-CA" sz="2800" dirty="0"/>
              <a:t>Encourage Domestic Production and Value-Added Exports</a:t>
            </a:r>
          </a:p>
          <a:p>
            <a:pPr marL="514350" indent="-514350">
              <a:buFont typeface="+mj-lt"/>
              <a:buAutoNum type="arabicPeriod"/>
            </a:pPr>
            <a:r>
              <a:rPr lang="en-CA" sz="2800" dirty="0"/>
              <a:t>Speed up and Expand Clean Technology Incentives to Help Manufacturers Adapt to Advance Canada’s Climate Change Plan</a:t>
            </a:r>
          </a:p>
          <a:p>
            <a:pPr marL="514350" indent="-514350">
              <a:buFont typeface="+mj-lt"/>
              <a:buAutoNum type="arabicPeriod"/>
            </a:pPr>
            <a:endParaRPr lang="en-CA" sz="2800" dirty="0"/>
          </a:p>
          <a:p>
            <a:pPr algn="r"/>
            <a:endParaRPr lang="en-CA" sz="2600" dirty="0">
              <a:solidFill>
                <a:schemeClr val="tx1"/>
              </a:solidFill>
            </a:endParaRPr>
          </a:p>
          <a:p>
            <a:pPr algn="r"/>
            <a:r>
              <a:rPr lang="en-CA" sz="2600" i="1" dirty="0">
                <a:solidFill>
                  <a:schemeClr val="tx1"/>
                </a:solidFill>
              </a:rPr>
              <a:t>SOURCE: CME December 2023</a:t>
            </a:r>
          </a:p>
        </p:txBody>
      </p:sp>
    </p:spTree>
    <p:extLst>
      <p:ext uri="{BB962C8B-B14F-4D97-AF65-F5344CB8AC3E}">
        <p14:creationId xmlns:p14="http://schemas.microsoft.com/office/powerpoint/2010/main" val="103880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917F-EEAF-6231-B156-FE4EEDD663E0}"/>
              </a:ext>
            </a:extLst>
          </p:cNvPr>
          <p:cNvSpPr>
            <a:spLocks noGrp="1"/>
          </p:cNvSpPr>
          <p:nvPr>
            <p:ph type="title"/>
          </p:nvPr>
        </p:nvSpPr>
        <p:spPr/>
        <p:txBody>
          <a:bodyPr/>
          <a:lstStyle/>
          <a:p>
            <a:r>
              <a:rPr lang="en-CA" b="1" dirty="0">
                <a:solidFill>
                  <a:srgbClr val="FF0000"/>
                </a:solidFill>
              </a:rPr>
              <a:t>What has changed</a:t>
            </a:r>
          </a:p>
        </p:txBody>
      </p:sp>
      <p:sp>
        <p:nvSpPr>
          <p:cNvPr id="3" name="Content Placeholder 2">
            <a:extLst>
              <a:ext uri="{FF2B5EF4-FFF2-40B4-BE49-F238E27FC236}">
                <a16:creationId xmlns:a16="http://schemas.microsoft.com/office/drawing/2014/main" id="{1DEE5606-FA05-53F3-B277-9AFDCEC9DCB4}"/>
              </a:ext>
            </a:extLst>
          </p:cNvPr>
          <p:cNvSpPr>
            <a:spLocks noGrp="1"/>
          </p:cNvSpPr>
          <p:nvPr>
            <p:ph sz="half" idx="1"/>
          </p:nvPr>
        </p:nvSpPr>
        <p:spPr/>
        <p:txBody>
          <a:bodyPr>
            <a:normAutofit fontScale="92500" lnSpcReduction="10000"/>
          </a:bodyPr>
          <a:lstStyle/>
          <a:p>
            <a:r>
              <a:rPr lang="en-CA" dirty="0"/>
              <a:t>Tools used by EDOs</a:t>
            </a:r>
          </a:p>
          <a:p>
            <a:r>
              <a:rPr lang="en-CA" dirty="0"/>
              <a:t>Availability of data to site selectors and companies. No need to contact EDO</a:t>
            </a:r>
          </a:p>
          <a:p>
            <a:r>
              <a:rPr lang="en-CA" dirty="0"/>
              <a:t>Value proposition is already well known before clients speak to us</a:t>
            </a:r>
          </a:p>
          <a:p>
            <a:r>
              <a:rPr lang="en-CA" dirty="0"/>
              <a:t>Lack of availability and price of industrial land</a:t>
            </a:r>
          </a:p>
          <a:p>
            <a:r>
              <a:rPr lang="en-CA" dirty="0"/>
              <a:t>Programs not always keeping up with the trends</a:t>
            </a:r>
          </a:p>
          <a:p>
            <a:r>
              <a:rPr lang="en-CA" dirty="0"/>
              <a:t>Need to relaunch previously successful older programs.</a:t>
            </a:r>
          </a:p>
          <a:p>
            <a:r>
              <a:rPr lang="en-CA" dirty="0"/>
              <a:t>Regulatory burden / regulatory bodies</a:t>
            </a:r>
          </a:p>
          <a:p>
            <a:r>
              <a:rPr lang="en-CA" dirty="0"/>
              <a:t>Manufacturing seems to be cool again</a:t>
            </a:r>
          </a:p>
          <a:p>
            <a:endParaRPr lang="en-CA" dirty="0"/>
          </a:p>
          <a:p>
            <a:endParaRPr lang="en-CA" dirty="0"/>
          </a:p>
          <a:p>
            <a:endParaRPr lang="en-CA" dirty="0"/>
          </a:p>
        </p:txBody>
      </p:sp>
      <p:sp>
        <p:nvSpPr>
          <p:cNvPr id="4" name="Content Placeholder 3">
            <a:extLst>
              <a:ext uri="{FF2B5EF4-FFF2-40B4-BE49-F238E27FC236}">
                <a16:creationId xmlns:a16="http://schemas.microsoft.com/office/drawing/2014/main" id="{1DC3519F-4097-2257-7F07-308F07F30EDB}"/>
              </a:ext>
            </a:extLst>
          </p:cNvPr>
          <p:cNvSpPr>
            <a:spLocks noGrp="1"/>
          </p:cNvSpPr>
          <p:nvPr>
            <p:ph sz="half" idx="2"/>
          </p:nvPr>
        </p:nvSpPr>
        <p:spPr>
          <a:xfrm>
            <a:off x="6217919" y="1845735"/>
            <a:ext cx="5149163" cy="4023360"/>
          </a:xfrm>
        </p:spPr>
        <p:txBody>
          <a:bodyPr>
            <a:normAutofit fontScale="92500" lnSpcReduction="10000"/>
          </a:bodyPr>
          <a:lstStyle/>
          <a:p>
            <a:r>
              <a:rPr lang="en-CA" dirty="0"/>
              <a:t>Labour availability and skill challenges</a:t>
            </a:r>
          </a:p>
          <a:p>
            <a:pPr>
              <a:spcBef>
                <a:spcPts val="600"/>
              </a:spcBef>
            </a:pPr>
            <a:r>
              <a:rPr lang="en-CA" dirty="0"/>
              <a:t>Pace of Projects</a:t>
            </a:r>
          </a:p>
          <a:p>
            <a:pPr>
              <a:lnSpc>
                <a:spcPct val="110000"/>
              </a:lnSpc>
              <a:spcBef>
                <a:spcPts val="600"/>
              </a:spcBef>
            </a:pPr>
            <a:r>
              <a:rPr lang="en-CA" dirty="0"/>
              <a:t>Holistic approach to economic development in housing, daycare, medical recruitment, immigration</a:t>
            </a:r>
          </a:p>
          <a:p>
            <a:r>
              <a:rPr lang="en-CA" dirty="0"/>
              <a:t>Inclusion of groups that were traditionally not included in economic development (indigenous)</a:t>
            </a:r>
          </a:p>
          <a:p>
            <a:r>
              <a:rPr lang="en-CA" dirty="0"/>
              <a:t>Increase of females in the profession</a:t>
            </a:r>
          </a:p>
          <a:p>
            <a:r>
              <a:rPr lang="en-CA" dirty="0"/>
              <a:t>Focus on clean energy and environmental sustainability</a:t>
            </a:r>
          </a:p>
          <a:p>
            <a:r>
              <a:rPr lang="en-CA" dirty="0"/>
              <a:t>Artificial intelligence as a tool in economic development</a:t>
            </a:r>
          </a:p>
          <a:p>
            <a:endParaRPr lang="en-CA" dirty="0"/>
          </a:p>
          <a:p>
            <a:endParaRPr lang="en-CA" dirty="0"/>
          </a:p>
        </p:txBody>
      </p:sp>
    </p:spTree>
    <p:extLst>
      <p:ext uri="{BB962C8B-B14F-4D97-AF65-F5344CB8AC3E}">
        <p14:creationId xmlns:p14="http://schemas.microsoft.com/office/powerpoint/2010/main" val="1577073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4FF0-0B3E-32E0-A2E2-3454CDD7A499}"/>
              </a:ext>
            </a:extLst>
          </p:cNvPr>
          <p:cNvSpPr>
            <a:spLocks noGrp="1"/>
          </p:cNvSpPr>
          <p:nvPr>
            <p:ph type="title"/>
          </p:nvPr>
        </p:nvSpPr>
        <p:spPr/>
        <p:txBody>
          <a:bodyPr/>
          <a:lstStyle/>
          <a:p>
            <a:r>
              <a:rPr lang="en-CA" b="1" dirty="0">
                <a:solidFill>
                  <a:srgbClr val="FF0000"/>
                </a:solidFill>
              </a:rPr>
              <a:t>What has not changed</a:t>
            </a:r>
          </a:p>
        </p:txBody>
      </p:sp>
      <p:sp>
        <p:nvSpPr>
          <p:cNvPr id="3" name="Content Placeholder 2">
            <a:extLst>
              <a:ext uri="{FF2B5EF4-FFF2-40B4-BE49-F238E27FC236}">
                <a16:creationId xmlns:a16="http://schemas.microsoft.com/office/drawing/2014/main" id="{16BECDFD-DAD9-8581-6980-91F04093D18C}"/>
              </a:ext>
            </a:extLst>
          </p:cNvPr>
          <p:cNvSpPr>
            <a:spLocks noGrp="1"/>
          </p:cNvSpPr>
          <p:nvPr>
            <p:ph sz="half" idx="1"/>
          </p:nvPr>
        </p:nvSpPr>
        <p:spPr/>
        <p:txBody>
          <a:bodyPr>
            <a:normAutofit fontScale="85000" lnSpcReduction="20000"/>
          </a:bodyPr>
          <a:lstStyle/>
          <a:p>
            <a:r>
              <a:rPr lang="en-CA" sz="2200" dirty="0"/>
              <a:t>Building Relationships </a:t>
            </a:r>
          </a:p>
          <a:p>
            <a:r>
              <a:rPr lang="en-CA" sz="2200" dirty="0"/>
              <a:t>Collaboration, Trust</a:t>
            </a:r>
          </a:p>
          <a:p>
            <a:r>
              <a:rPr lang="en-CA" sz="2200" dirty="0"/>
              <a:t>Remember who are your customers – council, community, residents, businesses</a:t>
            </a:r>
          </a:p>
          <a:p>
            <a:r>
              <a:rPr lang="en-CA" sz="2200" dirty="0"/>
              <a:t>Business fundamentals driving business decisions (the weighting of the factors changes but the fundamentals still apply)</a:t>
            </a:r>
          </a:p>
          <a:p>
            <a:r>
              <a:rPr lang="en-CA" sz="2200" dirty="0"/>
              <a:t>Customer Service Approach</a:t>
            </a:r>
          </a:p>
          <a:p>
            <a:r>
              <a:rPr lang="en-CA" sz="2200" dirty="0"/>
              <a:t>Trends do not always mean long term opportunities (call centres, solar/wind projects, cannabis/EV?)</a:t>
            </a:r>
          </a:p>
          <a:p>
            <a:r>
              <a:rPr lang="en-CA" sz="2200" dirty="0"/>
              <a:t>Try and react at the speed of business</a:t>
            </a:r>
          </a:p>
          <a:p>
            <a:r>
              <a:rPr lang="en-CA" sz="2400" dirty="0"/>
              <a:t>“Fish where the fish are”</a:t>
            </a:r>
            <a:endParaRPr lang="en-CA" sz="2200" dirty="0"/>
          </a:p>
          <a:p>
            <a:endParaRPr lang="en-CA" dirty="0"/>
          </a:p>
          <a:p>
            <a:endParaRPr lang="en-CA" dirty="0"/>
          </a:p>
          <a:p>
            <a:endParaRPr lang="en-CA" dirty="0"/>
          </a:p>
          <a:p>
            <a:pPr marL="0" indent="0">
              <a:buNone/>
            </a:pPr>
            <a:endParaRPr lang="en-CA" dirty="0"/>
          </a:p>
        </p:txBody>
      </p:sp>
      <p:sp>
        <p:nvSpPr>
          <p:cNvPr id="4" name="Content Placeholder 3">
            <a:extLst>
              <a:ext uri="{FF2B5EF4-FFF2-40B4-BE49-F238E27FC236}">
                <a16:creationId xmlns:a16="http://schemas.microsoft.com/office/drawing/2014/main" id="{EB33472A-7EA1-F7AA-7260-33708E6A4AEB}"/>
              </a:ext>
            </a:extLst>
          </p:cNvPr>
          <p:cNvSpPr>
            <a:spLocks noGrp="1"/>
          </p:cNvSpPr>
          <p:nvPr>
            <p:ph sz="half" idx="2"/>
          </p:nvPr>
        </p:nvSpPr>
        <p:spPr>
          <a:xfrm>
            <a:off x="6217920" y="1845735"/>
            <a:ext cx="4937760" cy="4202640"/>
          </a:xfrm>
        </p:spPr>
        <p:txBody>
          <a:bodyPr>
            <a:noAutofit/>
          </a:bodyPr>
          <a:lstStyle/>
          <a:p>
            <a:r>
              <a:rPr lang="en-CA" sz="1900" dirty="0"/>
              <a:t>Navigating (avoiding) Politics</a:t>
            </a:r>
          </a:p>
          <a:p>
            <a:r>
              <a:rPr lang="en-CA" sz="1900" dirty="0"/>
              <a:t>Economic Development is a team sport, share the glory.</a:t>
            </a:r>
          </a:p>
          <a:p>
            <a:r>
              <a:rPr lang="en-CA" sz="1900" dirty="0"/>
              <a:t>The graveyard is full of the bones of indispensable people – Don’t forget to take time to have some fun along the way</a:t>
            </a:r>
          </a:p>
          <a:p>
            <a:r>
              <a:rPr lang="en-CA" sz="1900" i="1" dirty="0"/>
              <a:t>Most economic development presentations seem to contain these phrases, so we’ve included them too:</a:t>
            </a:r>
          </a:p>
          <a:p>
            <a:r>
              <a:rPr lang="en-CA" sz="1800" i="1" dirty="0"/>
              <a:t>Perfect storm, Let’s try and unpack this, Granular level, Peel back the layer of the onion, Value-proposition, Return on investment, Low-hanging fruit, Quick win, Looking through </a:t>
            </a:r>
            <a:r>
              <a:rPr lang="en-CA" sz="1800" i="1"/>
              <a:t>lenses, Sally </a:t>
            </a:r>
            <a:r>
              <a:rPr lang="en-CA" sz="1800" i="1" dirty="0"/>
              <a:t>forth</a:t>
            </a:r>
          </a:p>
        </p:txBody>
      </p:sp>
    </p:spTree>
    <p:extLst>
      <p:ext uri="{BB962C8B-B14F-4D97-AF65-F5344CB8AC3E}">
        <p14:creationId xmlns:p14="http://schemas.microsoft.com/office/powerpoint/2010/main" val="412193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5A8F-010D-B51D-602B-B86C82D43D27}"/>
              </a:ext>
            </a:extLst>
          </p:cNvPr>
          <p:cNvSpPr>
            <a:spLocks noGrp="1"/>
          </p:cNvSpPr>
          <p:nvPr>
            <p:ph type="title"/>
          </p:nvPr>
        </p:nvSpPr>
        <p:spPr/>
        <p:txBody>
          <a:bodyPr/>
          <a:lstStyle/>
          <a:p>
            <a:r>
              <a:rPr lang="en-US" b="1" dirty="0">
                <a:solidFill>
                  <a:srgbClr val="FF0000"/>
                </a:solidFill>
              </a:rPr>
              <a:t>Thank You! Dave, Chris and Jay</a:t>
            </a:r>
            <a:endParaRPr lang="en-CA" b="1" dirty="0">
              <a:solidFill>
                <a:srgbClr val="FF0000"/>
              </a:solidFill>
            </a:endParaRPr>
          </a:p>
        </p:txBody>
      </p:sp>
      <p:pic>
        <p:nvPicPr>
          <p:cNvPr id="10" name="Content Placeholder 9" descr="An aerial view of a factory&#10;&#10;Description automatically generated">
            <a:extLst>
              <a:ext uri="{FF2B5EF4-FFF2-40B4-BE49-F238E27FC236}">
                <a16:creationId xmlns:a16="http://schemas.microsoft.com/office/drawing/2014/main" id="{522911E2-5F43-2660-663B-BED381B196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4809" y="2600954"/>
            <a:ext cx="3871277" cy="2807113"/>
          </a:xfrm>
        </p:spPr>
      </p:pic>
      <p:pic>
        <p:nvPicPr>
          <p:cNvPr id="8" name="Content Placeholder 7" descr="A building with trees and a parking lot&#10;&#10;Description automatically generated">
            <a:extLst>
              <a:ext uri="{FF2B5EF4-FFF2-40B4-BE49-F238E27FC236}">
                <a16:creationId xmlns:a16="http://schemas.microsoft.com/office/drawing/2014/main" id="{40C3F66A-5657-6ED7-BF39-F3B90A12385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3760" y="2600954"/>
            <a:ext cx="4856480" cy="2733505"/>
          </a:xfrm>
        </p:spPr>
      </p:pic>
      <p:sp>
        <p:nvSpPr>
          <p:cNvPr id="11" name="TextBox 10">
            <a:extLst>
              <a:ext uri="{FF2B5EF4-FFF2-40B4-BE49-F238E27FC236}">
                <a16:creationId xmlns:a16="http://schemas.microsoft.com/office/drawing/2014/main" id="{97833C7C-C55C-1CD8-858D-395A14A2B22D}"/>
              </a:ext>
            </a:extLst>
          </p:cNvPr>
          <p:cNvSpPr txBox="1"/>
          <p:nvPr/>
        </p:nvSpPr>
        <p:spPr>
          <a:xfrm>
            <a:off x="2238375" y="5536333"/>
            <a:ext cx="8010525" cy="707886"/>
          </a:xfrm>
          <a:prstGeom prst="rect">
            <a:avLst/>
          </a:prstGeom>
          <a:noFill/>
        </p:spPr>
        <p:txBody>
          <a:bodyPr wrap="square" rtlCol="0">
            <a:spAutoFit/>
          </a:bodyPr>
          <a:lstStyle/>
          <a:p>
            <a:pPr algn="ctr"/>
            <a:r>
              <a:rPr lang="en-US" sz="4000" dirty="0"/>
              <a:t>100+ Years of Progress</a:t>
            </a:r>
            <a:endParaRPr lang="en-CA" sz="4000" dirty="0"/>
          </a:p>
        </p:txBody>
      </p:sp>
    </p:spTree>
    <p:extLst>
      <p:ext uri="{BB962C8B-B14F-4D97-AF65-F5344CB8AC3E}">
        <p14:creationId xmlns:p14="http://schemas.microsoft.com/office/powerpoint/2010/main" val="3095056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C4B3-1AFA-3FF6-0340-D2FB33FC87BF}"/>
              </a:ext>
            </a:extLst>
          </p:cNvPr>
          <p:cNvSpPr>
            <a:spLocks noGrp="1"/>
          </p:cNvSpPr>
          <p:nvPr>
            <p:ph type="title"/>
          </p:nvPr>
        </p:nvSpPr>
        <p:spPr/>
        <p:txBody>
          <a:bodyPr/>
          <a:lstStyle/>
          <a:p>
            <a:r>
              <a:rPr lang="en-CA" b="1" dirty="0">
                <a:solidFill>
                  <a:srgbClr val="FF0000"/>
                </a:solidFill>
              </a:rPr>
              <a:t>Agenda</a:t>
            </a:r>
            <a:r>
              <a:rPr lang="en-CA" dirty="0"/>
              <a:t>	</a:t>
            </a:r>
          </a:p>
        </p:txBody>
      </p:sp>
      <p:sp>
        <p:nvSpPr>
          <p:cNvPr id="3" name="Content Placeholder 2">
            <a:extLst>
              <a:ext uri="{FF2B5EF4-FFF2-40B4-BE49-F238E27FC236}">
                <a16:creationId xmlns:a16="http://schemas.microsoft.com/office/drawing/2014/main" id="{C93E8D3B-0C97-7E0D-8F7D-1198A50D94F1}"/>
              </a:ext>
            </a:extLst>
          </p:cNvPr>
          <p:cNvSpPr>
            <a:spLocks noGrp="1"/>
          </p:cNvSpPr>
          <p:nvPr>
            <p:ph idx="1"/>
          </p:nvPr>
        </p:nvSpPr>
        <p:spPr/>
        <p:txBody>
          <a:bodyPr>
            <a:normAutofit lnSpcReduction="10000"/>
          </a:bodyPr>
          <a:lstStyle/>
          <a:p>
            <a:r>
              <a:rPr lang="en-CA" sz="2800" dirty="0">
                <a:solidFill>
                  <a:srgbClr val="FF0000"/>
                </a:solidFill>
              </a:rPr>
              <a:t>Speaker Introductions</a:t>
            </a:r>
          </a:p>
          <a:p>
            <a:r>
              <a:rPr lang="en-CA" sz="2400" dirty="0"/>
              <a:t> </a:t>
            </a:r>
            <a:r>
              <a:rPr lang="en-CA" sz="2400" b="1" dirty="0"/>
              <a:t>Trends</a:t>
            </a:r>
          </a:p>
          <a:p>
            <a:pPr lvl="1"/>
            <a:r>
              <a:rPr lang="en-CA" sz="2400" dirty="0"/>
              <a:t>Top Trends in Site Selection</a:t>
            </a:r>
          </a:p>
          <a:p>
            <a:pPr lvl="1"/>
            <a:r>
              <a:rPr lang="en-CA" sz="2400" dirty="0"/>
              <a:t>Manufacturing Priorities</a:t>
            </a:r>
          </a:p>
          <a:p>
            <a:pPr marL="201168" lvl="1" indent="0">
              <a:buNone/>
            </a:pPr>
            <a:r>
              <a:rPr lang="en-CA" sz="2400" b="1" dirty="0"/>
              <a:t>Changes</a:t>
            </a:r>
          </a:p>
          <a:p>
            <a:pPr lvl="1"/>
            <a:r>
              <a:rPr lang="en-CA" sz="2400" dirty="0"/>
              <a:t>What Eastern Ontario EDO’s are saying</a:t>
            </a:r>
          </a:p>
          <a:p>
            <a:pPr lvl="1"/>
            <a:r>
              <a:rPr lang="en-CA" sz="2400" dirty="0"/>
              <a:t>Perspectives from Ontario, Canada and the World</a:t>
            </a:r>
          </a:p>
          <a:p>
            <a:r>
              <a:rPr lang="en-CA" sz="2400" b="1" dirty="0"/>
              <a:t>What Hasn’t Changed and Preparing for the Future</a:t>
            </a:r>
          </a:p>
          <a:p>
            <a:r>
              <a:rPr lang="en-CA" sz="2400" dirty="0">
                <a:solidFill>
                  <a:srgbClr val="FF0000"/>
                </a:solidFill>
              </a:rPr>
              <a:t>Interactive Discussion</a:t>
            </a:r>
          </a:p>
          <a:p>
            <a:pPr marL="0" indent="0">
              <a:buNone/>
            </a:pPr>
            <a:endParaRPr lang="en-CA" sz="2400" dirty="0"/>
          </a:p>
          <a:p>
            <a:endParaRPr lang="en-CA" dirty="0"/>
          </a:p>
        </p:txBody>
      </p:sp>
    </p:spTree>
    <p:extLst>
      <p:ext uri="{BB962C8B-B14F-4D97-AF65-F5344CB8AC3E}">
        <p14:creationId xmlns:p14="http://schemas.microsoft.com/office/powerpoint/2010/main" val="45475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5721-1A70-D2A8-5C1A-19044375AA1C}"/>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0D63C589-6367-3C11-41FE-C550D5D8544F}"/>
              </a:ext>
            </a:extLst>
          </p:cNvPr>
          <p:cNvSpPr>
            <a:spLocks noGrp="1"/>
          </p:cNvSpPr>
          <p:nvPr>
            <p:ph idx="1"/>
          </p:nvPr>
        </p:nvSpPr>
        <p:spPr/>
        <p:txBody>
          <a:bodyPr>
            <a:normAutofit lnSpcReduction="10000"/>
          </a:bodyPr>
          <a:lstStyle/>
          <a:p>
            <a:r>
              <a:rPr lang="en-CA" sz="2800" dirty="0">
                <a:solidFill>
                  <a:srgbClr val="FF0000"/>
                </a:solidFill>
              </a:rPr>
              <a:t>Your Presenters</a:t>
            </a:r>
          </a:p>
          <a:p>
            <a:r>
              <a:rPr lang="en-CA" sz="2800" b="1" dirty="0"/>
              <a:t>Dave Paul</a:t>
            </a:r>
            <a:r>
              <a:rPr lang="en-CA" sz="2800" dirty="0"/>
              <a:t>, </a:t>
            </a:r>
            <a:r>
              <a:rPr lang="en-CA" sz="2800" dirty="0" err="1"/>
              <a:t>Ec.D</a:t>
            </a:r>
            <a:r>
              <a:rPr lang="en-CA" sz="2800" dirty="0"/>
              <a:t> (F), Principal, Quaich Business Services, Director, Economic Development, City of Brockville (retired)</a:t>
            </a:r>
          </a:p>
          <a:p>
            <a:r>
              <a:rPr lang="en-CA" sz="2800" b="1" dirty="0"/>
              <a:t>Jay Amer</a:t>
            </a:r>
            <a:r>
              <a:rPr lang="en-CA" sz="2800" dirty="0"/>
              <a:t>, </a:t>
            </a:r>
            <a:r>
              <a:rPr lang="en-CA" sz="2800" dirty="0" err="1"/>
              <a:t>Ec.D</a:t>
            </a:r>
            <a:r>
              <a:rPr lang="en-CA" sz="2800" dirty="0"/>
              <a:t>., Executive Director, Ontario East Economic Development Commission, President, Amer &amp; Associates Economic Development</a:t>
            </a:r>
          </a:p>
          <a:p>
            <a:r>
              <a:rPr lang="en-CA" sz="2800" b="1" dirty="0"/>
              <a:t>Chris King</a:t>
            </a:r>
            <a:r>
              <a:rPr lang="en-CA" sz="2800" dirty="0"/>
              <a:t>, </a:t>
            </a:r>
            <a:r>
              <a:rPr lang="en-CA" sz="2800" dirty="0" err="1"/>
              <a:t>Ec.D</a:t>
            </a:r>
            <a:r>
              <a:rPr lang="en-CA" sz="2800" dirty="0"/>
              <a:t>., CEO, Quinte Economic Development Commission</a:t>
            </a:r>
          </a:p>
          <a:p>
            <a:r>
              <a:rPr lang="en-CA" sz="2800" dirty="0">
                <a:solidFill>
                  <a:srgbClr val="FF0000"/>
                </a:solidFill>
              </a:rPr>
              <a:t>Magic Numbers: 50, 26, 30  </a:t>
            </a:r>
          </a:p>
          <a:p>
            <a:r>
              <a:rPr lang="en-CA" sz="2800" dirty="0"/>
              <a:t>Respective Years as EDOs - </a:t>
            </a:r>
            <a:r>
              <a:rPr lang="en-CA" sz="3600" dirty="0"/>
              <a:t>💯+</a:t>
            </a:r>
            <a:endParaRPr lang="en-CA" sz="2800" dirty="0"/>
          </a:p>
        </p:txBody>
      </p:sp>
      <p:sp>
        <p:nvSpPr>
          <p:cNvPr id="4" name="Text Placeholder 3">
            <a:extLst>
              <a:ext uri="{FF2B5EF4-FFF2-40B4-BE49-F238E27FC236}">
                <a16:creationId xmlns:a16="http://schemas.microsoft.com/office/drawing/2014/main" id="{A653F8A5-A45C-D9F5-E3ED-6FFCF2DD5FED}"/>
              </a:ext>
            </a:extLst>
          </p:cNvPr>
          <p:cNvSpPr>
            <a:spLocks noGrp="1"/>
          </p:cNvSpPr>
          <p:nvPr>
            <p:ph type="body" sz="half" idx="2"/>
          </p:nvPr>
        </p:nvSpPr>
        <p:spPr/>
        <p:txBody>
          <a:bodyPr/>
          <a:lstStyle/>
          <a:p>
            <a:endParaRPr lang="en-CA"/>
          </a:p>
        </p:txBody>
      </p:sp>
      <p:pic>
        <p:nvPicPr>
          <p:cNvPr id="6" name="Picture 5">
            <a:extLst>
              <a:ext uri="{FF2B5EF4-FFF2-40B4-BE49-F238E27FC236}">
                <a16:creationId xmlns:a16="http://schemas.microsoft.com/office/drawing/2014/main" id="{EBD31F13-DDE1-8F65-EE3A-DF9C46777AD9}"/>
              </a:ext>
            </a:extLst>
          </p:cNvPr>
          <p:cNvPicPr>
            <a:picLocks noChangeAspect="1"/>
          </p:cNvPicPr>
          <p:nvPr/>
        </p:nvPicPr>
        <p:blipFill>
          <a:blip r:embed="rId2"/>
          <a:stretch>
            <a:fillRect/>
          </a:stretch>
        </p:blipFill>
        <p:spPr>
          <a:xfrm>
            <a:off x="0" y="178724"/>
            <a:ext cx="4281949" cy="6126480"/>
          </a:xfrm>
          <a:prstGeom prst="rect">
            <a:avLst/>
          </a:prstGeom>
        </p:spPr>
      </p:pic>
    </p:spTree>
    <p:extLst>
      <p:ext uri="{BB962C8B-B14F-4D97-AF65-F5344CB8AC3E}">
        <p14:creationId xmlns:p14="http://schemas.microsoft.com/office/powerpoint/2010/main" val="8967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C2518C5-4C8A-6F65-D25B-88934C787DAB}"/>
              </a:ext>
            </a:extLst>
          </p:cNvPr>
          <p:cNvPicPr>
            <a:picLocks noChangeAspect="1"/>
          </p:cNvPicPr>
          <p:nvPr/>
        </p:nvPicPr>
        <p:blipFill>
          <a:blip r:embed="rId2"/>
          <a:stretch>
            <a:fillRect/>
          </a:stretch>
        </p:blipFill>
        <p:spPr>
          <a:xfrm>
            <a:off x="1869692" y="171450"/>
            <a:ext cx="7874384" cy="6007910"/>
          </a:xfrm>
          <a:prstGeom prst="rect">
            <a:avLst/>
          </a:prstGeom>
        </p:spPr>
      </p:pic>
    </p:spTree>
    <p:extLst>
      <p:ext uri="{BB962C8B-B14F-4D97-AF65-F5344CB8AC3E}">
        <p14:creationId xmlns:p14="http://schemas.microsoft.com/office/powerpoint/2010/main" val="4282987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837D-9D5D-469F-9F30-5A7AA4FB9BEF}"/>
              </a:ext>
            </a:extLst>
          </p:cNvPr>
          <p:cNvSpPr>
            <a:spLocks noGrp="1"/>
          </p:cNvSpPr>
          <p:nvPr>
            <p:ph type="title"/>
          </p:nvPr>
        </p:nvSpPr>
        <p:spPr/>
        <p:txBody>
          <a:bodyPr>
            <a:normAutofit fontScale="90000"/>
          </a:bodyPr>
          <a:lstStyle/>
          <a:p>
            <a:r>
              <a:rPr lang="en-US" b="1" dirty="0">
                <a:solidFill>
                  <a:srgbClr val="FF0000"/>
                </a:solidFill>
              </a:rPr>
              <a:t>Quinte Economic Development Commission (QEDC) Belleville, Quinte West, Brighton</a:t>
            </a:r>
            <a:endParaRPr lang="en-CA" b="1" dirty="0">
              <a:solidFill>
                <a:srgbClr val="FF0000"/>
              </a:solidFill>
            </a:endParaRPr>
          </a:p>
        </p:txBody>
      </p:sp>
      <p:sp>
        <p:nvSpPr>
          <p:cNvPr id="3" name="Text Placeholder 2">
            <a:extLst>
              <a:ext uri="{FF2B5EF4-FFF2-40B4-BE49-F238E27FC236}">
                <a16:creationId xmlns:a16="http://schemas.microsoft.com/office/drawing/2014/main" id="{C0426C8E-7BEC-DD5C-A568-F0E46CCB8BF9}"/>
              </a:ext>
            </a:extLst>
          </p:cNvPr>
          <p:cNvSpPr>
            <a:spLocks noGrp="1"/>
          </p:cNvSpPr>
          <p:nvPr>
            <p:ph type="body" idx="1"/>
          </p:nvPr>
        </p:nvSpPr>
        <p:spPr/>
        <p:txBody>
          <a:bodyPr/>
          <a:lstStyle/>
          <a:p>
            <a:r>
              <a:rPr lang="en-CA" b="1" dirty="0"/>
              <a:t>when first started in 1995</a:t>
            </a:r>
            <a:r>
              <a:rPr lang="en-CA" dirty="0"/>
              <a:t>	</a:t>
            </a:r>
          </a:p>
        </p:txBody>
      </p:sp>
      <p:sp>
        <p:nvSpPr>
          <p:cNvPr id="4" name="Content Placeholder 3">
            <a:extLst>
              <a:ext uri="{FF2B5EF4-FFF2-40B4-BE49-F238E27FC236}">
                <a16:creationId xmlns:a16="http://schemas.microsoft.com/office/drawing/2014/main" id="{343E5C0B-AED2-1347-405D-04BCB47CF7C9}"/>
              </a:ext>
            </a:extLst>
          </p:cNvPr>
          <p:cNvSpPr>
            <a:spLocks noGrp="1"/>
          </p:cNvSpPr>
          <p:nvPr>
            <p:ph sz="half" idx="2"/>
          </p:nvPr>
        </p:nvSpPr>
        <p:spPr/>
        <p:txBody>
          <a:bodyPr>
            <a:normAutofit lnSpcReduction="10000"/>
          </a:bodyPr>
          <a:lstStyle/>
          <a:p>
            <a:r>
              <a:rPr lang="en-CA" dirty="0"/>
              <a:t>High unemployment, closure of unionized plants, very little wage pressure</a:t>
            </a:r>
          </a:p>
          <a:p>
            <a:r>
              <a:rPr lang="en-CA" dirty="0"/>
              <a:t>Plenty of vacant land</a:t>
            </a:r>
          </a:p>
          <a:p>
            <a:r>
              <a:rPr lang="en-CA" dirty="0"/>
              <a:t>Available buildings</a:t>
            </a:r>
          </a:p>
          <a:p>
            <a:r>
              <a:rPr lang="en-CA" dirty="0"/>
              <a:t>Where is Bay of Quinte, where is Eastern Ontario</a:t>
            </a:r>
          </a:p>
          <a:p>
            <a:r>
              <a:rPr lang="en-CA" dirty="0"/>
              <a:t>Take what we could get</a:t>
            </a:r>
          </a:p>
          <a:p>
            <a:r>
              <a:rPr lang="en-CA" dirty="0"/>
              <a:t>Manufacturing perception</a:t>
            </a:r>
          </a:p>
        </p:txBody>
      </p:sp>
      <p:sp>
        <p:nvSpPr>
          <p:cNvPr id="5" name="Text Placeholder 4">
            <a:extLst>
              <a:ext uri="{FF2B5EF4-FFF2-40B4-BE49-F238E27FC236}">
                <a16:creationId xmlns:a16="http://schemas.microsoft.com/office/drawing/2014/main" id="{9B1CEA06-A2F7-7109-8AE4-20F00EFC35ED}"/>
              </a:ext>
            </a:extLst>
          </p:cNvPr>
          <p:cNvSpPr>
            <a:spLocks noGrp="1"/>
          </p:cNvSpPr>
          <p:nvPr>
            <p:ph type="body" sz="quarter" idx="3"/>
          </p:nvPr>
        </p:nvSpPr>
        <p:spPr/>
        <p:txBody>
          <a:bodyPr/>
          <a:lstStyle/>
          <a:p>
            <a:r>
              <a:rPr lang="en-CA" b="1" dirty="0"/>
              <a:t>TODAY</a:t>
            </a:r>
          </a:p>
        </p:txBody>
      </p:sp>
      <p:sp>
        <p:nvSpPr>
          <p:cNvPr id="6" name="Content Placeholder 5">
            <a:extLst>
              <a:ext uri="{FF2B5EF4-FFF2-40B4-BE49-F238E27FC236}">
                <a16:creationId xmlns:a16="http://schemas.microsoft.com/office/drawing/2014/main" id="{5FB6CD00-1C56-262D-A7C4-216B40AAD257}"/>
              </a:ext>
            </a:extLst>
          </p:cNvPr>
          <p:cNvSpPr>
            <a:spLocks noGrp="1"/>
          </p:cNvSpPr>
          <p:nvPr>
            <p:ph sz="quarter" idx="4"/>
          </p:nvPr>
        </p:nvSpPr>
        <p:spPr/>
        <p:txBody>
          <a:bodyPr>
            <a:normAutofit lnSpcReduction="10000"/>
          </a:bodyPr>
          <a:lstStyle/>
          <a:p>
            <a:r>
              <a:rPr lang="en-CA" dirty="0"/>
              <a:t>Lots of jobs to go around, upward wage pressure</a:t>
            </a:r>
          </a:p>
          <a:p>
            <a:r>
              <a:rPr lang="en-CA" dirty="0"/>
              <a:t>Lack of investment-ready industrial land</a:t>
            </a:r>
          </a:p>
          <a:p>
            <a:r>
              <a:rPr lang="en-CA" dirty="0"/>
              <a:t>Available Industrial buildings turnover quickly</a:t>
            </a:r>
          </a:p>
          <a:p>
            <a:r>
              <a:rPr lang="en-CA" dirty="0"/>
              <a:t>Many clients come to us already knowing the value proposition.  Influencers know us too.</a:t>
            </a:r>
          </a:p>
          <a:p>
            <a:r>
              <a:rPr lang="en-CA" dirty="0"/>
              <a:t>We can be more selective – focus on high-value projects</a:t>
            </a:r>
          </a:p>
          <a:p>
            <a:r>
              <a:rPr lang="en-CA" dirty="0"/>
              <a:t>Manufacturing perception is changing</a:t>
            </a:r>
          </a:p>
          <a:p>
            <a:endParaRPr lang="en-CA" dirty="0"/>
          </a:p>
        </p:txBody>
      </p:sp>
    </p:spTree>
    <p:extLst>
      <p:ext uri="{BB962C8B-B14F-4D97-AF65-F5344CB8AC3E}">
        <p14:creationId xmlns:p14="http://schemas.microsoft.com/office/powerpoint/2010/main" val="160264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837D-9D5D-469F-9F30-5A7AA4FB9BEF}"/>
              </a:ext>
            </a:extLst>
          </p:cNvPr>
          <p:cNvSpPr>
            <a:spLocks noGrp="1"/>
          </p:cNvSpPr>
          <p:nvPr>
            <p:ph type="title"/>
          </p:nvPr>
        </p:nvSpPr>
        <p:spPr/>
        <p:txBody>
          <a:bodyPr/>
          <a:lstStyle/>
          <a:p>
            <a:r>
              <a:rPr lang="en-US" b="1" dirty="0">
                <a:solidFill>
                  <a:srgbClr val="FF0000"/>
                </a:solidFill>
              </a:rPr>
              <a:t>Ontario East Economic </a:t>
            </a:r>
            <a:br>
              <a:rPr lang="en-US" b="1" dirty="0">
                <a:solidFill>
                  <a:srgbClr val="FF0000"/>
                </a:solidFill>
              </a:rPr>
            </a:br>
            <a:r>
              <a:rPr lang="en-US" b="1" dirty="0">
                <a:solidFill>
                  <a:srgbClr val="FF0000"/>
                </a:solidFill>
              </a:rPr>
              <a:t>Development Commission </a:t>
            </a:r>
            <a:endParaRPr lang="en-CA" b="1" dirty="0">
              <a:solidFill>
                <a:srgbClr val="FF0000"/>
              </a:solidFill>
            </a:endParaRPr>
          </a:p>
        </p:txBody>
      </p:sp>
      <p:sp>
        <p:nvSpPr>
          <p:cNvPr id="3" name="Text Placeholder 2">
            <a:extLst>
              <a:ext uri="{FF2B5EF4-FFF2-40B4-BE49-F238E27FC236}">
                <a16:creationId xmlns:a16="http://schemas.microsoft.com/office/drawing/2014/main" id="{C0426C8E-7BEC-DD5C-A568-F0E46CCB8BF9}"/>
              </a:ext>
            </a:extLst>
          </p:cNvPr>
          <p:cNvSpPr>
            <a:spLocks noGrp="1"/>
          </p:cNvSpPr>
          <p:nvPr>
            <p:ph type="body" idx="1"/>
          </p:nvPr>
        </p:nvSpPr>
        <p:spPr/>
        <p:txBody>
          <a:bodyPr/>
          <a:lstStyle/>
          <a:p>
            <a:r>
              <a:rPr lang="en-US" b="1" dirty="0"/>
              <a:t>Established in 1988 – 10 Members</a:t>
            </a:r>
            <a:endParaRPr lang="en-CA" b="1" dirty="0"/>
          </a:p>
        </p:txBody>
      </p:sp>
      <p:pic>
        <p:nvPicPr>
          <p:cNvPr id="11" name="Content Placeholder 10" descr="A white and black brochure with black text&#10;&#10;Description automatically generated">
            <a:extLst>
              <a:ext uri="{FF2B5EF4-FFF2-40B4-BE49-F238E27FC236}">
                <a16:creationId xmlns:a16="http://schemas.microsoft.com/office/drawing/2014/main" id="{2BC28F77-DAE6-6B7F-451A-D9BE3150633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03261" y="2782047"/>
            <a:ext cx="2814143" cy="2894012"/>
          </a:xfrm>
        </p:spPr>
      </p:pic>
      <p:sp>
        <p:nvSpPr>
          <p:cNvPr id="5" name="Text Placeholder 4">
            <a:extLst>
              <a:ext uri="{FF2B5EF4-FFF2-40B4-BE49-F238E27FC236}">
                <a16:creationId xmlns:a16="http://schemas.microsoft.com/office/drawing/2014/main" id="{9B1CEA06-A2F7-7109-8AE4-20F00EFC35ED}"/>
              </a:ext>
            </a:extLst>
          </p:cNvPr>
          <p:cNvSpPr>
            <a:spLocks noGrp="1"/>
          </p:cNvSpPr>
          <p:nvPr>
            <p:ph type="body" sz="quarter" idx="3"/>
          </p:nvPr>
        </p:nvSpPr>
        <p:spPr/>
        <p:txBody>
          <a:bodyPr/>
          <a:lstStyle/>
          <a:p>
            <a:r>
              <a:rPr lang="en-US" b="1" dirty="0"/>
              <a:t>TODAY – 150 MEMBERS</a:t>
            </a:r>
            <a:endParaRPr lang="en-CA" b="1" dirty="0"/>
          </a:p>
        </p:txBody>
      </p:sp>
      <p:pic>
        <p:nvPicPr>
          <p:cNvPr id="13" name="Content Placeholder 12" descr="A poster with a map and text&#10;&#10;Description automatically generated">
            <a:extLst>
              <a:ext uri="{FF2B5EF4-FFF2-40B4-BE49-F238E27FC236}">
                <a16:creationId xmlns:a16="http://schemas.microsoft.com/office/drawing/2014/main" id="{5C971B50-32F8-1A41-DAD8-501E4EC9392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9105919" y="1879600"/>
            <a:ext cx="2610427" cy="3378200"/>
          </a:xfrm>
        </p:spPr>
      </p:pic>
      <p:pic>
        <p:nvPicPr>
          <p:cNvPr id="8" name="Picture 7" descr="A logo for a company&#10;&#10;Description automatically generated">
            <a:extLst>
              <a:ext uri="{FF2B5EF4-FFF2-40B4-BE49-F238E27FC236}">
                <a16:creationId xmlns:a16="http://schemas.microsoft.com/office/drawing/2014/main" id="{F6548323-0EB2-C4F1-844D-B3AF2D16E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408825"/>
            <a:ext cx="1724333" cy="1069086"/>
          </a:xfrm>
          <a:prstGeom prst="rect">
            <a:avLst/>
          </a:prstGeom>
        </p:spPr>
      </p:pic>
      <p:pic>
        <p:nvPicPr>
          <p:cNvPr id="9" name="Picture 8" descr="A map of the united states&#10;&#10;Description automatically generated">
            <a:extLst>
              <a:ext uri="{FF2B5EF4-FFF2-40B4-BE49-F238E27FC236}">
                <a16:creationId xmlns:a16="http://schemas.microsoft.com/office/drawing/2014/main" id="{D9837B78-7ACA-2B4A-0F73-C78C5D451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30" y="2458509"/>
            <a:ext cx="2686455" cy="2799291"/>
          </a:xfrm>
          <a:prstGeom prst="rect">
            <a:avLst/>
          </a:prstGeom>
        </p:spPr>
      </p:pic>
      <p:pic>
        <p:nvPicPr>
          <p:cNvPr id="15" name="Picture 14" descr="A brochure with text and images&#10;&#10;Description automatically generated">
            <a:extLst>
              <a:ext uri="{FF2B5EF4-FFF2-40B4-BE49-F238E27FC236}">
                <a16:creationId xmlns:a16="http://schemas.microsoft.com/office/drawing/2014/main" id="{1C1BDC53-CB81-A664-61C1-489EEFBC0F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884" y="2385440"/>
            <a:ext cx="2697076" cy="3490333"/>
          </a:xfrm>
          <a:prstGeom prst="rect">
            <a:avLst/>
          </a:prstGeom>
        </p:spPr>
      </p:pic>
    </p:spTree>
    <p:extLst>
      <p:ext uri="{BB962C8B-B14F-4D97-AF65-F5344CB8AC3E}">
        <p14:creationId xmlns:p14="http://schemas.microsoft.com/office/powerpoint/2010/main" val="50580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CC88-6F6A-14B1-2A73-9C675668FF1C}"/>
              </a:ext>
            </a:extLst>
          </p:cNvPr>
          <p:cNvSpPr>
            <a:spLocks noGrp="1"/>
          </p:cNvSpPr>
          <p:nvPr>
            <p:ph type="title"/>
          </p:nvPr>
        </p:nvSpPr>
        <p:spPr/>
        <p:txBody>
          <a:bodyPr/>
          <a:lstStyle/>
          <a:p>
            <a:r>
              <a:rPr lang="en-CA" b="1" dirty="0">
                <a:solidFill>
                  <a:srgbClr val="FF0000"/>
                </a:solidFill>
              </a:rPr>
              <a:t>Top Trends in Economic Development</a:t>
            </a:r>
          </a:p>
        </p:txBody>
      </p:sp>
      <p:sp>
        <p:nvSpPr>
          <p:cNvPr id="4" name="Content Placeholder 3">
            <a:extLst>
              <a:ext uri="{FF2B5EF4-FFF2-40B4-BE49-F238E27FC236}">
                <a16:creationId xmlns:a16="http://schemas.microsoft.com/office/drawing/2014/main" id="{3D53FFA3-4B70-447A-9BC3-E16A9386AEB6}"/>
              </a:ext>
            </a:extLst>
          </p:cNvPr>
          <p:cNvSpPr>
            <a:spLocks noGrp="1"/>
          </p:cNvSpPr>
          <p:nvPr>
            <p:ph sz="half" idx="2"/>
          </p:nvPr>
        </p:nvSpPr>
        <p:spPr>
          <a:xfrm>
            <a:off x="1097280" y="2201334"/>
            <a:ext cx="4937760" cy="3378200"/>
          </a:xfrm>
        </p:spPr>
        <p:txBody>
          <a:bodyPr>
            <a:normAutofit fontScale="92500" lnSpcReduction="20000"/>
          </a:bodyPr>
          <a:lstStyle/>
          <a:p>
            <a:r>
              <a:rPr lang="en-CA" sz="2600" dirty="0"/>
              <a:t>Proximity to Talent Hubs</a:t>
            </a:r>
          </a:p>
          <a:p>
            <a:r>
              <a:rPr lang="en-CA" sz="2600" dirty="0"/>
              <a:t>Resilience and Risk Mitigation</a:t>
            </a:r>
          </a:p>
          <a:p>
            <a:r>
              <a:rPr lang="en-CA" sz="2600" dirty="0"/>
              <a:t>Sustainable Practices</a:t>
            </a:r>
          </a:p>
          <a:p>
            <a:r>
              <a:rPr lang="en-CA" sz="2600" dirty="0"/>
              <a:t>Impact of Work from Home</a:t>
            </a:r>
          </a:p>
          <a:p>
            <a:r>
              <a:rPr lang="en-CA" sz="2600" dirty="0"/>
              <a:t>Data Infrastructure &amp; Connectivity</a:t>
            </a:r>
          </a:p>
          <a:p>
            <a:r>
              <a:rPr lang="en-CA" sz="2600" dirty="0"/>
              <a:t>Global Supply Chain &amp; E-Ecommerce Growth</a:t>
            </a:r>
          </a:p>
          <a:p>
            <a:endParaRPr lang="en-CA" sz="2400" dirty="0"/>
          </a:p>
        </p:txBody>
      </p:sp>
      <p:sp>
        <p:nvSpPr>
          <p:cNvPr id="6" name="Content Placeholder 5">
            <a:extLst>
              <a:ext uri="{FF2B5EF4-FFF2-40B4-BE49-F238E27FC236}">
                <a16:creationId xmlns:a16="http://schemas.microsoft.com/office/drawing/2014/main" id="{A61430CD-87E4-166C-0ED4-19506C26C09F}"/>
              </a:ext>
            </a:extLst>
          </p:cNvPr>
          <p:cNvSpPr>
            <a:spLocks noGrp="1"/>
          </p:cNvSpPr>
          <p:nvPr>
            <p:ph sz="quarter" idx="4"/>
          </p:nvPr>
        </p:nvSpPr>
        <p:spPr>
          <a:xfrm>
            <a:off x="6156962" y="2201334"/>
            <a:ext cx="4937760" cy="3378200"/>
          </a:xfrm>
        </p:spPr>
        <p:txBody>
          <a:bodyPr>
            <a:normAutofit fontScale="92500" lnSpcReduction="20000"/>
          </a:bodyPr>
          <a:lstStyle/>
          <a:p>
            <a:r>
              <a:rPr lang="en-CA" sz="2600" dirty="0"/>
              <a:t>Tax &amp; Economic Incentive Considerations</a:t>
            </a:r>
          </a:p>
          <a:p>
            <a:r>
              <a:rPr lang="en-CA" sz="2600" dirty="0"/>
              <a:t>Real Estate Conditions</a:t>
            </a:r>
          </a:p>
          <a:p>
            <a:r>
              <a:rPr lang="en-CA" sz="2600" dirty="0"/>
              <a:t>Health &amp; Wellness Focus</a:t>
            </a:r>
          </a:p>
          <a:p>
            <a:r>
              <a:rPr lang="en-CA" sz="2600" dirty="0"/>
              <a:t>Community Engagement &amp; Social Impact</a:t>
            </a:r>
          </a:p>
          <a:p>
            <a:endParaRPr lang="en-CA" i="1" dirty="0"/>
          </a:p>
          <a:p>
            <a:r>
              <a:rPr lang="en-CA" i="1" dirty="0"/>
              <a:t>Source: Trends in Corporate Site Selection – King White, Site Selection Group</a:t>
            </a:r>
          </a:p>
          <a:p>
            <a:endParaRPr lang="en-CA" dirty="0"/>
          </a:p>
        </p:txBody>
      </p:sp>
    </p:spTree>
    <p:extLst>
      <p:ext uri="{BB962C8B-B14F-4D97-AF65-F5344CB8AC3E}">
        <p14:creationId xmlns:p14="http://schemas.microsoft.com/office/powerpoint/2010/main" val="148563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7622-18CB-767B-9FC9-0FC041B053EE}"/>
              </a:ext>
            </a:extLst>
          </p:cNvPr>
          <p:cNvSpPr>
            <a:spLocks noGrp="1"/>
          </p:cNvSpPr>
          <p:nvPr>
            <p:ph type="title"/>
          </p:nvPr>
        </p:nvSpPr>
        <p:spPr/>
        <p:txBody>
          <a:bodyPr>
            <a:normAutofit/>
          </a:bodyPr>
          <a:lstStyle/>
          <a:p>
            <a:r>
              <a:rPr lang="en-CA" b="1" dirty="0">
                <a:solidFill>
                  <a:srgbClr val="FF0000"/>
                </a:solidFill>
              </a:rPr>
              <a:t>Trend: Global Supply Chain and E-Commerce Growth</a:t>
            </a:r>
          </a:p>
        </p:txBody>
      </p:sp>
      <p:sp>
        <p:nvSpPr>
          <p:cNvPr id="3" name="Content Placeholder 2">
            <a:extLst>
              <a:ext uri="{FF2B5EF4-FFF2-40B4-BE49-F238E27FC236}">
                <a16:creationId xmlns:a16="http://schemas.microsoft.com/office/drawing/2014/main" id="{A631C077-2C5E-6F58-B2A7-7C0ED20787FF}"/>
              </a:ext>
            </a:extLst>
          </p:cNvPr>
          <p:cNvSpPr>
            <a:spLocks noGrp="1"/>
          </p:cNvSpPr>
          <p:nvPr>
            <p:ph idx="1"/>
          </p:nvPr>
        </p:nvSpPr>
        <p:spPr>
          <a:xfrm>
            <a:off x="1097280" y="1845734"/>
            <a:ext cx="10058400" cy="1862200"/>
          </a:xfrm>
        </p:spPr>
        <p:txBody>
          <a:bodyPr>
            <a:normAutofit fontScale="25000" lnSpcReduction="20000"/>
          </a:bodyPr>
          <a:lstStyle/>
          <a:p>
            <a:r>
              <a:rPr lang="en-CA" sz="9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global supply chain was impacted significantly during the COVID pandemic, causing many companies to rethink their global supply chain and reliance on countries such as China. </a:t>
            </a:r>
          </a:p>
          <a:p>
            <a:r>
              <a:rPr lang="en-CA" sz="9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 addition, the surge in e-commerce has elevated the importance of strategically located distribution centers.</a:t>
            </a:r>
          </a:p>
          <a:p>
            <a:pPr marL="0" indent="0">
              <a:buNone/>
            </a:pPr>
            <a:endParaRPr lang="en-CA" sz="9600" i="1" dirty="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CA" sz="9600" i="1" dirty="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Growth </a:t>
            </a:r>
            <a:r>
              <a:rPr lang="en-CA" sz="9600" i="1" dirty="0">
                <a:solidFill>
                  <a:schemeClr val="tx1"/>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rPr>
              <a:t>c</a:t>
            </a:r>
            <a:r>
              <a:rPr lang="en-CA" sz="9600" i="1" dirty="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ompanies are more focused on selecting sites that facilitate efficient supply chain management, reducing delivery times and operational costs, avoiding future disruptions.	</a:t>
            </a:r>
            <a:r>
              <a:rPr lang="en-CA" sz="9600" dirty="0"/>
              <a:t> 	</a:t>
            </a:r>
          </a:p>
          <a:p>
            <a:pPr marL="0" indent="0" algn="r">
              <a:buNone/>
            </a:pPr>
            <a:r>
              <a:rPr lang="en-CA" sz="9600" dirty="0"/>
              <a:t>			</a:t>
            </a:r>
          </a:p>
          <a:p>
            <a:pPr marL="0" indent="0" algn="r">
              <a:buNone/>
            </a:pPr>
            <a:endParaRPr lang="en-CA" sz="9600" dirty="0"/>
          </a:p>
          <a:p>
            <a:pPr marL="0" indent="0" algn="r">
              <a:buNone/>
            </a:pPr>
            <a:r>
              <a:rPr lang="en-CA" sz="9600" dirty="0"/>
              <a:t>Example: Trafford Park, Manchester England.</a:t>
            </a:r>
          </a:p>
          <a:p>
            <a:endParaRPr lang="en-CA" sz="12800" dirty="0"/>
          </a:p>
          <a:p>
            <a:r>
              <a:rPr lang="en-CA" dirty="0"/>
              <a:t>:</a:t>
            </a:r>
          </a:p>
        </p:txBody>
      </p:sp>
    </p:spTree>
    <p:extLst>
      <p:ext uri="{BB962C8B-B14F-4D97-AF65-F5344CB8AC3E}">
        <p14:creationId xmlns:p14="http://schemas.microsoft.com/office/powerpoint/2010/main" val="596292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arking lot&#10;&#10;Description automatically generated with medium confidence">
            <a:extLst>
              <a:ext uri="{FF2B5EF4-FFF2-40B4-BE49-F238E27FC236}">
                <a16:creationId xmlns:a16="http://schemas.microsoft.com/office/drawing/2014/main" id="{44AD831D-8E2B-4A04-24B0-B801F877EDA9}"/>
              </a:ext>
            </a:extLst>
          </p:cNvPr>
          <p:cNvPicPr>
            <a:picLocks noChangeAspect="1"/>
          </p:cNvPicPr>
          <p:nvPr/>
        </p:nvPicPr>
        <p:blipFill rotWithShape="1">
          <a:blip r:embed="rId2">
            <a:extLst>
              <a:ext uri="{28A0092B-C50C-407E-A947-70E740481C1C}">
                <a14:useLocalDpi xmlns:a14="http://schemas.microsoft.com/office/drawing/2010/main" val="0"/>
              </a:ext>
            </a:extLst>
          </a:blip>
          <a:srcRect l="10665" t="14206" r="8522" b="12541"/>
          <a:stretch/>
        </p:blipFill>
        <p:spPr>
          <a:xfrm>
            <a:off x="3770721" y="897903"/>
            <a:ext cx="8521831" cy="4157220"/>
          </a:xfrm>
          <a:prstGeom prst="rect">
            <a:avLst/>
          </a:prstGeom>
        </p:spPr>
      </p:pic>
      <p:pic>
        <p:nvPicPr>
          <p:cNvPr id="6" name="Picture 5">
            <a:extLst>
              <a:ext uri="{FF2B5EF4-FFF2-40B4-BE49-F238E27FC236}">
                <a16:creationId xmlns:a16="http://schemas.microsoft.com/office/drawing/2014/main" id="{9C1FDE5C-AE56-ABA9-B389-BCD76E18F8E7}"/>
              </a:ext>
            </a:extLst>
          </p:cNvPr>
          <p:cNvPicPr>
            <a:picLocks noChangeAspect="1"/>
          </p:cNvPicPr>
          <p:nvPr/>
        </p:nvPicPr>
        <p:blipFill>
          <a:blip r:embed="rId3"/>
          <a:stretch>
            <a:fillRect/>
          </a:stretch>
        </p:blipFill>
        <p:spPr>
          <a:xfrm>
            <a:off x="78035" y="386500"/>
            <a:ext cx="3871796" cy="5670008"/>
          </a:xfrm>
          <a:prstGeom prst="rect">
            <a:avLst/>
          </a:prstGeom>
        </p:spPr>
      </p:pic>
    </p:spTree>
    <p:extLst>
      <p:ext uri="{BB962C8B-B14F-4D97-AF65-F5344CB8AC3E}">
        <p14:creationId xmlns:p14="http://schemas.microsoft.com/office/powerpoint/2010/main" val="377335977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f4c6687-2fa1-48ba-927a-5723086ee3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7C22D5F24B664A92572F115407E9B1" ma:contentTypeVersion="15" ma:contentTypeDescription="Create a new document." ma:contentTypeScope="" ma:versionID="a9fc97c1d6b2c0d2dc830cc045c00e1c">
  <xsd:schema xmlns:xsd="http://www.w3.org/2001/XMLSchema" xmlns:xs="http://www.w3.org/2001/XMLSchema" xmlns:p="http://schemas.microsoft.com/office/2006/metadata/properties" xmlns:ns3="4160b2fc-2d8d-4adc-bcae-0ce8851f87e6" xmlns:ns4="8f4c6687-2fa1-48ba-927a-5723086ee3cd" targetNamespace="http://schemas.microsoft.com/office/2006/metadata/properties" ma:root="true" ma:fieldsID="06dc9fa17e1656412090ac1d0dfbcf65" ns3:_="" ns4:_="">
    <xsd:import namespace="4160b2fc-2d8d-4adc-bcae-0ce8851f87e6"/>
    <xsd:import namespace="8f4c6687-2fa1-48ba-927a-5723086ee3cd"/>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_activity" minOccurs="0"/>
                <xsd:element ref="ns4:MediaServiceObjectDetectorVersions" minOccurs="0"/>
                <xsd:element ref="ns4:MediaServiceSystem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0b2fc-2d8d-4adc-bcae-0ce8851f87e6"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4c6687-2fa1-48ba-927a-5723086ee3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E5B13E-759D-44A5-9DDC-93DE47BFD5B1}">
  <ds:schemaRefs>
    <ds:schemaRef ds:uri="http://purl.org/dc/elements/1.1/"/>
    <ds:schemaRef ds:uri="8f4c6687-2fa1-48ba-927a-5723086ee3cd"/>
    <ds:schemaRef ds:uri="http://schemas.openxmlformats.org/package/2006/metadata/core-properties"/>
    <ds:schemaRef ds:uri="http://purl.org/dc/dcmitype/"/>
    <ds:schemaRef ds:uri="http://schemas.microsoft.com/office/2006/documentManagement/types"/>
    <ds:schemaRef ds:uri="http://www.w3.org/XML/1998/namespace"/>
    <ds:schemaRef ds:uri="4160b2fc-2d8d-4adc-bcae-0ce8851f87e6"/>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1CC6599-B119-49C8-B4A9-F10E36B45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60b2fc-2d8d-4adc-bcae-0ce8851f87e6"/>
    <ds:schemaRef ds:uri="8f4c6687-2fa1-48ba-927a-5723086ee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83B483-74E8-498D-8A72-87665F74B1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429</TotalTime>
  <Words>996</Words>
  <Application>Microsoft Office PowerPoint</Application>
  <PresentationFormat>Widescreen</PresentationFormat>
  <Paragraphs>121</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Calibri</vt:lpstr>
      <vt:lpstr>Calibri Light</vt:lpstr>
      <vt:lpstr>Lato</vt:lpstr>
      <vt:lpstr>Roboto</vt:lpstr>
      <vt:lpstr>Times New Roman</vt:lpstr>
      <vt:lpstr>Retrospect</vt:lpstr>
      <vt:lpstr>Shifting Gears &amp; Economic Development Priorities - What are you doing for me now? </vt:lpstr>
      <vt:lpstr>Agenda </vt:lpstr>
      <vt:lpstr>PowerPoint Presentation</vt:lpstr>
      <vt:lpstr>PowerPoint Presentation</vt:lpstr>
      <vt:lpstr>Quinte Economic Development Commission (QEDC) Belleville, Quinte West, Brighton</vt:lpstr>
      <vt:lpstr>Ontario East Economic  Development Commission </vt:lpstr>
      <vt:lpstr>Top Trends in Economic Development</vt:lpstr>
      <vt:lpstr>Trend: Global Supply Chain and E-Commerce Growth</vt:lpstr>
      <vt:lpstr>PowerPoint Presentation</vt:lpstr>
      <vt:lpstr>Trend: Health and Wellness Focus</vt:lpstr>
      <vt:lpstr>Trend: Real Estate Conditions</vt:lpstr>
      <vt:lpstr>Recommendations from CME</vt:lpstr>
      <vt:lpstr>What has changed</vt:lpstr>
      <vt:lpstr>What has not changed</vt:lpstr>
      <vt:lpstr>Thank You! Dave, Chris and Jay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King</dc:creator>
  <cp:lastModifiedBy>Laura DeMille</cp:lastModifiedBy>
  <cp:revision>22</cp:revision>
  <dcterms:created xsi:type="dcterms:W3CDTF">2024-01-09T16:41:10Z</dcterms:created>
  <dcterms:modified xsi:type="dcterms:W3CDTF">2024-02-21T13:08:19Z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0x010100577C22D5F24B664A92572F115407E9B1</vt:lpwstr>
  </property>
</Properties>
</file>